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68" r:id="rId6"/>
    <p:sldId id="267" r:id="rId7"/>
    <p:sldId id="258" r:id="rId8"/>
    <p:sldId id="278" r:id="rId9"/>
    <p:sldId id="259" r:id="rId10"/>
    <p:sldId id="266" r:id="rId11"/>
    <p:sldId id="262" r:id="rId12"/>
    <p:sldId id="271" r:id="rId13"/>
    <p:sldId id="272" r:id="rId14"/>
    <p:sldId id="274" r:id="rId15"/>
    <p:sldId id="275" r:id="rId16"/>
    <p:sldId id="273" r:id="rId17"/>
    <p:sldId id="26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1B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64865" autoAdjust="0"/>
  </p:normalViewPr>
  <p:slideViewPr>
    <p:cSldViewPr snapToGrid="0" snapToObjects="1">
      <p:cViewPr varScale="1">
        <p:scale>
          <a:sx n="44" d="100"/>
          <a:sy n="44" d="100"/>
        </p:scale>
        <p:origin x="193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VGA</a:t>
            </a:r>
          </a:p>
        </c:rich>
      </c:tx>
      <c:layout/>
      <c:overlay val="0"/>
    </c:title>
    <c:autoTitleDeleted val="0"/>
    <c:plotArea>
      <c:layout>
        <c:manualLayout>
          <c:layoutTarget val="inner"/>
          <c:xMode val="edge"/>
          <c:yMode val="edge"/>
          <c:x val="0.27143653611925961"/>
          <c:y val="0.17802174728158981"/>
          <c:w val="0.41573276379668228"/>
          <c:h val="0.60578202724659413"/>
        </c:manualLayout>
      </c:layout>
      <c:radarChart>
        <c:radarStyle val="filled"/>
        <c:varyColors val="0"/>
        <c:ser>
          <c:idx val="0"/>
          <c:order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Radar!$A$2:$A$11</c:f>
              <c:strCache>
                <c:ptCount val="10"/>
                <c:pt idx="0">
                  <c:v>Business Diversity</c:v>
                </c:pt>
                <c:pt idx="1">
                  <c:v>Flexible Working</c:v>
                </c:pt>
                <c:pt idx="2">
                  <c:v>Communication</c:v>
                </c:pt>
                <c:pt idx="3">
                  <c:v>Working Relationships</c:v>
                </c:pt>
                <c:pt idx="4">
                  <c:v>Learning and Development</c:v>
                </c:pt>
                <c:pt idx="5">
                  <c:v>Recruitment and Selection</c:v>
                </c:pt>
                <c:pt idx="6">
                  <c:v>Management</c:v>
                </c:pt>
                <c:pt idx="7">
                  <c:v>Performance Management</c:v>
                </c:pt>
                <c:pt idx="8">
                  <c:v>People Policies</c:v>
                </c:pt>
                <c:pt idx="9">
                  <c:v>Community and Environment</c:v>
                </c:pt>
              </c:strCache>
            </c:strRef>
          </c:cat>
          <c:val>
            <c:numRef>
              <c:f>Radar!$B$2:$B$11</c:f>
              <c:numCache>
                <c:formatCode>0</c:formatCode>
                <c:ptCount val="10"/>
                <c:pt idx="0">
                  <c:v>37.247474747474747</c:v>
                </c:pt>
                <c:pt idx="1">
                  <c:v>41.212121212121211</c:v>
                </c:pt>
                <c:pt idx="2">
                  <c:v>29.333333333333332</c:v>
                </c:pt>
                <c:pt idx="3">
                  <c:v>28.96551724137931</c:v>
                </c:pt>
                <c:pt idx="4">
                  <c:v>63.448275862068968</c:v>
                </c:pt>
                <c:pt idx="5">
                  <c:v>34.482758620689658</c:v>
                </c:pt>
                <c:pt idx="6">
                  <c:v>50.344827586206897</c:v>
                </c:pt>
                <c:pt idx="7">
                  <c:v>22.068965517241381</c:v>
                </c:pt>
                <c:pt idx="8">
                  <c:v>46.206896551724135</c:v>
                </c:pt>
                <c:pt idx="9">
                  <c:v>37.241379310344826</c:v>
                </c:pt>
              </c:numCache>
            </c:numRef>
          </c:val>
          <c:extLst>
            <c:ext xmlns:c16="http://schemas.microsoft.com/office/drawing/2014/chart" uri="{C3380CC4-5D6E-409C-BE32-E72D297353CC}">
              <c16:uniqueId val="{00000000-4EAA-443C-9F94-679058FA5524}"/>
            </c:ext>
          </c:extLst>
        </c:ser>
        <c:dLbls>
          <c:showLegendKey val="0"/>
          <c:showVal val="0"/>
          <c:showCatName val="0"/>
          <c:showSerName val="0"/>
          <c:showPercent val="0"/>
          <c:showBubbleSize val="0"/>
        </c:dLbls>
        <c:axId val="41322368"/>
        <c:axId val="41323904"/>
      </c:radarChart>
      <c:catAx>
        <c:axId val="41322368"/>
        <c:scaling>
          <c:orientation val="minMax"/>
        </c:scaling>
        <c:delete val="0"/>
        <c:axPos val="b"/>
        <c:majorGridlines/>
        <c:numFmt formatCode="General" sourceLinked="0"/>
        <c:majorTickMark val="out"/>
        <c:minorTickMark val="none"/>
        <c:tickLblPos val="nextTo"/>
        <c:txPr>
          <a:bodyPr/>
          <a:lstStyle/>
          <a:p>
            <a:pPr>
              <a:defRPr sz="1100" b="1" i="0" baseline="0"/>
            </a:pPr>
            <a:endParaRPr lang="en-US"/>
          </a:p>
        </c:txPr>
        <c:crossAx val="41323904"/>
        <c:crosses val="autoZero"/>
        <c:auto val="1"/>
        <c:lblAlgn val="ctr"/>
        <c:lblOffset val="100"/>
        <c:noMultiLvlLbl val="0"/>
      </c:catAx>
      <c:valAx>
        <c:axId val="41323904"/>
        <c:scaling>
          <c:orientation val="minMax"/>
          <c:max val="100"/>
          <c:min val="0"/>
        </c:scaling>
        <c:delete val="0"/>
        <c:axPos val="l"/>
        <c:majorGridlines/>
        <c:numFmt formatCode="0" sourceLinked="1"/>
        <c:majorTickMark val="cross"/>
        <c:minorTickMark val="none"/>
        <c:tickLblPos val="nextTo"/>
        <c:txPr>
          <a:bodyPr/>
          <a:lstStyle/>
          <a:p>
            <a:pPr>
              <a:defRPr sz="800" b="1" i="0" baseline="0"/>
            </a:pPr>
            <a:endParaRPr lang="en-US"/>
          </a:p>
        </c:txPr>
        <c:crossAx val="41322368"/>
        <c:crosses val="autoZero"/>
        <c:crossBetween val="between"/>
        <c:majorUnit val="10"/>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spPr>
            <a:solidFill>
              <a:schemeClr val="accent1">
                <a:lumMod val="75000"/>
              </a:schemeClr>
            </a:solidFill>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Radar!$A$2:$A$11</c:f>
              <c:strCache>
                <c:ptCount val="10"/>
                <c:pt idx="0">
                  <c:v>Business Diversity</c:v>
                </c:pt>
                <c:pt idx="1">
                  <c:v>Flexible Working</c:v>
                </c:pt>
                <c:pt idx="2">
                  <c:v>Communication</c:v>
                </c:pt>
                <c:pt idx="3">
                  <c:v>Working Relationships</c:v>
                </c:pt>
                <c:pt idx="4">
                  <c:v>Learning and Development</c:v>
                </c:pt>
                <c:pt idx="5">
                  <c:v>Recruitment and Selection</c:v>
                </c:pt>
                <c:pt idx="6">
                  <c:v>Management</c:v>
                </c:pt>
                <c:pt idx="7">
                  <c:v>Performance Management</c:v>
                </c:pt>
                <c:pt idx="8">
                  <c:v>People Policies</c:v>
                </c:pt>
                <c:pt idx="9">
                  <c:v>Community and Environment</c:v>
                </c:pt>
              </c:strCache>
            </c:strRef>
          </c:cat>
          <c:val>
            <c:numRef>
              <c:f>Radar!$B$2:$B$11</c:f>
              <c:numCache>
                <c:formatCode>0</c:formatCode>
                <c:ptCount val="10"/>
                <c:pt idx="0">
                  <c:v>69.367588932806314</c:v>
                </c:pt>
                <c:pt idx="1">
                  <c:v>72.727272727272734</c:v>
                </c:pt>
                <c:pt idx="2">
                  <c:v>84.545454545454547</c:v>
                </c:pt>
                <c:pt idx="3">
                  <c:v>54.545454545454547</c:v>
                </c:pt>
                <c:pt idx="4">
                  <c:v>92.727272727272734</c:v>
                </c:pt>
                <c:pt idx="5">
                  <c:v>72.727272727272734</c:v>
                </c:pt>
                <c:pt idx="6">
                  <c:v>76.36363636363636</c:v>
                </c:pt>
                <c:pt idx="7">
                  <c:v>80</c:v>
                </c:pt>
                <c:pt idx="8">
                  <c:v>83.63636363636364</c:v>
                </c:pt>
                <c:pt idx="9">
                  <c:v>75.974025974025977</c:v>
                </c:pt>
              </c:numCache>
            </c:numRef>
          </c:val>
          <c:extLst>
            <c:ext xmlns:c16="http://schemas.microsoft.com/office/drawing/2014/chart" uri="{C3380CC4-5D6E-409C-BE32-E72D297353CC}">
              <c16:uniqueId val="{00000000-8413-4957-AF8D-50BA3CED31B6}"/>
            </c:ext>
          </c:extLst>
        </c:ser>
        <c:dLbls>
          <c:showLegendKey val="0"/>
          <c:showVal val="1"/>
          <c:showCatName val="0"/>
          <c:showSerName val="0"/>
          <c:showPercent val="0"/>
          <c:showBubbleSize val="0"/>
        </c:dLbls>
        <c:axId val="116994048"/>
        <c:axId val="116995584"/>
      </c:radarChart>
      <c:catAx>
        <c:axId val="116994048"/>
        <c:scaling>
          <c:orientation val="minMax"/>
        </c:scaling>
        <c:delete val="0"/>
        <c:axPos val="b"/>
        <c:majorGridlines/>
        <c:numFmt formatCode="General" sourceLinked="0"/>
        <c:majorTickMark val="none"/>
        <c:minorTickMark val="none"/>
        <c:tickLblPos val="nextTo"/>
        <c:spPr>
          <a:ln w="9525">
            <a:noFill/>
          </a:ln>
        </c:spPr>
        <c:txPr>
          <a:bodyPr/>
          <a:lstStyle/>
          <a:p>
            <a:pPr>
              <a:defRPr sz="1100" b="0" i="0" baseline="0"/>
            </a:pPr>
            <a:endParaRPr lang="en-US"/>
          </a:p>
        </c:txPr>
        <c:crossAx val="116995584"/>
        <c:crosses val="autoZero"/>
        <c:auto val="1"/>
        <c:lblAlgn val="ctr"/>
        <c:lblOffset val="100"/>
        <c:noMultiLvlLbl val="0"/>
      </c:catAx>
      <c:valAx>
        <c:axId val="116995584"/>
        <c:scaling>
          <c:orientation val="minMax"/>
          <c:max val="100"/>
          <c:min val="0"/>
        </c:scaling>
        <c:delete val="0"/>
        <c:axPos val="l"/>
        <c:majorGridlines/>
        <c:numFmt formatCode="0" sourceLinked="1"/>
        <c:majorTickMark val="none"/>
        <c:minorTickMark val="none"/>
        <c:tickLblPos val="nextTo"/>
        <c:txPr>
          <a:bodyPr/>
          <a:lstStyle/>
          <a:p>
            <a:pPr>
              <a:defRPr sz="800" b="1" i="0" baseline="0">
                <a:solidFill>
                  <a:schemeClr val="tx1">
                    <a:lumMod val="65000"/>
                    <a:lumOff val="35000"/>
                  </a:schemeClr>
                </a:solidFill>
              </a:defRPr>
            </a:pPr>
            <a:endParaRPr lang="en-US"/>
          </a:p>
        </c:txPr>
        <c:crossAx val="116994048"/>
        <c:crosses val="autoZero"/>
        <c:crossBetween val="between"/>
        <c:majorUnit val="20"/>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4136E6-80F6-4D43-A740-B87D11846A84}" type="doc">
      <dgm:prSet loTypeId="urn:microsoft.com/office/officeart/2005/8/layout/radial6" loCatId="relationship" qsTypeId="urn:microsoft.com/office/officeart/2005/8/quickstyle/simple1" qsCatId="simple" csTypeId="urn:microsoft.com/office/officeart/2005/8/colors/accent3_1" csCatId="accent3" phldr="1"/>
      <dgm:spPr/>
      <dgm:t>
        <a:bodyPr/>
        <a:lstStyle/>
        <a:p>
          <a:endParaRPr lang="en-US"/>
        </a:p>
      </dgm:t>
    </dgm:pt>
    <dgm:pt modelId="{DF88A376-2410-49E1-8A47-047E3C674999}">
      <dgm:prSet phldrT="[Text]" custT="1"/>
      <dgm:spPr>
        <a:ln>
          <a:solidFill>
            <a:srgbClr val="7030A0"/>
          </a:solidFill>
        </a:ln>
      </dgm:spPr>
      <dgm:t>
        <a:bodyPr/>
        <a:lstStyle/>
        <a:p>
          <a:r>
            <a:rPr lang="en-US" sz="1400" dirty="0" smtClean="0">
              <a:latin typeface="Arial" panose="020B0604020202020204" pitchFamily="34" charset="0"/>
              <a:cs typeface="Arial" panose="020B0604020202020204" pitchFamily="34" charset="0"/>
            </a:rPr>
            <a:t>Career Planning</a:t>
          </a:r>
          <a:endParaRPr lang="en-US" sz="1400" dirty="0">
            <a:latin typeface="Arial" panose="020B0604020202020204" pitchFamily="34" charset="0"/>
            <a:cs typeface="Arial" panose="020B0604020202020204" pitchFamily="34" charset="0"/>
          </a:endParaRPr>
        </a:p>
      </dgm:t>
    </dgm:pt>
    <dgm:pt modelId="{5005AB37-45B2-4822-B8E3-EC0510979280}" type="parTrans" cxnId="{283259F0-ED38-40FA-A6FD-A8860AB426D3}">
      <dgm:prSet/>
      <dgm:spPr/>
      <dgm:t>
        <a:bodyPr/>
        <a:lstStyle/>
        <a:p>
          <a:endParaRPr lang="en-US"/>
        </a:p>
      </dgm:t>
    </dgm:pt>
    <dgm:pt modelId="{3D5DF01C-D10D-462F-9EFD-5E19ABC15F3B}" type="sibTrans" cxnId="{283259F0-ED38-40FA-A6FD-A8860AB426D3}">
      <dgm:prSet/>
      <dgm:spPr>
        <a:solidFill>
          <a:schemeClr val="bg1"/>
        </a:solidFill>
        <a:ln>
          <a:solidFill>
            <a:srgbClr val="7030A0"/>
          </a:solidFill>
        </a:ln>
      </dgm:spPr>
      <dgm:t>
        <a:bodyPr/>
        <a:lstStyle/>
        <a:p>
          <a:endParaRPr lang="en-US"/>
        </a:p>
      </dgm:t>
    </dgm:pt>
    <dgm:pt modelId="{F3B2F39F-E1E5-4A55-8E6D-CF1492EFC697}">
      <dgm:prSet phldrT="[Text]" custT="1"/>
      <dgm:spPr>
        <a:ln>
          <a:solidFill>
            <a:srgbClr val="7030A0"/>
          </a:solidFill>
        </a:ln>
      </dgm:spPr>
      <dgm:t>
        <a:bodyPr/>
        <a:lstStyle/>
        <a:p>
          <a:r>
            <a:rPr lang="en-US" sz="1100" dirty="0" smtClean="0">
              <a:latin typeface="Arial" panose="020B0604020202020204" pitchFamily="34" charset="0"/>
              <a:cs typeface="Arial" panose="020B0604020202020204" pitchFamily="34" charset="0"/>
            </a:rPr>
            <a:t>ILM Qualification</a:t>
          </a:r>
          <a:endParaRPr lang="en-US" sz="1100" dirty="0">
            <a:latin typeface="Arial" panose="020B0604020202020204" pitchFamily="34" charset="0"/>
            <a:cs typeface="Arial" panose="020B0604020202020204" pitchFamily="34" charset="0"/>
          </a:endParaRPr>
        </a:p>
      </dgm:t>
    </dgm:pt>
    <dgm:pt modelId="{D229CB73-2145-44C1-A38A-D0934A5F1E8E}" type="parTrans" cxnId="{4DBE5A1C-2C59-4628-8A56-C6CA40BFD59F}">
      <dgm:prSet/>
      <dgm:spPr/>
      <dgm:t>
        <a:bodyPr/>
        <a:lstStyle/>
        <a:p>
          <a:endParaRPr lang="en-US"/>
        </a:p>
      </dgm:t>
    </dgm:pt>
    <dgm:pt modelId="{DA30C5C2-3009-41F8-A554-15AA6BEC3A77}" type="sibTrans" cxnId="{4DBE5A1C-2C59-4628-8A56-C6CA40BFD59F}">
      <dgm:prSet/>
      <dgm:spPr>
        <a:solidFill>
          <a:schemeClr val="bg1"/>
        </a:solidFill>
        <a:ln>
          <a:solidFill>
            <a:srgbClr val="7030A0"/>
          </a:solidFill>
        </a:ln>
      </dgm:spPr>
      <dgm:t>
        <a:bodyPr/>
        <a:lstStyle/>
        <a:p>
          <a:endParaRPr lang="en-US"/>
        </a:p>
      </dgm:t>
    </dgm:pt>
    <dgm:pt modelId="{EC2E1315-7296-4F3C-BD20-1F48622ABE48}">
      <dgm:prSet phldrT="[Text]"/>
      <dgm:spPr>
        <a:ln>
          <a:solidFill>
            <a:srgbClr val="7030A0"/>
          </a:solidFill>
        </a:ln>
      </dgm:spPr>
      <dgm:t>
        <a:bodyPr/>
        <a:lstStyle/>
        <a:p>
          <a:r>
            <a:rPr lang="en-US" dirty="0" smtClean="0">
              <a:latin typeface="Arial" panose="020B0604020202020204" pitchFamily="34" charset="0"/>
              <a:cs typeface="Arial" panose="020B0604020202020204" pitchFamily="34" charset="0"/>
            </a:rPr>
            <a:t>Support</a:t>
          </a:r>
          <a:endParaRPr lang="en-US" dirty="0">
            <a:latin typeface="Arial" panose="020B0604020202020204" pitchFamily="34" charset="0"/>
            <a:cs typeface="Arial" panose="020B0604020202020204" pitchFamily="34" charset="0"/>
          </a:endParaRPr>
        </a:p>
      </dgm:t>
    </dgm:pt>
    <dgm:pt modelId="{16C81A11-0A89-4BAF-9887-9DB0FE5A15AF}" type="parTrans" cxnId="{FC729F49-F1C2-48D9-A534-97A859102212}">
      <dgm:prSet/>
      <dgm:spPr/>
      <dgm:t>
        <a:bodyPr/>
        <a:lstStyle/>
        <a:p>
          <a:endParaRPr lang="en-US"/>
        </a:p>
      </dgm:t>
    </dgm:pt>
    <dgm:pt modelId="{319B85FC-D6B3-4D6C-B2D7-F156D5EE5180}" type="sibTrans" cxnId="{FC729F49-F1C2-48D9-A534-97A859102212}">
      <dgm:prSet/>
      <dgm:spPr>
        <a:solidFill>
          <a:schemeClr val="bg1"/>
        </a:solidFill>
        <a:ln>
          <a:solidFill>
            <a:srgbClr val="7030A0"/>
          </a:solidFill>
        </a:ln>
      </dgm:spPr>
      <dgm:t>
        <a:bodyPr/>
        <a:lstStyle/>
        <a:p>
          <a:endParaRPr lang="en-US"/>
        </a:p>
      </dgm:t>
    </dgm:pt>
    <dgm:pt modelId="{84CA4DE0-E5C9-490D-A1B0-DB194A1D344E}">
      <dgm:prSet phldrT="[Text]" custT="1"/>
      <dgm:spPr>
        <a:ln>
          <a:solidFill>
            <a:srgbClr val="7030A0"/>
          </a:solidFill>
        </a:ln>
      </dgm:spPr>
      <dgm:t>
        <a:bodyPr/>
        <a:lstStyle/>
        <a:p>
          <a:r>
            <a:rPr lang="en-US" sz="1400" dirty="0" smtClean="0">
              <a:latin typeface="Arial" panose="020B0604020202020204" pitchFamily="34" charset="0"/>
              <a:cs typeface="Arial" panose="020B0604020202020204" pitchFamily="34" charset="0"/>
            </a:rPr>
            <a:t>Pick ‘N` Mix</a:t>
          </a:r>
          <a:endParaRPr lang="en-US" sz="1400" dirty="0">
            <a:latin typeface="Arial" panose="020B0604020202020204" pitchFamily="34" charset="0"/>
            <a:cs typeface="Arial" panose="020B0604020202020204" pitchFamily="34" charset="0"/>
          </a:endParaRPr>
        </a:p>
      </dgm:t>
    </dgm:pt>
    <dgm:pt modelId="{82CE1D88-6ABD-4085-8F4B-8424A5AC0959}" type="parTrans" cxnId="{D67753B9-8ADC-488E-B527-CA1D7D228557}">
      <dgm:prSet/>
      <dgm:spPr/>
      <dgm:t>
        <a:bodyPr/>
        <a:lstStyle/>
        <a:p>
          <a:endParaRPr lang="en-US"/>
        </a:p>
      </dgm:t>
    </dgm:pt>
    <dgm:pt modelId="{FAB7862C-C8E6-4AEA-B12C-5C9804448040}" type="sibTrans" cxnId="{D67753B9-8ADC-488E-B527-CA1D7D228557}">
      <dgm:prSet/>
      <dgm:spPr>
        <a:solidFill>
          <a:schemeClr val="bg1"/>
        </a:solidFill>
        <a:ln>
          <a:solidFill>
            <a:srgbClr val="7030A0"/>
          </a:solidFill>
        </a:ln>
      </dgm:spPr>
      <dgm:t>
        <a:bodyPr/>
        <a:lstStyle/>
        <a:p>
          <a:endParaRPr lang="en-US"/>
        </a:p>
      </dgm:t>
    </dgm:pt>
    <dgm:pt modelId="{BE277F7B-45BD-472A-901B-3B4DD250BCC5}">
      <dgm:prSet phldrT="[Text]"/>
      <dgm:spPr>
        <a:ln>
          <a:solidFill>
            <a:srgbClr val="7030A0"/>
          </a:solidFill>
        </a:ln>
      </dgm:spPr>
      <dgm:t>
        <a:bodyPr/>
        <a:lstStyle/>
        <a:p>
          <a:r>
            <a:rPr lang="en-US" dirty="0" smtClean="0">
              <a:latin typeface="Arial" panose="020B0604020202020204" pitchFamily="34" charset="0"/>
              <a:cs typeface="Arial" panose="020B0604020202020204" pitchFamily="34" charset="0"/>
            </a:rPr>
            <a:t>Mentoring</a:t>
          </a:r>
          <a:endParaRPr lang="en-US" dirty="0">
            <a:latin typeface="Arial" panose="020B0604020202020204" pitchFamily="34" charset="0"/>
            <a:cs typeface="Arial" panose="020B0604020202020204" pitchFamily="34" charset="0"/>
          </a:endParaRPr>
        </a:p>
      </dgm:t>
    </dgm:pt>
    <dgm:pt modelId="{8325B83E-BA4C-45A1-9109-D8FBE1225B94}" type="parTrans" cxnId="{D0C99E6A-73F6-4795-96CF-8F2B06A4D2BA}">
      <dgm:prSet/>
      <dgm:spPr/>
      <dgm:t>
        <a:bodyPr/>
        <a:lstStyle/>
        <a:p>
          <a:endParaRPr lang="en-US"/>
        </a:p>
      </dgm:t>
    </dgm:pt>
    <dgm:pt modelId="{9DF77BA2-AB60-46CC-82C0-87198910F009}" type="sibTrans" cxnId="{D0C99E6A-73F6-4795-96CF-8F2B06A4D2BA}">
      <dgm:prSet/>
      <dgm:spPr>
        <a:solidFill>
          <a:schemeClr val="bg1"/>
        </a:solidFill>
        <a:ln>
          <a:solidFill>
            <a:srgbClr val="7030A0"/>
          </a:solidFill>
        </a:ln>
      </dgm:spPr>
      <dgm:t>
        <a:bodyPr/>
        <a:lstStyle/>
        <a:p>
          <a:endParaRPr lang="en-US"/>
        </a:p>
      </dgm:t>
    </dgm:pt>
    <dgm:pt modelId="{080A9BAA-36BB-4F15-9040-EC5699EF24D2}">
      <dgm:prSet phldrT="[Text]" custT="1"/>
      <dgm:spPr>
        <a:ln>
          <a:solidFill>
            <a:srgbClr val="7030A0"/>
          </a:solidFill>
        </a:ln>
      </dgm:spPr>
      <dgm:t>
        <a:bodyPr/>
        <a:lstStyle/>
        <a:p>
          <a:r>
            <a:rPr lang="en-US" sz="1400" b="0" dirty="0" smtClean="0">
              <a:latin typeface="Arial" panose="020B0604020202020204" pitchFamily="34" charset="0"/>
              <a:cs typeface="Arial" panose="020B0604020202020204" pitchFamily="34" charset="0"/>
            </a:rPr>
            <a:t>Career Development </a:t>
          </a:r>
          <a:r>
            <a:rPr lang="en-US" sz="1400" b="0" dirty="0" err="1" smtClean="0">
              <a:latin typeface="Arial" panose="020B0604020202020204" pitchFamily="34" charset="0"/>
              <a:cs typeface="Arial" panose="020B0604020202020204" pitchFamily="34" charset="0"/>
            </a:rPr>
            <a:t>Programme</a:t>
          </a:r>
          <a:endParaRPr lang="en-US" sz="1400" b="0" dirty="0">
            <a:latin typeface="Arial" panose="020B0604020202020204" pitchFamily="34" charset="0"/>
            <a:cs typeface="Arial" panose="020B0604020202020204" pitchFamily="34" charset="0"/>
          </a:endParaRPr>
        </a:p>
      </dgm:t>
    </dgm:pt>
    <dgm:pt modelId="{0CD61E7D-5BB4-4531-AC48-35C18C955D5C}" type="sibTrans" cxnId="{963C14E2-B773-4B78-8D4F-88CA3A262E19}">
      <dgm:prSet/>
      <dgm:spPr/>
      <dgm:t>
        <a:bodyPr/>
        <a:lstStyle/>
        <a:p>
          <a:endParaRPr lang="en-US"/>
        </a:p>
      </dgm:t>
    </dgm:pt>
    <dgm:pt modelId="{344D4557-8623-4AA2-BCD4-832A5C66EFF0}" type="parTrans" cxnId="{963C14E2-B773-4B78-8D4F-88CA3A262E19}">
      <dgm:prSet/>
      <dgm:spPr/>
      <dgm:t>
        <a:bodyPr/>
        <a:lstStyle/>
        <a:p>
          <a:endParaRPr lang="en-US"/>
        </a:p>
      </dgm:t>
    </dgm:pt>
    <dgm:pt modelId="{B9B618A1-1A39-4457-8E6D-C70773D9043A}" type="pres">
      <dgm:prSet presAssocID="{084136E6-80F6-4D43-A740-B87D11846A84}" presName="Name0" presStyleCnt="0">
        <dgm:presLayoutVars>
          <dgm:chMax val="1"/>
          <dgm:dir/>
          <dgm:animLvl val="ctr"/>
          <dgm:resizeHandles val="exact"/>
        </dgm:presLayoutVars>
      </dgm:prSet>
      <dgm:spPr/>
      <dgm:t>
        <a:bodyPr/>
        <a:lstStyle/>
        <a:p>
          <a:endParaRPr lang="en-US"/>
        </a:p>
      </dgm:t>
    </dgm:pt>
    <dgm:pt modelId="{878467F7-192E-447E-BAF6-B6F846C4FB67}" type="pres">
      <dgm:prSet presAssocID="{080A9BAA-36BB-4F15-9040-EC5699EF24D2}" presName="centerShape" presStyleLbl="node0" presStyleIdx="0" presStyleCnt="1"/>
      <dgm:spPr/>
      <dgm:t>
        <a:bodyPr/>
        <a:lstStyle/>
        <a:p>
          <a:endParaRPr lang="en-US"/>
        </a:p>
      </dgm:t>
    </dgm:pt>
    <dgm:pt modelId="{4D0BE4E9-1934-451A-A6BB-433C502D9585}" type="pres">
      <dgm:prSet presAssocID="{DF88A376-2410-49E1-8A47-047E3C674999}" presName="node" presStyleLbl="node1" presStyleIdx="0" presStyleCnt="5">
        <dgm:presLayoutVars>
          <dgm:bulletEnabled val="1"/>
        </dgm:presLayoutVars>
      </dgm:prSet>
      <dgm:spPr/>
      <dgm:t>
        <a:bodyPr/>
        <a:lstStyle/>
        <a:p>
          <a:endParaRPr lang="en-US"/>
        </a:p>
      </dgm:t>
    </dgm:pt>
    <dgm:pt modelId="{153CB201-37B6-46C9-BFA7-0EDFE5F3360F}" type="pres">
      <dgm:prSet presAssocID="{DF88A376-2410-49E1-8A47-047E3C674999}" presName="dummy" presStyleCnt="0"/>
      <dgm:spPr/>
    </dgm:pt>
    <dgm:pt modelId="{D3AEAB84-10A7-4314-BFBF-36277988BDAC}" type="pres">
      <dgm:prSet presAssocID="{3D5DF01C-D10D-462F-9EFD-5E19ABC15F3B}" presName="sibTrans" presStyleLbl="sibTrans2D1" presStyleIdx="0" presStyleCnt="5"/>
      <dgm:spPr/>
      <dgm:t>
        <a:bodyPr/>
        <a:lstStyle/>
        <a:p>
          <a:endParaRPr lang="en-US"/>
        </a:p>
      </dgm:t>
    </dgm:pt>
    <dgm:pt modelId="{C3E03008-4839-406F-9351-E38EBF89CA5B}" type="pres">
      <dgm:prSet presAssocID="{F3B2F39F-E1E5-4A55-8E6D-CF1492EFC697}" presName="node" presStyleLbl="node1" presStyleIdx="1" presStyleCnt="5">
        <dgm:presLayoutVars>
          <dgm:bulletEnabled val="1"/>
        </dgm:presLayoutVars>
      </dgm:prSet>
      <dgm:spPr/>
      <dgm:t>
        <a:bodyPr/>
        <a:lstStyle/>
        <a:p>
          <a:endParaRPr lang="en-US"/>
        </a:p>
      </dgm:t>
    </dgm:pt>
    <dgm:pt modelId="{A9266F73-E8E5-41BE-BABC-46241D48184E}" type="pres">
      <dgm:prSet presAssocID="{F3B2F39F-E1E5-4A55-8E6D-CF1492EFC697}" presName="dummy" presStyleCnt="0"/>
      <dgm:spPr/>
    </dgm:pt>
    <dgm:pt modelId="{B639B80F-587B-44E2-B373-6B293D92D8AB}" type="pres">
      <dgm:prSet presAssocID="{DA30C5C2-3009-41F8-A554-15AA6BEC3A77}" presName="sibTrans" presStyleLbl="sibTrans2D1" presStyleIdx="1" presStyleCnt="5"/>
      <dgm:spPr/>
      <dgm:t>
        <a:bodyPr/>
        <a:lstStyle/>
        <a:p>
          <a:endParaRPr lang="en-US"/>
        </a:p>
      </dgm:t>
    </dgm:pt>
    <dgm:pt modelId="{885AA6DC-5D91-4B21-9EF5-C94CE452FD92}" type="pres">
      <dgm:prSet presAssocID="{EC2E1315-7296-4F3C-BD20-1F48622ABE48}" presName="node" presStyleLbl="node1" presStyleIdx="2" presStyleCnt="5">
        <dgm:presLayoutVars>
          <dgm:bulletEnabled val="1"/>
        </dgm:presLayoutVars>
      </dgm:prSet>
      <dgm:spPr/>
      <dgm:t>
        <a:bodyPr/>
        <a:lstStyle/>
        <a:p>
          <a:endParaRPr lang="en-US"/>
        </a:p>
      </dgm:t>
    </dgm:pt>
    <dgm:pt modelId="{A3821C7F-EF99-48CA-8F76-EDE8B4B4370E}" type="pres">
      <dgm:prSet presAssocID="{EC2E1315-7296-4F3C-BD20-1F48622ABE48}" presName="dummy" presStyleCnt="0"/>
      <dgm:spPr/>
    </dgm:pt>
    <dgm:pt modelId="{5C3A7C09-DD36-49C0-A62A-D20A3FFC5D78}" type="pres">
      <dgm:prSet presAssocID="{319B85FC-D6B3-4D6C-B2D7-F156D5EE5180}" presName="sibTrans" presStyleLbl="sibTrans2D1" presStyleIdx="2" presStyleCnt="5"/>
      <dgm:spPr/>
      <dgm:t>
        <a:bodyPr/>
        <a:lstStyle/>
        <a:p>
          <a:endParaRPr lang="en-US"/>
        </a:p>
      </dgm:t>
    </dgm:pt>
    <dgm:pt modelId="{3904642D-E6AD-4C48-AEE0-7E2C9E1AD706}" type="pres">
      <dgm:prSet presAssocID="{84CA4DE0-E5C9-490D-A1B0-DB194A1D344E}" presName="node" presStyleLbl="node1" presStyleIdx="3" presStyleCnt="5">
        <dgm:presLayoutVars>
          <dgm:bulletEnabled val="1"/>
        </dgm:presLayoutVars>
      </dgm:prSet>
      <dgm:spPr/>
      <dgm:t>
        <a:bodyPr/>
        <a:lstStyle/>
        <a:p>
          <a:endParaRPr lang="en-US"/>
        </a:p>
      </dgm:t>
    </dgm:pt>
    <dgm:pt modelId="{89DA505C-4908-4F1B-9ED1-8391E5232D86}" type="pres">
      <dgm:prSet presAssocID="{84CA4DE0-E5C9-490D-A1B0-DB194A1D344E}" presName="dummy" presStyleCnt="0"/>
      <dgm:spPr/>
    </dgm:pt>
    <dgm:pt modelId="{0EF52FBB-0272-4FF4-96CB-A54A64E2CD66}" type="pres">
      <dgm:prSet presAssocID="{FAB7862C-C8E6-4AEA-B12C-5C9804448040}" presName="sibTrans" presStyleLbl="sibTrans2D1" presStyleIdx="3" presStyleCnt="5"/>
      <dgm:spPr/>
      <dgm:t>
        <a:bodyPr/>
        <a:lstStyle/>
        <a:p>
          <a:endParaRPr lang="en-US"/>
        </a:p>
      </dgm:t>
    </dgm:pt>
    <dgm:pt modelId="{B3913C8F-4590-4D86-B440-8C81BC0DCF43}" type="pres">
      <dgm:prSet presAssocID="{BE277F7B-45BD-472A-901B-3B4DD250BCC5}" presName="node" presStyleLbl="node1" presStyleIdx="4" presStyleCnt="5">
        <dgm:presLayoutVars>
          <dgm:bulletEnabled val="1"/>
        </dgm:presLayoutVars>
      </dgm:prSet>
      <dgm:spPr/>
      <dgm:t>
        <a:bodyPr/>
        <a:lstStyle/>
        <a:p>
          <a:endParaRPr lang="en-US"/>
        </a:p>
      </dgm:t>
    </dgm:pt>
    <dgm:pt modelId="{F7E88073-A351-431C-B1E2-625EEF693D50}" type="pres">
      <dgm:prSet presAssocID="{BE277F7B-45BD-472A-901B-3B4DD250BCC5}" presName="dummy" presStyleCnt="0"/>
      <dgm:spPr/>
    </dgm:pt>
    <dgm:pt modelId="{6DFCAD17-265D-4FF5-AF76-99271EDEEB79}" type="pres">
      <dgm:prSet presAssocID="{9DF77BA2-AB60-46CC-82C0-87198910F009}" presName="sibTrans" presStyleLbl="sibTrans2D1" presStyleIdx="4" presStyleCnt="5"/>
      <dgm:spPr/>
      <dgm:t>
        <a:bodyPr/>
        <a:lstStyle/>
        <a:p>
          <a:endParaRPr lang="en-US"/>
        </a:p>
      </dgm:t>
    </dgm:pt>
  </dgm:ptLst>
  <dgm:cxnLst>
    <dgm:cxn modelId="{963C14E2-B773-4B78-8D4F-88CA3A262E19}" srcId="{084136E6-80F6-4D43-A740-B87D11846A84}" destId="{080A9BAA-36BB-4F15-9040-EC5699EF24D2}" srcOrd="0" destOrd="0" parTransId="{344D4557-8623-4AA2-BCD4-832A5C66EFF0}" sibTransId="{0CD61E7D-5BB4-4531-AC48-35C18C955D5C}"/>
    <dgm:cxn modelId="{FC729F49-F1C2-48D9-A534-97A859102212}" srcId="{080A9BAA-36BB-4F15-9040-EC5699EF24D2}" destId="{EC2E1315-7296-4F3C-BD20-1F48622ABE48}" srcOrd="2" destOrd="0" parTransId="{16C81A11-0A89-4BAF-9887-9DB0FE5A15AF}" sibTransId="{319B85FC-D6B3-4D6C-B2D7-F156D5EE5180}"/>
    <dgm:cxn modelId="{ED9D1EFF-A775-4EDC-A002-93205892BAA2}" type="presOf" srcId="{3D5DF01C-D10D-462F-9EFD-5E19ABC15F3B}" destId="{D3AEAB84-10A7-4314-BFBF-36277988BDAC}" srcOrd="0" destOrd="0" presId="urn:microsoft.com/office/officeart/2005/8/layout/radial6"/>
    <dgm:cxn modelId="{D0C99E6A-73F6-4795-96CF-8F2B06A4D2BA}" srcId="{080A9BAA-36BB-4F15-9040-EC5699EF24D2}" destId="{BE277F7B-45BD-472A-901B-3B4DD250BCC5}" srcOrd="4" destOrd="0" parTransId="{8325B83E-BA4C-45A1-9109-D8FBE1225B94}" sibTransId="{9DF77BA2-AB60-46CC-82C0-87198910F009}"/>
    <dgm:cxn modelId="{ED929ED6-20F6-483D-93F1-2ACB47BE1C5E}" type="presOf" srcId="{DA30C5C2-3009-41F8-A554-15AA6BEC3A77}" destId="{B639B80F-587B-44E2-B373-6B293D92D8AB}" srcOrd="0" destOrd="0" presId="urn:microsoft.com/office/officeart/2005/8/layout/radial6"/>
    <dgm:cxn modelId="{775296F6-E51B-4226-ABE6-CD517372AA35}" type="presOf" srcId="{BE277F7B-45BD-472A-901B-3B4DD250BCC5}" destId="{B3913C8F-4590-4D86-B440-8C81BC0DCF43}" srcOrd="0" destOrd="0" presId="urn:microsoft.com/office/officeart/2005/8/layout/radial6"/>
    <dgm:cxn modelId="{433C4F79-AED3-4E0A-BEEA-11C0977E4700}" type="presOf" srcId="{EC2E1315-7296-4F3C-BD20-1F48622ABE48}" destId="{885AA6DC-5D91-4B21-9EF5-C94CE452FD92}" srcOrd="0" destOrd="0" presId="urn:microsoft.com/office/officeart/2005/8/layout/radial6"/>
    <dgm:cxn modelId="{51F620AC-979A-49D8-8A67-9D41102CB2C0}" type="presOf" srcId="{9DF77BA2-AB60-46CC-82C0-87198910F009}" destId="{6DFCAD17-265D-4FF5-AF76-99271EDEEB79}" srcOrd="0" destOrd="0" presId="urn:microsoft.com/office/officeart/2005/8/layout/radial6"/>
    <dgm:cxn modelId="{198A2251-C13F-4013-B4B5-21C15EC1E96A}" type="presOf" srcId="{084136E6-80F6-4D43-A740-B87D11846A84}" destId="{B9B618A1-1A39-4457-8E6D-C70773D9043A}" srcOrd="0" destOrd="0" presId="urn:microsoft.com/office/officeart/2005/8/layout/radial6"/>
    <dgm:cxn modelId="{823D353F-AA4F-4F6A-9EBF-9D07C4FF2F80}" type="presOf" srcId="{080A9BAA-36BB-4F15-9040-EC5699EF24D2}" destId="{878467F7-192E-447E-BAF6-B6F846C4FB67}" srcOrd="0" destOrd="0" presId="urn:microsoft.com/office/officeart/2005/8/layout/radial6"/>
    <dgm:cxn modelId="{F8311383-A39C-4B51-B71A-2471E599042E}" type="presOf" srcId="{84CA4DE0-E5C9-490D-A1B0-DB194A1D344E}" destId="{3904642D-E6AD-4C48-AEE0-7E2C9E1AD706}" srcOrd="0" destOrd="0" presId="urn:microsoft.com/office/officeart/2005/8/layout/radial6"/>
    <dgm:cxn modelId="{283259F0-ED38-40FA-A6FD-A8860AB426D3}" srcId="{080A9BAA-36BB-4F15-9040-EC5699EF24D2}" destId="{DF88A376-2410-49E1-8A47-047E3C674999}" srcOrd="0" destOrd="0" parTransId="{5005AB37-45B2-4822-B8E3-EC0510979280}" sibTransId="{3D5DF01C-D10D-462F-9EFD-5E19ABC15F3B}"/>
    <dgm:cxn modelId="{48556B87-1943-4B4F-BE68-E8C065936C1B}" type="presOf" srcId="{FAB7862C-C8E6-4AEA-B12C-5C9804448040}" destId="{0EF52FBB-0272-4FF4-96CB-A54A64E2CD66}" srcOrd="0" destOrd="0" presId="urn:microsoft.com/office/officeart/2005/8/layout/radial6"/>
    <dgm:cxn modelId="{D67753B9-8ADC-488E-B527-CA1D7D228557}" srcId="{080A9BAA-36BB-4F15-9040-EC5699EF24D2}" destId="{84CA4DE0-E5C9-490D-A1B0-DB194A1D344E}" srcOrd="3" destOrd="0" parTransId="{82CE1D88-6ABD-4085-8F4B-8424A5AC0959}" sibTransId="{FAB7862C-C8E6-4AEA-B12C-5C9804448040}"/>
    <dgm:cxn modelId="{87901BF7-A8C8-47D7-82E7-29BD540EC87C}" type="presOf" srcId="{319B85FC-D6B3-4D6C-B2D7-F156D5EE5180}" destId="{5C3A7C09-DD36-49C0-A62A-D20A3FFC5D78}" srcOrd="0" destOrd="0" presId="urn:microsoft.com/office/officeart/2005/8/layout/radial6"/>
    <dgm:cxn modelId="{0209471A-8A0E-4BD3-88E7-27A477544EB1}" type="presOf" srcId="{DF88A376-2410-49E1-8A47-047E3C674999}" destId="{4D0BE4E9-1934-451A-A6BB-433C502D9585}" srcOrd="0" destOrd="0" presId="urn:microsoft.com/office/officeart/2005/8/layout/radial6"/>
    <dgm:cxn modelId="{4DBE5A1C-2C59-4628-8A56-C6CA40BFD59F}" srcId="{080A9BAA-36BB-4F15-9040-EC5699EF24D2}" destId="{F3B2F39F-E1E5-4A55-8E6D-CF1492EFC697}" srcOrd="1" destOrd="0" parTransId="{D229CB73-2145-44C1-A38A-D0934A5F1E8E}" sibTransId="{DA30C5C2-3009-41F8-A554-15AA6BEC3A77}"/>
    <dgm:cxn modelId="{20DDD285-3E9B-4240-9E3E-0624D5C3B666}" type="presOf" srcId="{F3B2F39F-E1E5-4A55-8E6D-CF1492EFC697}" destId="{C3E03008-4839-406F-9351-E38EBF89CA5B}" srcOrd="0" destOrd="0" presId="urn:microsoft.com/office/officeart/2005/8/layout/radial6"/>
    <dgm:cxn modelId="{76F8F3CC-BB47-41B1-BAFE-FF3BC2EB44C3}" type="presParOf" srcId="{B9B618A1-1A39-4457-8E6D-C70773D9043A}" destId="{878467F7-192E-447E-BAF6-B6F846C4FB67}" srcOrd="0" destOrd="0" presId="urn:microsoft.com/office/officeart/2005/8/layout/radial6"/>
    <dgm:cxn modelId="{B2E41883-A565-41F2-9859-81D7D1EDB3A8}" type="presParOf" srcId="{B9B618A1-1A39-4457-8E6D-C70773D9043A}" destId="{4D0BE4E9-1934-451A-A6BB-433C502D9585}" srcOrd="1" destOrd="0" presId="urn:microsoft.com/office/officeart/2005/8/layout/radial6"/>
    <dgm:cxn modelId="{F987EF34-CF84-4120-8ED9-B1109E408B1D}" type="presParOf" srcId="{B9B618A1-1A39-4457-8E6D-C70773D9043A}" destId="{153CB201-37B6-46C9-BFA7-0EDFE5F3360F}" srcOrd="2" destOrd="0" presId="urn:microsoft.com/office/officeart/2005/8/layout/radial6"/>
    <dgm:cxn modelId="{B80DB1C9-FFD4-47A0-977A-43E9261C667C}" type="presParOf" srcId="{B9B618A1-1A39-4457-8E6D-C70773D9043A}" destId="{D3AEAB84-10A7-4314-BFBF-36277988BDAC}" srcOrd="3" destOrd="0" presId="urn:microsoft.com/office/officeart/2005/8/layout/radial6"/>
    <dgm:cxn modelId="{C3C35F46-85C9-481D-8999-F3FAD223185E}" type="presParOf" srcId="{B9B618A1-1A39-4457-8E6D-C70773D9043A}" destId="{C3E03008-4839-406F-9351-E38EBF89CA5B}" srcOrd="4" destOrd="0" presId="urn:microsoft.com/office/officeart/2005/8/layout/radial6"/>
    <dgm:cxn modelId="{CFF2D394-659F-4927-A396-F1317A46C861}" type="presParOf" srcId="{B9B618A1-1A39-4457-8E6D-C70773D9043A}" destId="{A9266F73-E8E5-41BE-BABC-46241D48184E}" srcOrd="5" destOrd="0" presId="urn:microsoft.com/office/officeart/2005/8/layout/radial6"/>
    <dgm:cxn modelId="{2D08A4D3-D2E1-463D-BBCD-C645FA39EBC0}" type="presParOf" srcId="{B9B618A1-1A39-4457-8E6D-C70773D9043A}" destId="{B639B80F-587B-44E2-B373-6B293D92D8AB}" srcOrd="6" destOrd="0" presId="urn:microsoft.com/office/officeart/2005/8/layout/radial6"/>
    <dgm:cxn modelId="{A19D4AFB-06AB-48C6-B290-97479EC1791C}" type="presParOf" srcId="{B9B618A1-1A39-4457-8E6D-C70773D9043A}" destId="{885AA6DC-5D91-4B21-9EF5-C94CE452FD92}" srcOrd="7" destOrd="0" presId="urn:microsoft.com/office/officeart/2005/8/layout/radial6"/>
    <dgm:cxn modelId="{40280666-D867-4D06-B099-6448E4B0B230}" type="presParOf" srcId="{B9B618A1-1A39-4457-8E6D-C70773D9043A}" destId="{A3821C7F-EF99-48CA-8F76-EDE8B4B4370E}" srcOrd="8" destOrd="0" presId="urn:microsoft.com/office/officeart/2005/8/layout/radial6"/>
    <dgm:cxn modelId="{925E8C71-81A8-4D14-B9F8-114CE2C3F8EF}" type="presParOf" srcId="{B9B618A1-1A39-4457-8E6D-C70773D9043A}" destId="{5C3A7C09-DD36-49C0-A62A-D20A3FFC5D78}" srcOrd="9" destOrd="0" presId="urn:microsoft.com/office/officeart/2005/8/layout/radial6"/>
    <dgm:cxn modelId="{005C4B55-BB0A-455D-949F-F64C2E955321}" type="presParOf" srcId="{B9B618A1-1A39-4457-8E6D-C70773D9043A}" destId="{3904642D-E6AD-4C48-AEE0-7E2C9E1AD706}" srcOrd="10" destOrd="0" presId="urn:microsoft.com/office/officeart/2005/8/layout/radial6"/>
    <dgm:cxn modelId="{D394E1C0-0C3D-4707-A6DE-AF12B0289167}" type="presParOf" srcId="{B9B618A1-1A39-4457-8E6D-C70773D9043A}" destId="{89DA505C-4908-4F1B-9ED1-8391E5232D86}" srcOrd="11" destOrd="0" presId="urn:microsoft.com/office/officeart/2005/8/layout/radial6"/>
    <dgm:cxn modelId="{48713AED-9115-4167-B5C5-29983B19DD4F}" type="presParOf" srcId="{B9B618A1-1A39-4457-8E6D-C70773D9043A}" destId="{0EF52FBB-0272-4FF4-96CB-A54A64E2CD66}" srcOrd="12" destOrd="0" presId="urn:microsoft.com/office/officeart/2005/8/layout/radial6"/>
    <dgm:cxn modelId="{27E5FAA9-86E0-4319-8401-D3E8D27F589F}" type="presParOf" srcId="{B9B618A1-1A39-4457-8E6D-C70773D9043A}" destId="{B3913C8F-4590-4D86-B440-8C81BC0DCF43}" srcOrd="13" destOrd="0" presId="urn:microsoft.com/office/officeart/2005/8/layout/radial6"/>
    <dgm:cxn modelId="{C4CB79E0-9A5D-4030-8984-6744A19E0DFE}" type="presParOf" srcId="{B9B618A1-1A39-4457-8E6D-C70773D9043A}" destId="{F7E88073-A351-431C-B1E2-625EEF693D50}" srcOrd="14" destOrd="0" presId="urn:microsoft.com/office/officeart/2005/8/layout/radial6"/>
    <dgm:cxn modelId="{ED88C26E-CD44-44EB-A841-F0B17C988507}" type="presParOf" srcId="{B9B618A1-1A39-4457-8E6D-C70773D9043A}" destId="{6DFCAD17-265D-4FF5-AF76-99271EDEEB79}"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CAD17-265D-4FF5-AF76-99271EDEEB79}">
      <dsp:nvSpPr>
        <dsp:cNvPr id="0" name=""/>
        <dsp:cNvSpPr/>
      </dsp:nvSpPr>
      <dsp:spPr>
        <a:xfrm>
          <a:off x="2271727" y="559460"/>
          <a:ext cx="3735305" cy="3735305"/>
        </a:xfrm>
        <a:prstGeom prst="blockArc">
          <a:avLst>
            <a:gd name="adj1" fmla="val 11880000"/>
            <a:gd name="adj2" fmla="val 16200000"/>
            <a:gd name="adj3" fmla="val 4636"/>
          </a:avLst>
        </a:prstGeom>
        <a:solidFill>
          <a:schemeClr val="bg1"/>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0EF52FBB-0272-4FF4-96CB-A54A64E2CD66}">
      <dsp:nvSpPr>
        <dsp:cNvPr id="0" name=""/>
        <dsp:cNvSpPr/>
      </dsp:nvSpPr>
      <dsp:spPr>
        <a:xfrm>
          <a:off x="2271727" y="559460"/>
          <a:ext cx="3735305" cy="3735305"/>
        </a:xfrm>
        <a:prstGeom prst="blockArc">
          <a:avLst>
            <a:gd name="adj1" fmla="val 7560000"/>
            <a:gd name="adj2" fmla="val 11880000"/>
            <a:gd name="adj3" fmla="val 4636"/>
          </a:avLst>
        </a:prstGeom>
        <a:solidFill>
          <a:schemeClr val="bg1"/>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5C3A7C09-DD36-49C0-A62A-D20A3FFC5D78}">
      <dsp:nvSpPr>
        <dsp:cNvPr id="0" name=""/>
        <dsp:cNvSpPr/>
      </dsp:nvSpPr>
      <dsp:spPr>
        <a:xfrm>
          <a:off x="2271727" y="559460"/>
          <a:ext cx="3735305" cy="3735305"/>
        </a:xfrm>
        <a:prstGeom prst="blockArc">
          <a:avLst>
            <a:gd name="adj1" fmla="val 3240000"/>
            <a:gd name="adj2" fmla="val 7560000"/>
            <a:gd name="adj3" fmla="val 4636"/>
          </a:avLst>
        </a:prstGeom>
        <a:solidFill>
          <a:schemeClr val="bg1"/>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B639B80F-587B-44E2-B373-6B293D92D8AB}">
      <dsp:nvSpPr>
        <dsp:cNvPr id="0" name=""/>
        <dsp:cNvSpPr/>
      </dsp:nvSpPr>
      <dsp:spPr>
        <a:xfrm>
          <a:off x="2271727" y="559460"/>
          <a:ext cx="3735305" cy="3735305"/>
        </a:xfrm>
        <a:prstGeom prst="blockArc">
          <a:avLst>
            <a:gd name="adj1" fmla="val 20520000"/>
            <a:gd name="adj2" fmla="val 3240000"/>
            <a:gd name="adj3" fmla="val 4636"/>
          </a:avLst>
        </a:prstGeom>
        <a:solidFill>
          <a:schemeClr val="bg1"/>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D3AEAB84-10A7-4314-BFBF-36277988BDAC}">
      <dsp:nvSpPr>
        <dsp:cNvPr id="0" name=""/>
        <dsp:cNvSpPr/>
      </dsp:nvSpPr>
      <dsp:spPr>
        <a:xfrm>
          <a:off x="2271727" y="559460"/>
          <a:ext cx="3735305" cy="3735305"/>
        </a:xfrm>
        <a:prstGeom prst="blockArc">
          <a:avLst>
            <a:gd name="adj1" fmla="val 16200000"/>
            <a:gd name="adj2" fmla="val 20520000"/>
            <a:gd name="adj3" fmla="val 4636"/>
          </a:avLst>
        </a:prstGeom>
        <a:solidFill>
          <a:schemeClr val="bg1"/>
        </a:solidFill>
        <a:ln>
          <a:solidFill>
            <a:srgbClr val="7030A0"/>
          </a:solidFill>
        </a:ln>
        <a:effectLst/>
      </dsp:spPr>
      <dsp:style>
        <a:lnRef idx="0">
          <a:scrgbClr r="0" g="0" b="0"/>
        </a:lnRef>
        <a:fillRef idx="1">
          <a:scrgbClr r="0" g="0" b="0"/>
        </a:fillRef>
        <a:effectRef idx="0">
          <a:scrgbClr r="0" g="0" b="0"/>
        </a:effectRef>
        <a:fontRef idx="minor">
          <a:schemeClr val="lt1"/>
        </a:fontRef>
      </dsp:style>
    </dsp:sp>
    <dsp:sp modelId="{878467F7-192E-447E-BAF6-B6F846C4FB67}">
      <dsp:nvSpPr>
        <dsp:cNvPr id="0" name=""/>
        <dsp:cNvSpPr/>
      </dsp:nvSpPr>
      <dsp:spPr>
        <a:xfrm>
          <a:off x="3280378" y="1568110"/>
          <a:ext cx="1718004" cy="1718004"/>
        </a:xfrm>
        <a:prstGeom prst="ellipse">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0" kern="1200" dirty="0" smtClean="0">
              <a:latin typeface="Arial" panose="020B0604020202020204" pitchFamily="34" charset="0"/>
              <a:cs typeface="Arial" panose="020B0604020202020204" pitchFamily="34" charset="0"/>
            </a:rPr>
            <a:t>Career Development </a:t>
          </a:r>
          <a:r>
            <a:rPr lang="en-US" sz="1400" b="0" kern="1200" dirty="0" err="1" smtClean="0">
              <a:latin typeface="Arial" panose="020B0604020202020204" pitchFamily="34" charset="0"/>
              <a:cs typeface="Arial" panose="020B0604020202020204" pitchFamily="34" charset="0"/>
            </a:rPr>
            <a:t>Programme</a:t>
          </a:r>
          <a:endParaRPr lang="en-US" sz="1400" b="0" kern="1200" dirty="0">
            <a:latin typeface="Arial" panose="020B0604020202020204" pitchFamily="34" charset="0"/>
            <a:cs typeface="Arial" panose="020B0604020202020204" pitchFamily="34" charset="0"/>
          </a:endParaRPr>
        </a:p>
      </dsp:txBody>
      <dsp:txXfrm>
        <a:off x="3531974" y="1819706"/>
        <a:ext cx="1214812" cy="1214812"/>
      </dsp:txXfrm>
    </dsp:sp>
    <dsp:sp modelId="{4D0BE4E9-1934-451A-A6BB-433C502D9585}">
      <dsp:nvSpPr>
        <dsp:cNvPr id="0" name=""/>
        <dsp:cNvSpPr/>
      </dsp:nvSpPr>
      <dsp:spPr>
        <a:xfrm>
          <a:off x="3538078" y="1452"/>
          <a:ext cx="1202603" cy="1202603"/>
        </a:xfrm>
        <a:prstGeom prst="ellipse">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Career Planning</a:t>
          </a:r>
          <a:endParaRPr lang="en-US" sz="1400" kern="1200" dirty="0">
            <a:latin typeface="Arial" panose="020B0604020202020204" pitchFamily="34" charset="0"/>
            <a:cs typeface="Arial" panose="020B0604020202020204" pitchFamily="34" charset="0"/>
          </a:endParaRPr>
        </a:p>
      </dsp:txBody>
      <dsp:txXfrm>
        <a:off x="3714195" y="177569"/>
        <a:ext cx="850369" cy="850369"/>
      </dsp:txXfrm>
    </dsp:sp>
    <dsp:sp modelId="{C3E03008-4839-406F-9351-E38EBF89CA5B}">
      <dsp:nvSpPr>
        <dsp:cNvPr id="0" name=""/>
        <dsp:cNvSpPr/>
      </dsp:nvSpPr>
      <dsp:spPr>
        <a:xfrm>
          <a:off x="5273147" y="1262053"/>
          <a:ext cx="1202603" cy="1202603"/>
        </a:xfrm>
        <a:prstGeom prst="ellipse">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latin typeface="Arial" panose="020B0604020202020204" pitchFamily="34" charset="0"/>
              <a:cs typeface="Arial" panose="020B0604020202020204" pitchFamily="34" charset="0"/>
            </a:rPr>
            <a:t>ILM Qualification</a:t>
          </a:r>
          <a:endParaRPr lang="en-US" sz="1100" kern="1200" dirty="0">
            <a:latin typeface="Arial" panose="020B0604020202020204" pitchFamily="34" charset="0"/>
            <a:cs typeface="Arial" panose="020B0604020202020204" pitchFamily="34" charset="0"/>
          </a:endParaRPr>
        </a:p>
      </dsp:txBody>
      <dsp:txXfrm>
        <a:off x="5449264" y="1438170"/>
        <a:ext cx="850369" cy="850369"/>
      </dsp:txXfrm>
    </dsp:sp>
    <dsp:sp modelId="{885AA6DC-5D91-4B21-9EF5-C94CE452FD92}">
      <dsp:nvSpPr>
        <dsp:cNvPr id="0" name=""/>
        <dsp:cNvSpPr/>
      </dsp:nvSpPr>
      <dsp:spPr>
        <a:xfrm>
          <a:off x="4610410" y="3301748"/>
          <a:ext cx="1202603" cy="1202603"/>
        </a:xfrm>
        <a:prstGeom prst="ellipse">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Support</a:t>
          </a:r>
          <a:endParaRPr lang="en-US" sz="1400" kern="1200" dirty="0">
            <a:latin typeface="Arial" panose="020B0604020202020204" pitchFamily="34" charset="0"/>
            <a:cs typeface="Arial" panose="020B0604020202020204" pitchFamily="34" charset="0"/>
          </a:endParaRPr>
        </a:p>
      </dsp:txBody>
      <dsp:txXfrm>
        <a:off x="4786527" y="3477865"/>
        <a:ext cx="850369" cy="850369"/>
      </dsp:txXfrm>
    </dsp:sp>
    <dsp:sp modelId="{3904642D-E6AD-4C48-AEE0-7E2C9E1AD706}">
      <dsp:nvSpPr>
        <dsp:cNvPr id="0" name=""/>
        <dsp:cNvSpPr/>
      </dsp:nvSpPr>
      <dsp:spPr>
        <a:xfrm>
          <a:off x="2465747" y="3301748"/>
          <a:ext cx="1202603" cy="1202603"/>
        </a:xfrm>
        <a:prstGeom prst="ellipse">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Pick ‘N` Mix</a:t>
          </a:r>
          <a:endParaRPr lang="en-US" sz="1400" kern="1200" dirty="0">
            <a:latin typeface="Arial" panose="020B0604020202020204" pitchFamily="34" charset="0"/>
            <a:cs typeface="Arial" panose="020B0604020202020204" pitchFamily="34" charset="0"/>
          </a:endParaRPr>
        </a:p>
      </dsp:txBody>
      <dsp:txXfrm>
        <a:off x="2641864" y="3477865"/>
        <a:ext cx="850369" cy="850369"/>
      </dsp:txXfrm>
    </dsp:sp>
    <dsp:sp modelId="{B3913C8F-4590-4D86-B440-8C81BC0DCF43}">
      <dsp:nvSpPr>
        <dsp:cNvPr id="0" name=""/>
        <dsp:cNvSpPr/>
      </dsp:nvSpPr>
      <dsp:spPr>
        <a:xfrm>
          <a:off x="1803010" y="1262053"/>
          <a:ext cx="1202603" cy="1202603"/>
        </a:xfrm>
        <a:prstGeom prst="ellipse">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Arial" panose="020B0604020202020204" pitchFamily="34" charset="0"/>
              <a:cs typeface="Arial" panose="020B0604020202020204" pitchFamily="34" charset="0"/>
            </a:rPr>
            <a:t>Mentoring</a:t>
          </a:r>
          <a:endParaRPr lang="en-US" sz="1400" kern="1200" dirty="0">
            <a:latin typeface="Arial" panose="020B0604020202020204" pitchFamily="34" charset="0"/>
            <a:cs typeface="Arial" panose="020B0604020202020204" pitchFamily="34" charset="0"/>
          </a:endParaRPr>
        </a:p>
      </dsp:txBody>
      <dsp:txXfrm>
        <a:off x="1979127" y="1438170"/>
        <a:ext cx="850369" cy="85036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0.5634</cdr:x>
      <cdr:y>0.85905</cdr:y>
    </cdr:from>
    <cdr:to>
      <cdr:x>0.98431</cdr:x>
      <cdr:y>0.94667</cdr:y>
    </cdr:to>
    <cdr:pic>
      <cdr:nvPicPr>
        <cdr:cNvPr id="3" name="Picture 2" descr="C:\Users\Catherine.gate\Desktop\CT AN2 Logo.png"/>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3284219" y="3436621"/>
          <a:ext cx="2453641" cy="350520"/>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C43AAE-2984-46E9-B17B-BD67D621728C}" type="datetimeFigureOut">
              <a:rPr lang="en-GB" smtClean="0"/>
              <a:t>21/11/2017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817AB6-BAC6-4EDE-AE1C-372BA10EAE4F}" type="slidenum">
              <a:rPr lang="en-GB" smtClean="0"/>
              <a:t>‹#›</a:t>
            </a:fld>
            <a:endParaRPr lang="en-GB"/>
          </a:p>
        </p:txBody>
      </p:sp>
    </p:spTree>
    <p:extLst>
      <p:ext uri="{BB962C8B-B14F-4D97-AF65-F5344CB8AC3E}">
        <p14:creationId xmlns:p14="http://schemas.microsoft.com/office/powerpoint/2010/main" val="362481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12.3 % difference</a:t>
            </a:r>
            <a:r>
              <a:rPr lang="en-GB" baseline="0" dirty="0" smtClean="0"/>
              <a:t> in 19 years. </a:t>
            </a:r>
            <a:endParaRPr lang="en-GB" dirty="0"/>
          </a:p>
        </p:txBody>
      </p:sp>
      <p:sp>
        <p:nvSpPr>
          <p:cNvPr id="4" name="Slide Number Placeholder 3"/>
          <p:cNvSpPr>
            <a:spLocks noGrp="1"/>
          </p:cNvSpPr>
          <p:nvPr>
            <p:ph type="sldNum" sz="quarter" idx="10"/>
          </p:nvPr>
        </p:nvSpPr>
        <p:spPr/>
        <p:txBody>
          <a:bodyPr/>
          <a:lstStyle/>
          <a:p>
            <a:fld id="{09817AB6-BAC6-4EDE-AE1C-372BA10EAE4F}" type="slidenum">
              <a:rPr lang="en-GB" smtClean="0"/>
              <a:t>4</a:t>
            </a:fld>
            <a:endParaRPr lang="en-GB"/>
          </a:p>
        </p:txBody>
      </p:sp>
    </p:spTree>
    <p:extLst>
      <p:ext uri="{BB962C8B-B14F-4D97-AF65-F5344CB8AC3E}">
        <p14:creationId xmlns:p14="http://schemas.microsoft.com/office/powerpoint/2010/main" val="197627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BA6BE9E-B82C-6D4C-9E6D-FEC4E069F1F3}"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123334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A6BE9E-B82C-6D4C-9E6D-FEC4E069F1F3}"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330745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A6BE9E-B82C-6D4C-9E6D-FEC4E069F1F3}"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303813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BA6BE9E-B82C-6D4C-9E6D-FEC4E069F1F3}"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2571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BA6BE9E-B82C-6D4C-9E6D-FEC4E069F1F3}"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14221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BA6BE9E-B82C-6D4C-9E6D-FEC4E069F1F3}"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58727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BA6BE9E-B82C-6D4C-9E6D-FEC4E069F1F3}" type="datetimeFigureOut">
              <a:rPr lang="en-US" smtClean="0"/>
              <a:t>11/21/2017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143198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BA6BE9E-B82C-6D4C-9E6D-FEC4E069F1F3}" type="datetimeFigureOut">
              <a:rPr lang="en-US" smtClean="0"/>
              <a:t>11/21/2017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258976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6BE9E-B82C-6D4C-9E6D-FEC4E069F1F3}" type="datetimeFigureOut">
              <a:rPr lang="en-US" smtClean="0"/>
              <a:t>11/21/2017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3380363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BA6BE9E-B82C-6D4C-9E6D-FEC4E069F1F3}"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158155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BA6BE9E-B82C-6D4C-9E6D-FEC4E069F1F3}"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73C1A-9316-6E47-BC5E-053B19195B6E}" type="slidenum">
              <a:rPr lang="en-US" smtClean="0"/>
              <a:t>‹#›</a:t>
            </a:fld>
            <a:endParaRPr lang="en-US"/>
          </a:p>
        </p:txBody>
      </p:sp>
    </p:spTree>
    <p:extLst>
      <p:ext uri="{BB962C8B-B14F-4D97-AF65-F5344CB8AC3E}">
        <p14:creationId xmlns:p14="http://schemas.microsoft.com/office/powerpoint/2010/main" val="207642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6BE9E-B82C-6D4C-9E6D-FEC4E069F1F3}" type="datetimeFigureOut">
              <a:rPr lang="en-US" smtClean="0"/>
              <a:t>11/21/2017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3C1A-9316-6E47-BC5E-053B19195B6E}" type="slidenum">
              <a:rPr lang="en-US" smtClean="0"/>
              <a:t>‹#›</a:t>
            </a:fld>
            <a:endParaRPr lang="en-US"/>
          </a:p>
        </p:txBody>
      </p:sp>
    </p:spTree>
    <p:extLst>
      <p:ext uri="{BB962C8B-B14F-4D97-AF65-F5344CB8AC3E}">
        <p14:creationId xmlns:p14="http://schemas.microsoft.com/office/powerpoint/2010/main" val="1947865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26" y="233792"/>
            <a:ext cx="8541328" cy="6405996"/>
          </a:xfrm>
          <a:prstGeom prst="rect">
            <a:avLst/>
          </a:prstGeom>
        </p:spPr>
      </p:pic>
      <p:sp>
        <p:nvSpPr>
          <p:cNvPr id="5" name="TextBox 4"/>
          <p:cNvSpPr txBox="1"/>
          <p:nvPr/>
        </p:nvSpPr>
        <p:spPr>
          <a:xfrm>
            <a:off x="478955" y="381695"/>
            <a:ext cx="8192434" cy="1569660"/>
          </a:xfrm>
          <a:prstGeom prst="rect">
            <a:avLst/>
          </a:prstGeom>
          <a:noFill/>
        </p:spPr>
        <p:txBody>
          <a:bodyPr wrap="square" rtlCol="0">
            <a:spAutoFit/>
          </a:bodyPr>
          <a:lstStyle/>
          <a:p>
            <a:pPr>
              <a:lnSpc>
                <a:spcPct val="80000"/>
              </a:lnSpc>
            </a:pPr>
            <a:r>
              <a:rPr lang="en-US" sz="4800" b="1" dirty="0" smtClean="0">
                <a:solidFill>
                  <a:schemeClr val="bg1"/>
                </a:solidFill>
                <a:latin typeface="Arial"/>
                <a:cs typeface="Arial"/>
              </a:rPr>
              <a:t>Chwarae Teg </a:t>
            </a:r>
          </a:p>
          <a:p>
            <a:pPr>
              <a:lnSpc>
                <a:spcPct val="80000"/>
              </a:lnSpc>
            </a:pPr>
            <a:endParaRPr lang="en-US" sz="2400" b="1" dirty="0" smtClean="0">
              <a:solidFill>
                <a:schemeClr val="bg1"/>
              </a:solidFill>
              <a:latin typeface="Arial"/>
              <a:cs typeface="Arial"/>
            </a:endParaRPr>
          </a:p>
          <a:p>
            <a:pPr>
              <a:lnSpc>
                <a:spcPct val="80000"/>
              </a:lnSpc>
            </a:pPr>
            <a:r>
              <a:rPr lang="en-US" sz="2400" b="1" dirty="0" smtClean="0">
                <a:solidFill>
                  <a:schemeClr val="bg1"/>
                </a:solidFill>
                <a:latin typeface="Arial"/>
                <a:cs typeface="Arial"/>
              </a:rPr>
              <a:t>Building a Fairer Wales where Women can achieve &amp; prosper</a:t>
            </a:r>
            <a:endParaRPr lang="en-US" sz="2000" b="1" dirty="0">
              <a:solidFill>
                <a:schemeClr val="bg1"/>
              </a:solidFill>
              <a:latin typeface="Arial"/>
              <a:cs typeface="Arial"/>
            </a:endParaRPr>
          </a:p>
        </p:txBody>
      </p:sp>
      <p:sp>
        <p:nvSpPr>
          <p:cNvPr id="6" name="TextBox 5"/>
          <p:cNvSpPr txBox="1"/>
          <p:nvPr/>
        </p:nvSpPr>
        <p:spPr>
          <a:xfrm>
            <a:off x="478955" y="1682242"/>
            <a:ext cx="7330141" cy="1495794"/>
          </a:xfrm>
          <a:prstGeom prst="rect">
            <a:avLst/>
          </a:prstGeom>
          <a:noFill/>
        </p:spPr>
        <p:txBody>
          <a:bodyPr wrap="square" rtlCol="0">
            <a:spAutoFit/>
          </a:bodyPr>
          <a:lstStyle/>
          <a:p>
            <a:pPr>
              <a:lnSpc>
                <a:spcPct val="80000"/>
              </a:lnSpc>
            </a:pPr>
            <a:endParaRPr lang="en-US" sz="2000" b="1" dirty="0">
              <a:solidFill>
                <a:schemeClr val="bg1"/>
              </a:solidFill>
              <a:latin typeface="Arial"/>
              <a:cs typeface="Arial"/>
            </a:endParaRPr>
          </a:p>
          <a:p>
            <a:pPr>
              <a:lnSpc>
                <a:spcPct val="80000"/>
              </a:lnSpc>
            </a:pPr>
            <a:endParaRPr lang="en-US" sz="2000" b="1" dirty="0">
              <a:solidFill>
                <a:schemeClr val="bg1"/>
              </a:solidFill>
              <a:latin typeface="Arial"/>
              <a:cs typeface="Arial"/>
            </a:endParaRPr>
          </a:p>
          <a:p>
            <a:pPr>
              <a:lnSpc>
                <a:spcPct val="80000"/>
              </a:lnSpc>
            </a:pPr>
            <a:r>
              <a:rPr lang="en-US" b="1" dirty="0" smtClean="0">
                <a:solidFill>
                  <a:schemeClr val="bg1"/>
                </a:solidFill>
                <a:latin typeface="Arial"/>
                <a:cs typeface="Arial"/>
              </a:rPr>
              <a:t>Stephanie Griffiths</a:t>
            </a:r>
          </a:p>
          <a:p>
            <a:pPr>
              <a:lnSpc>
                <a:spcPct val="80000"/>
              </a:lnSpc>
            </a:pPr>
            <a:r>
              <a:rPr lang="en-US" b="1" dirty="0" smtClean="0">
                <a:solidFill>
                  <a:schemeClr val="bg1"/>
                </a:solidFill>
                <a:latin typeface="Arial"/>
                <a:cs typeface="Arial"/>
              </a:rPr>
              <a:t>Senior Participation Partner – Chwarae Teg</a:t>
            </a:r>
          </a:p>
          <a:p>
            <a:pPr>
              <a:lnSpc>
                <a:spcPct val="80000"/>
              </a:lnSpc>
            </a:pPr>
            <a:r>
              <a:rPr lang="en-US" b="1" dirty="0" smtClean="0">
                <a:solidFill>
                  <a:schemeClr val="bg1"/>
                </a:solidFill>
                <a:latin typeface="Arial"/>
                <a:cs typeface="Arial"/>
              </a:rPr>
              <a:t>07495 562974</a:t>
            </a:r>
          </a:p>
          <a:p>
            <a:pPr>
              <a:lnSpc>
                <a:spcPct val="80000"/>
              </a:lnSpc>
            </a:pPr>
            <a:endParaRPr lang="en-US" sz="2000" b="1" dirty="0">
              <a:solidFill>
                <a:schemeClr val="bg1"/>
              </a:solidFill>
              <a:latin typeface="Arial"/>
              <a:cs typeface="Arial"/>
            </a:endParaRPr>
          </a:p>
        </p:txBody>
      </p:sp>
    </p:spTree>
    <p:extLst>
      <p:ext uri="{BB962C8B-B14F-4D97-AF65-F5344CB8AC3E}">
        <p14:creationId xmlns:p14="http://schemas.microsoft.com/office/powerpoint/2010/main" val="395220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2571" cy="6856928"/>
          </a:xfrm>
          <a:prstGeom prst="rect">
            <a:avLst/>
          </a:prstGeom>
        </p:spPr>
      </p:pic>
      <p:sp>
        <p:nvSpPr>
          <p:cNvPr id="4" name="TextBox 3"/>
          <p:cNvSpPr txBox="1"/>
          <p:nvPr/>
        </p:nvSpPr>
        <p:spPr>
          <a:xfrm>
            <a:off x="485563" y="485597"/>
            <a:ext cx="7330141" cy="553998"/>
          </a:xfrm>
          <a:prstGeom prst="rect">
            <a:avLst/>
          </a:prstGeom>
          <a:noFill/>
        </p:spPr>
        <p:txBody>
          <a:bodyPr wrap="square" rtlCol="0">
            <a:spAutoFit/>
          </a:bodyPr>
          <a:lstStyle/>
          <a:p>
            <a:pPr>
              <a:lnSpc>
                <a:spcPct val="80000"/>
              </a:lnSpc>
            </a:pPr>
            <a:r>
              <a:rPr lang="en-US" sz="3600" b="1" dirty="0" smtClean="0">
                <a:solidFill>
                  <a:srgbClr val="851B75"/>
                </a:solidFill>
                <a:latin typeface="Arial"/>
                <a:cs typeface="Arial"/>
              </a:rPr>
              <a:t>How Does it Work?</a:t>
            </a:r>
            <a:endParaRPr lang="en-US" sz="3600" b="1" dirty="0">
              <a:solidFill>
                <a:srgbClr val="851B75"/>
              </a:solidFill>
              <a:latin typeface="Arial"/>
              <a:cs typeface="Arial"/>
            </a:endParaRPr>
          </a:p>
        </p:txBody>
      </p:sp>
      <p:sp>
        <p:nvSpPr>
          <p:cNvPr id="5" name="TextBox 4"/>
          <p:cNvSpPr txBox="1"/>
          <p:nvPr/>
        </p:nvSpPr>
        <p:spPr>
          <a:xfrm>
            <a:off x="504239" y="1139302"/>
            <a:ext cx="7330141" cy="584775"/>
          </a:xfrm>
          <a:prstGeom prst="rect">
            <a:avLst/>
          </a:prstGeom>
          <a:noFill/>
        </p:spPr>
        <p:txBody>
          <a:bodyPr wrap="square" rtlCol="0">
            <a:spAutoFit/>
          </a:bodyPr>
          <a:lstStyle/>
          <a:p>
            <a:pPr>
              <a:lnSpc>
                <a:spcPct val="80000"/>
              </a:lnSpc>
            </a:pPr>
            <a:r>
              <a:rPr lang="en-GB" sz="2000" b="1" dirty="0">
                <a:solidFill>
                  <a:srgbClr val="851B75"/>
                </a:solidFill>
                <a:latin typeface="Arial"/>
                <a:cs typeface="Arial"/>
              </a:rPr>
              <a:t>‘A unique opportunity to review &amp;  improve working practice which will be tailored to your business’</a:t>
            </a:r>
            <a:endParaRPr lang="en-US" sz="2000" b="1" dirty="0">
              <a:solidFill>
                <a:srgbClr val="851B75"/>
              </a:solidFill>
              <a:latin typeface="Arial"/>
              <a:cs typeface="Arial"/>
            </a:endParaRPr>
          </a:p>
        </p:txBody>
      </p:sp>
      <p:sp>
        <p:nvSpPr>
          <p:cNvPr id="3" name="Rectangle 2"/>
          <p:cNvSpPr/>
          <p:nvPr/>
        </p:nvSpPr>
        <p:spPr>
          <a:xfrm>
            <a:off x="485563" y="1823784"/>
            <a:ext cx="8657007" cy="3010055"/>
          </a:xfrm>
          <a:prstGeom prst="rect">
            <a:avLst/>
          </a:prstGeom>
        </p:spPr>
        <p:txBody>
          <a:bodyPr wrap="square">
            <a:spAutoFit/>
          </a:bodyPr>
          <a:lstStyle/>
          <a:p>
            <a:endParaRPr lang="en-GB" b="1" i="1" dirty="0" smtClean="0">
              <a:solidFill>
                <a:schemeClr val="accent4">
                  <a:lumMod val="75000"/>
                </a:schemeClr>
              </a:solidFill>
            </a:endParaRPr>
          </a:p>
          <a:p>
            <a:pPr marL="342900" indent="-342900">
              <a:lnSpc>
                <a:spcPct val="80000"/>
              </a:lnSpc>
              <a:buFont typeface="Arial"/>
              <a:buChar char="•"/>
            </a:pPr>
            <a:r>
              <a:rPr lang="en-US" sz="2400" dirty="0">
                <a:solidFill>
                  <a:srgbClr val="851B75"/>
                </a:solidFill>
                <a:cs typeface="Arial"/>
              </a:rPr>
              <a:t>1:1 Consultancy from our expert Employer Partners</a:t>
            </a:r>
          </a:p>
          <a:p>
            <a:pPr marL="342900" indent="-342900">
              <a:lnSpc>
                <a:spcPct val="80000"/>
              </a:lnSpc>
              <a:buFont typeface="Arial"/>
              <a:buChar char="•"/>
            </a:pPr>
            <a:r>
              <a:rPr lang="en-US" sz="2400" dirty="0">
                <a:solidFill>
                  <a:srgbClr val="851B75"/>
                </a:solidFill>
                <a:cs typeface="Arial"/>
              </a:rPr>
              <a:t>Business culture survey &amp; full results analysis</a:t>
            </a:r>
          </a:p>
          <a:p>
            <a:pPr marL="342900" indent="-342900">
              <a:lnSpc>
                <a:spcPct val="80000"/>
              </a:lnSpc>
              <a:buFont typeface="Arial"/>
              <a:buChar char="•"/>
            </a:pPr>
            <a:r>
              <a:rPr lang="en-US" sz="2400" dirty="0">
                <a:solidFill>
                  <a:srgbClr val="851B75"/>
                </a:solidFill>
                <a:cs typeface="Arial"/>
              </a:rPr>
              <a:t>Recommended actions and implementation support</a:t>
            </a:r>
          </a:p>
          <a:p>
            <a:pPr marL="342900" indent="-342900">
              <a:lnSpc>
                <a:spcPct val="80000"/>
              </a:lnSpc>
              <a:buFont typeface="Arial"/>
              <a:buChar char="•"/>
            </a:pPr>
            <a:r>
              <a:rPr lang="en-US" sz="2400" dirty="0">
                <a:solidFill>
                  <a:srgbClr val="851B75"/>
                </a:solidFill>
                <a:cs typeface="Arial"/>
              </a:rPr>
              <a:t>An Equality &amp; Diversity Strategy and action plan tailored to your business</a:t>
            </a:r>
          </a:p>
          <a:p>
            <a:pPr marL="342900" indent="-342900">
              <a:lnSpc>
                <a:spcPct val="80000"/>
              </a:lnSpc>
              <a:buFont typeface="Arial"/>
              <a:buChar char="•"/>
            </a:pPr>
            <a:r>
              <a:rPr lang="en-US" sz="2400" dirty="0">
                <a:solidFill>
                  <a:srgbClr val="851B75"/>
                </a:solidFill>
                <a:cs typeface="Arial"/>
              </a:rPr>
              <a:t>Workshops on specific topic to improve understanding</a:t>
            </a:r>
          </a:p>
          <a:p>
            <a:pPr marL="342900" indent="-342900">
              <a:lnSpc>
                <a:spcPct val="80000"/>
              </a:lnSpc>
              <a:buFont typeface="Arial"/>
              <a:buChar char="•"/>
            </a:pPr>
            <a:r>
              <a:rPr lang="en-US" sz="2400" dirty="0">
                <a:solidFill>
                  <a:srgbClr val="851B75"/>
                </a:solidFill>
                <a:cs typeface="Arial"/>
              </a:rPr>
              <a:t>Up to 35 hours fully funded consultancy and support</a:t>
            </a:r>
          </a:p>
          <a:p>
            <a:pPr marL="342900" indent="-342900">
              <a:lnSpc>
                <a:spcPct val="80000"/>
              </a:lnSpc>
              <a:buFont typeface="Arial"/>
              <a:buChar char="•"/>
            </a:pPr>
            <a:r>
              <a:rPr lang="en-US" sz="2400" dirty="0">
                <a:solidFill>
                  <a:srgbClr val="851B75"/>
                </a:solidFill>
                <a:cs typeface="Arial"/>
              </a:rPr>
              <a:t>Eligibility to attain Exemplar Employer Award</a:t>
            </a:r>
          </a:p>
          <a:p>
            <a:endParaRPr lang="en-GB" dirty="0"/>
          </a:p>
        </p:txBody>
      </p:sp>
    </p:spTree>
    <p:extLst>
      <p:ext uri="{BB962C8B-B14F-4D97-AF65-F5344CB8AC3E}">
        <p14:creationId xmlns:p14="http://schemas.microsoft.com/office/powerpoint/2010/main" val="165305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2571" cy="6856928"/>
          </a:xfrm>
          <a:prstGeom prst="rect">
            <a:avLst/>
          </a:prstGeom>
        </p:spPr>
      </p:pic>
      <p:graphicFrame>
        <p:nvGraphicFramePr>
          <p:cNvPr id="5" name="Chart 4"/>
          <p:cNvGraphicFramePr/>
          <p:nvPr>
            <p:extLst>
              <p:ext uri="{D42A27DB-BD31-4B8C-83A1-F6EECF244321}">
                <p14:modId xmlns:p14="http://schemas.microsoft.com/office/powerpoint/2010/main" val="3026347534"/>
              </p:ext>
            </p:extLst>
          </p:nvPr>
        </p:nvGraphicFramePr>
        <p:xfrm>
          <a:off x="-79728" y="1731489"/>
          <a:ext cx="4651012" cy="36605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1934449590"/>
              </p:ext>
            </p:extLst>
          </p:nvPr>
        </p:nvGraphicFramePr>
        <p:xfrm>
          <a:off x="4529521" y="2236902"/>
          <a:ext cx="4613049" cy="286545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85563" y="437614"/>
            <a:ext cx="7453751" cy="1766637"/>
          </a:xfrm>
          <a:prstGeom prst="rect">
            <a:avLst/>
          </a:prstGeom>
          <a:solidFill>
            <a:schemeClr val="bg1"/>
          </a:solidFill>
        </p:spPr>
        <p:txBody>
          <a:bodyPr wrap="square" rtlCol="0">
            <a:spAutoFit/>
          </a:bodyPr>
          <a:lstStyle/>
          <a:p>
            <a:pPr>
              <a:lnSpc>
                <a:spcPct val="80000"/>
              </a:lnSpc>
            </a:pPr>
            <a:r>
              <a:rPr lang="en-US" sz="3600" b="1" dirty="0" smtClean="0">
                <a:solidFill>
                  <a:srgbClr val="851B75"/>
                </a:solidFill>
                <a:latin typeface="Arial"/>
                <a:cs typeface="Arial"/>
              </a:rPr>
              <a:t>Business Culture Survey</a:t>
            </a:r>
          </a:p>
          <a:p>
            <a:pPr>
              <a:lnSpc>
                <a:spcPct val="80000"/>
              </a:lnSpc>
            </a:pPr>
            <a:endParaRPr lang="en-US" sz="3600" b="1" dirty="0">
              <a:solidFill>
                <a:srgbClr val="851B75"/>
              </a:solidFill>
              <a:latin typeface="Arial"/>
              <a:cs typeface="Arial"/>
            </a:endParaRPr>
          </a:p>
          <a:p>
            <a:pPr>
              <a:lnSpc>
                <a:spcPct val="80000"/>
              </a:lnSpc>
            </a:pPr>
            <a:r>
              <a:rPr lang="en-US" sz="3200" dirty="0" smtClean="0">
                <a:solidFill>
                  <a:srgbClr val="851B75"/>
                </a:solidFill>
                <a:latin typeface="Arial"/>
                <a:cs typeface="Arial"/>
              </a:rPr>
              <a:t>12 Month Comparison </a:t>
            </a:r>
          </a:p>
          <a:p>
            <a:pPr>
              <a:lnSpc>
                <a:spcPct val="80000"/>
              </a:lnSpc>
            </a:pPr>
            <a:endParaRPr lang="en-US" sz="3200" dirty="0">
              <a:solidFill>
                <a:srgbClr val="851B75"/>
              </a:solidFill>
              <a:latin typeface="Arial"/>
              <a:cs typeface="Arial"/>
            </a:endParaRPr>
          </a:p>
        </p:txBody>
      </p:sp>
    </p:spTree>
    <p:extLst>
      <p:ext uri="{BB962C8B-B14F-4D97-AF65-F5344CB8AC3E}">
        <p14:creationId xmlns:p14="http://schemas.microsoft.com/office/powerpoint/2010/main" val="182204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2571" cy="6856928"/>
          </a:xfrm>
          <a:prstGeom prst="rect">
            <a:avLst/>
          </a:prstGeom>
        </p:spPr>
      </p:pic>
      <p:sp>
        <p:nvSpPr>
          <p:cNvPr id="5" name="TextBox 4"/>
          <p:cNvSpPr txBox="1"/>
          <p:nvPr/>
        </p:nvSpPr>
        <p:spPr>
          <a:xfrm>
            <a:off x="481055" y="1599287"/>
            <a:ext cx="7330141"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solidFill>
                  <a:srgbClr val="851B75"/>
                </a:solidFill>
              </a:rPr>
              <a:t>Improvements in staff absence levels </a:t>
            </a:r>
          </a:p>
          <a:p>
            <a:pPr marL="285750" indent="-285750">
              <a:buFont typeface="Arial" panose="020B0604020202020204" pitchFamily="34" charset="0"/>
              <a:buChar char="•"/>
            </a:pPr>
            <a:r>
              <a:rPr lang="en-GB" sz="2000" dirty="0">
                <a:solidFill>
                  <a:srgbClr val="851B75"/>
                </a:solidFill>
              </a:rPr>
              <a:t>Better Recruitment, Selection and induction processes – supports widening the recruitment </a:t>
            </a:r>
            <a:r>
              <a:rPr lang="en-GB" sz="2000" dirty="0" smtClean="0">
                <a:solidFill>
                  <a:srgbClr val="851B75"/>
                </a:solidFill>
              </a:rPr>
              <a:t>pool</a:t>
            </a:r>
          </a:p>
          <a:p>
            <a:pPr marL="285750" indent="-285750">
              <a:buFont typeface="Arial" panose="020B0604020202020204" pitchFamily="34" charset="0"/>
              <a:buChar char="•"/>
            </a:pPr>
            <a:r>
              <a:rPr lang="en-GB" sz="2000" dirty="0" smtClean="0">
                <a:solidFill>
                  <a:srgbClr val="851B75"/>
                </a:solidFill>
              </a:rPr>
              <a:t>Increase in staff retention</a:t>
            </a:r>
            <a:endParaRPr lang="en-GB" sz="2000" dirty="0">
              <a:solidFill>
                <a:srgbClr val="851B75"/>
              </a:solidFill>
            </a:endParaRPr>
          </a:p>
          <a:p>
            <a:pPr marL="285750" indent="-285750">
              <a:buFont typeface="Arial" panose="020B0604020202020204" pitchFamily="34" charset="0"/>
              <a:buChar char="•"/>
            </a:pPr>
            <a:r>
              <a:rPr lang="en-GB" sz="2000" dirty="0" smtClean="0">
                <a:solidFill>
                  <a:srgbClr val="851B75"/>
                </a:solidFill>
              </a:rPr>
              <a:t>Flexible </a:t>
            </a:r>
            <a:r>
              <a:rPr lang="en-GB" sz="2000" dirty="0">
                <a:solidFill>
                  <a:srgbClr val="851B75"/>
                </a:solidFill>
              </a:rPr>
              <a:t>working/modern working practices – understanding and implementation </a:t>
            </a:r>
          </a:p>
          <a:p>
            <a:pPr marL="285750" indent="-285750">
              <a:buFont typeface="Arial" panose="020B0604020202020204" pitchFamily="34" charset="0"/>
              <a:buChar char="•"/>
            </a:pPr>
            <a:r>
              <a:rPr lang="en-GB" sz="2000" dirty="0">
                <a:solidFill>
                  <a:srgbClr val="851B75"/>
                </a:solidFill>
              </a:rPr>
              <a:t>Introducing a flexi start and finish time process and policy</a:t>
            </a:r>
          </a:p>
          <a:p>
            <a:pPr marL="285750" indent="-285750">
              <a:buFont typeface="Arial" panose="020B0604020202020204" pitchFamily="34" charset="0"/>
              <a:buChar char="•"/>
            </a:pPr>
            <a:r>
              <a:rPr lang="en-GB" sz="2000" dirty="0" smtClean="0">
                <a:solidFill>
                  <a:srgbClr val="851B75"/>
                </a:solidFill>
              </a:rPr>
              <a:t>Managing </a:t>
            </a:r>
            <a:r>
              <a:rPr lang="en-GB" sz="2000" dirty="0">
                <a:solidFill>
                  <a:srgbClr val="851B75"/>
                </a:solidFill>
              </a:rPr>
              <a:t>the expectation of your workers – through </a:t>
            </a:r>
            <a:r>
              <a:rPr lang="en-GB" sz="2000" dirty="0" smtClean="0">
                <a:solidFill>
                  <a:srgbClr val="851B75"/>
                </a:solidFill>
              </a:rPr>
              <a:t>trained                </a:t>
            </a:r>
            <a:r>
              <a:rPr lang="en-GB" sz="2000" dirty="0">
                <a:solidFill>
                  <a:srgbClr val="851B75"/>
                </a:solidFill>
              </a:rPr>
              <a:t>and competent managers – e.g. how to have a conversation </a:t>
            </a:r>
            <a:endParaRPr lang="en-GB" sz="2000" dirty="0" smtClean="0">
              <a:solidFill>
                <a:srgbClr val="851B75"/>
              </a:solidFill>
            </a:endParaRPr>
          </a:p>
          <a:p>
            <a:r>
              <a:rPr lang="en-GB" sz="2000" dirty="0">
                <a:solidFill>
                  <a:srgbClr val="851B75"/>
                </a:solidFill>
              </a:rPr>
              <a:t> </a:t>
            </a:r>
            <a:r>
              <a:rPr lang="en-GB" sz="2000" dirty="0" smtClean="0">
                <a:solidFill>
                  <a:srgbClr val="851B75"/>
                </a:solidFill>
              </a:rPr>
              <a:t>     through </a:t>
            </a:r>
            <a:r>
              <a:rPr lang="en-GB" sz="2000" dirty="0">
                <a:solidFill>
                  <a:srgbClr val="851B75"/>
                </a:solidFill>
              </a:rPr>
              <a:t>the medium of </a:t>
            </a:r>
            <a:r>
              <a:rPr lang="en-GB" sz="2000" dirty="0" smtClean="0">
                <a:solidFill>
                  <a:srgbClr val="851B75"/>
                </a:solidFill>
              </a:rPr>
              <a:t>appraisal.</a:t>
            </a:r>
            <a:endParaRPr lang="en-GB" sz="2000" dirty="0">
              <a:solidFill>
                <a:srgbClr val="851B75"/>
              </a:solidFill>
            </a:endParaRPr>
          </a:p>
          <a:p>
            <a:endParaRPr lang="en-GB" sz="2000" b="1" dirty="0">
              <a:solidFill>
                <a:srgbClr val="FFFFFF"/>
              </a:solidFill>
            </a:endParaRPr>
          </a:p>
        </p:txBody>
      </p:sp>
      <p:sp>
        <p:nvSpPr>
          <p:cNvPr id="6" name="TextBox 5"/>
          <p:cNvSpPr txBox="1"/>
          <p:nvPr/>
        </p:nvSpPr>
        <p:spPr>
          <a:xfrm>
            <a:off x="485563" y="591523"/>
            <a:ext cx="7330141" cy="553998"/>
          </a:xfrm>
          <a:prstGeom prst="rect">
            <a:avLst/>
          </a:prstGeom>
          <a:noFill/>
        </p:spPr>
        <p:txBody>
          <a:bodyPr wrap="square" rtlCol="0">
            <a:spAutoFit/>
          </a:bodyPr>
          <a:lstStyle/>
          <a:p>
            <a:pPr>
              <a:lnSpc>
                <a:spcPct val="80000"/>
              </a:lnSpc>
            </a:pPr>
            <a:r>
              <a:rPr lang="en-US" sz="3600" b="1" dirty="0" smtClean="0">
                <a:solidFill>
                  <a:srgbClr val="851B75"/>
                </a:solidFill>
                <a:latin typeface="Arial"/>
                <a:cs typeface="Arial"/>
              </a:rPr>
              <a:t>Success Stories</a:t>
            </a:r>
            <a:endParaRPr lang="en-US" sz="3600" b="1" dirty="0">
              <a:solidFill>
                <a:srgbClr val="851B75"/>
              </a:solidFill>
              <a:latin typeface="Arial"/>
              <a:cs typeface="Arial"/>
            </a:endParaRPr>
          </a:p>
        </p:txBody>
      </p:sp>
    </p:spTree>
    <p:extLst>
      <p:ext uri="{BB962C8B-B14F-4D97-AF65-F5344CB8AC3E}">
        <p14:creationId xmlns:p14="http://schemas.microsoft.com/office/powerpoint/2010/main" val="207349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4000" cy="6858000"/>
          </a:xfrm>
          <a:prstGeom prst="rect">
            <a:avLst/>
          </a:prstGeom>
        </p:spPr>
      </p:pic>
      <p:sp>
        <p:nvSpPr>
          <p:cNvPr id="4" name="TextBox 3"/>
          <p:cNvSpPr txBox="1"/>
          <p:nvPr/>
        </p:nvSpPr>
        <p:spPr>
          <a:xfrm>
            <a:off x="485563" y="485597"/>
            <a:ext cx="7330141" cy="553998"/>
          </a:xfrm>
          <a:prstGeom prst="rect">
            <a:avLst/>
          </a:prstGeom>
          <a:noFill/>
        </p:spPr>
        <p:txBody>
          <a:bodyPr wrap="square" rtlCol="0">
            <a:spAutoFit/>
          </a:bodyPr>
          <a:lstStyle/>
          <a:p>
            <a:pPr>
              <a:lnSpc>
                <a:spcPct val="80000"/>
              </a:lnSpc>
            </a:pPr>
            <a:r>
              <a:rPr lang="en-US" sz="3600" b="1" dirty="0" smtClean="0">
                <a:solidFill>
                  <a:srgbClr val="851B75"/>
                </a:solidFill>
                <a:latin typeface="Arial"/>
                <a:cs typeface="Arial"/>
              </a:rPr>
              <a:t>Eligibility Criteria </a:t>
            </a:r>
            <a:endParaRPr lang="en-US" sz="3600" b="1" dirty="0">
              <a:solidFill>
                <a:srgbClr val="851B75"/>
              </a:solidFill>
              <a:latin typeface="Arial"/>
              <a:cs typeface="Arial"/>
            </a:endParaRPr>
          </a:p>
        </p:txBody>
      </p:sp>
      <p:sp>
        <p:nvSpPr>
          <p:cNvPr id="5" name="TextBox 4"/>
          <p:cNvSpPr txBox="1"/>
          <p:nvPr/>
        </p:nvSpPr>
        <p:spPr>
          <a:xfrm>
            <a:off x="504239" y="1139302"/>
            <a:ext cx="7330141" cy="348813"/>
          </a:xfrm>
          <a:prstGeom prst="rect">
            <a:avLst/>
          </a:prstGeom>
          <a:noFill/>
        </p:spPr>
        <p:txBody>
          <a:bodyPr wrap="square" rtlCol="0">
            <a:spAutoFit/>
          </a:bodyPr>
          <a:lstStyle/>
          <a:p>
            <a:pPr>
              <a:lnSpc>
                <a:spcPct val="80000"/>
              </a:lnSpc>
            </a:pPr>
            <a:r>
              <a:rPr lang="en-US" sz="2000" b="1" dirty="0" smtClean="0">
                <a:solidFill>
                  <a:srgbClr val="851B75"/>
                </a:solidFill>
                <a:latin typeface="Arial"/>
                <a:cs typeface="Arial"/>
              </a:rPr>
              <a:t>#MAKEYOURSELF</a:t>
            </a:r>
            <a:endParaRPr lang="en-US" sz="2000" b="1" dirty="0">
              <a:solidFill>
                <a:srgbClr val="851B75"/>
              </a:solidFill>
              <a:latin typeface="Arial"/>
              <a:cs typeface="Arial"/>
            </a:endParaRPr>
          </a:p>
        </p:txBody>
      </p:sp>
      <p:sp>
        <p:nvSpPr>
          <p:cNvPr id="2" name="TextBox 1"/>
          <p:cNvSpPr txBox="1"/>
          <p:nvPr/>
        </p:nvSpPr>
        <p:spPr>
          <a:xfrm>
            <a:off x="504240" y="1632155"/>
            <a:ext cx="3104200"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rgbClr val="7030A0"/>
                </a:solidFill>
              </a:rPr>
              <a:t>Priority Sector</a:t>
            </a:r>
          </a:p>
          <a:p>
            <a:pPr marL="285750" indent="-285750">
              <a:buFont typeface="Arial" panose="020B0604020202020204" pitchFamily="34" charset="0"/>
              <a:buChar char="•"/>
            </a:pPr>
            <a:r>
              <a:rPr lang="en-GB" dirty="0" smtClean="0">
                <a:solidFill>
                  <a:srgbClr val="7030A0"/>
                </a:solidFill>
              </a:rPr>
              <a:t>Live or Work in Wales</a:t>
            </a:r>
          </a:p>
          <a:p>
            <a:pPr marL="285750" indent="-285750">
              <a:buFont typeface="Arial" panose="020B0604020202020204" pitchFamily="34" charset="0"/>
              <a:buChar char="•"/>
            </a:pPr>
            <a:r>
              <a:rPr lang="en-GB" dirty="0" smtClean="0">
                <a:solidFill>
                  <a:srgbClr val="7030A0"/>
                </a:solidFill>
              </a:rPr>
              <a:t>Employed or Self Employed</a:t>
            </a:r>
          </a:p>
          <a:p>
            <a:pPr marL="285750" indent="-285750">
              <a:buFont typeface="Arial" panose="020B0604020202020204" pitchFamily="34" charset="0"/>
              <a:buChar char="•"/>
            </a:pPr>
            <a:r>
              <a:rPr lang="en-GB" dirty="0" smtClean="0">
                <a:solidFill>
                  <a:srgbClr val="7030A0"/>
                </a:solidFill>
              </a:rPr>
              <a:t>Role not funded by other European Programmes</a:t>
            </a:r>
          </a:p>
          <a:p>
            <a:pPr marL="285750" indent="-285750">
              <a:buFont typeface="Arial" panose="020B0604020202020204" pitchFamily="34" charset="0"/>
              <a:buChar char="•"/>
            </a:pPr>
            <a:endParaRPr lang="en-GB" dirty="0">
              <a:solidFill>
                <a:srgbClr val="7030A0"/>
              </a:solidFill>
            </a:endParaRPr>
          </a:p>
        </p:txBody>
      </p:sp>
      <p:sp>
        <p:nvSpPr>
          <p:cNvPr id="7" name="TextBox 6"/>
          <p:cNvSpPr txBox="1"/>
          <p:nvPr/>
        </p:nvSpPr>
        <p:spPr>
          <a:xfrm>
            <a:off x="4573429" y="1139302"/>
            <a:ext cx="7330141" cy="348813"/>
          </a:xfrm>
          <a:prstGeom prst="rect">
            <a:avLst/>
          </a:prstGeom>
          <a:noFill/>
        </p:spPr>
        <p:txBody>
          <a:bodyPr wrap="square" rtlCol="0">
            <a:spAutoFit/>
          </a:bodyPr>
          <a:lstStyle/>
          <a:p>
            <a:pPr>
              <a:lnSpc>
                <a:spcPct val="80000"/>
              </a:lnSpc>
            </a:pPr>
            <a:r>
              <a:rPr lang="en-US" sz="2000" b="1" dirty="0" smtClean="0">
                <a:solidFill>
                  <a:srgbClr val="851B75"/>
                </a:solidFill>
                <a:latin typeface="Arial"/>
                <a:cs typeface="Arial"/>
              </a:rPr>
              <a:t>#MAKEYOURTEAM</a:t>
            </a:r>
            <a:endParaRPr lang="en-US" sz="2000" b="1" dirty="0">
              <a:solidFill>
                <a:srgbClr val="851B75"/>
              </a:solidFill>
              <a:latin typeface="Arial"/>
              <a:cs typeface="Arial"/>
            </a:endParaRPr>
          </a:p>
        </p:txBody>
      </p:sp>
      <p:sp>
        <p:nvSpPr>
          <p:cNvPr id="8" name="TextBox 7"/>
          <p:cNvSpPr txBox="1"/>
          <p:nvPr/>
        </p:nvSpPr>
        <p:spPr>
          <a:xfrm>
            <a:off x="4573429" y="1644445"/>
            <a:ext cx="3104200"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rgbClr val="7030A0"/>
                </a:solidFill>
              </a:rPr>
              <a:t>Priority Sector</a:t>
            </a:r>
          </a:p>
          <a:p>
            <a:pPr marL="285750" indent="-285750">
              <a:buFont typeface="Arial" panose="020B0604020202020204" pitchFamily="34" charset="0"/>
              <a:buChar char="•"/>
            </a:pPr>
            <a:r>
              <a:rPr lang="en-GB" dirty="0" smtClean="0">
                <a:solidFill>
                  <a:srgbClr val="7030A0"/>
                </a:solidFill>
              </a:rPr>
              <a:t>SME</a:t>
            </a:r>
          </a:p>
          <a:p>
            <a:pPr marL="742950" lvl="1" indent="-285750">
              <a:buFont typeface="Arial" panose="020B0604020202020204" pitchFamily="34" charset="0"/>
              <a:buChar char="•"/>
            </a:pPr>
            <a:r>
              <a:rPr lang="en-GB" dirty="0" smtClean="0">
                <a:solidFill>
                  <a:srgbClr val="7030A0"/>
                </a:solidFill>
              </a:rPr>
              <a:t>&gt;250 Employees</a:t>
            </a:r>
          </a:p>
          <a:p>
            <a:pPr marL="742950" lvl="1" indent="-285750">
              <a:buFont typeface="Arial" panose="020B0604020202020204" pitchFamily="34" charset="0"/>
              <a:buChar char="•"/>
            </a:pPr>
            <a:r>
              <a:rPr lang="en-GB" dirty="0" smtClean="0">
                <a:solidFill>
                  <a:srgbClr val="7030A0"/>
                </a:solidFill>
              </a:rPr>
              <a:t>&gt;£35 Million turnover</a:t>
            </a:r>
          </a:p>
          <a:p>
            <a:pPr marL="285750" indent="-285750">
              <a:buFont typeface="Arial" panose="020B0604020202020204" pitchFamily="34" charset="0"/>
              <a:buChar char="•"/>
            </a:pPr>
            <a:r>
              <a:rPr lang="en-GB" dirty="0" smtClean="0">
                <a:solidFill>
                  <a:srgbClr val="7030A0"/>
                </a:solidFill>
              </a:rPr>
              <a:t>Not in receipt of additional European Funding</a:t>
            </a:r>
          </a:p>
          <a:p>
            <a:pPr marL="285750" indent="-285750">
              <a:buFont typeface="Arial" panose="020B0604020202020204" pitchFamily="34" charset="0"/>
              <a:buChar char="•"/>
            </a:pPr>
            <a:r>
              <a:rPr lang="en-GB" dirty="0" smtClean="0">
                <a:solidFill>
                  <a:srgbClr val="7030A0"/>
                </a:solidFill>
              </a:rPr>
              <a:t>&gt;£150,000 De Minimis received in last 3 fiscal years</a:t>
            </a:r>
          </a:p>
          <a:p>
            <a:pPr marL="285750" indent="-285750">
              <a:buFont typeface="Arial" panose="020B0604020202020204" pitchFamily="34" charset="0"/>
              <a:buChar char="•"/>
            </a:pPr>
            <a:r>
              <a:rPr lang="en-GB" dirty="0" smtClean="0">
                <a:solidFill>
                  <a:srgbClr val="7030A0"/>
                </a:solidFill>
              </a:rPr>
              <a:t>More than 10 Employees</a:t>
            </a:r>
            <a:endParaRPr lang="en-GB" dirty="0">
              <a:solidFill>
                <a:srgbClr val="7030A0"/>
              </a:solidFill>
            </a:endParaRPr>
          </a:p>
        </p:txBody>
      </p:sp>
    </p:spTree>
    <p:extLst>
      <p:ext uri="{BB962C8B-B14F-4D97-AF65-F5344CB8AC3E}">
        <p14:creationId xmlns:p14="http://schemas.microsoft.com/office/powerpoint/2010/main" val="3395713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210 CTeg AN2 Powerpoint Templates v1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9339"/>
            <a:ext cx="9142571" cy="6858000"/>
          </a:xfrm>
          <a:prstGeom prst="rect">
            <a:avLst/>
          </a:prstGeom>
        </p:spPr>
      </p:pic>
      <p:sp>
        <p:nvSpPr>
          <p:cNvPr id="5" name="TextBox 4"/>
          <p:cNvSpPr txBox="1"/>
          <p:nvPr/>
        </p:nvSpPr>
        <p:spPr>
          <a:xfrm>
            <a:off x="2133599" y="2509048"/>
            <a:ext cx="4904509" cy="1261884"/>
          </a:xfrm>
          <a:prstGeom prst="rect">
            <a:avLst/>
          </a:prstGeom>
          <a:noFill/>
        </p:spPr>
        <p:txBody>
          <a:bodyPr wrap="square" rtlCol="0">
            <a:spAutoFit/>
          </a:bodyPr>
          <a:lstStyle/>
          <a:p>
            <a:pPr algn="ctr"/>
            <a:r>
              <a:rPr lang="en-US" sz="2000" b="1" dirty="0" smtClean="0">
                <a:latin typeface="Arial"/>
                <a:cs typeface="Arial"/>
              </a:rPr>
              <a:t>Stephanie Griffiths</a:t>
            </a:r>
          </a:p>
          <a:p>
            <a:pPr algn="ctr"/>
            <a:r>
              <a:rPr lang="en-US" sz="2000" b="1" dirty="0" smtClean="0">
                <a:latin typeface="Arial"/>
                <a:cs typeface="Arial"/>
              </a:rPr>
              <a:t>Senior Participation Partner</a:t>
            </a:r>
          </a:p>
          <a:p>
            <a:pPr algn="ctr">
              <a:lnSpc>
                <a:spcPct val="80000"/>
              </a:lnSpc>
            </a:pPr>
            <a:r>
              <a:rPr lang="en-US" sz="2000" b="1" dirty="0">
                <a:latin typeface="Arial"/>
                <a:cs typeface="Arial"/>
              </a:rPr>
              <a:t>07495 562974</a:t>
            </a:r>
          </a:p>
          <a:p>
            <a:pPr algn="ctr"/>
            <a:r>
              <a:rPr lang="en-US" sz="2000" b="1" dirty="0" smtClean="0">
                <a:latin typeface="Arial"/>
                <a:cs typeface="Arial"/>
              </a:rPr>
              <a:t>stephanie.griffiths@chwaraeteg.com</a:t>
            </a:r>
            <a:endParaRPr lang="en-US" sz="2000" b="1" dirty="0">
              <a:latin typeface="Arial"/>
              <a:cs typeface="Arial"/>
            </a:endParaRPr>
          </a:p>
        </p:txBody>
      </p:sp>
    </p:spTree>
    <p:extLst>
      <p:ext uri="{BB962C8B-B14F-4D97-AF65-F5344CB8AC3E}">
        <p14:creationId xmlns:p14="http://schemas.microsoft.com/office/powerpoint/2010/main" val="209715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0571" y="1600200"/>
            <a:ext cx="3562858" cy="452596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4000" cy="6858000"/>
          </a:xfrm>
          <a:prstGeom prst="rect">
            <a:avLst/>
          </a:prstGeom>
        </p:spPr>
      </p:pic>
      <p:sp>
        <p:nvSpPr>
          <p:cNvPr id="9" name="TextBox 8"/>
          <p:cNvSpPr txBox="1"/>
          <p:nvPr/>
        </p:nvSpPr>
        <p:spPr>
          <a:xfrm>
            <a:off x="616139" y="501161"/>
            <a:ext cx="7736478" cy="3884140"/>
          </a:xfrm>
          <a:prstGeom prst="rect">
            <a:avLst/>
          </a:prstGeom>
          <a:noFill/>
        </p:spPr>
        <p:txBody>
          <a:bodyPr wrap="square" rtlCol="0">
            <a:spAutoFit/>
          </a:bodyPr>
          <a:lstStyle/>
          <a:p>
            <a:pPr>
              <a:lnSpc>
                <a:spcPct val="80000"/>
              </a:lnSpc>
            </a:pPr>
            <a:r>
              <a:rPr lang="en-US" sz="3200" b="1" dirty="0" smtClean="0">
                <a:solidFill>
                  <a:srgbClr val="7030A0"/>
                </a:solidFill>
                <a:latin typeface="Arial"/>
                <a:cs typeface="Arial"/>
              </a:rPr>
              <a:t>Chwarae Teg</a:t>
            </a:r>
          </a:p>
          <a:p>
            <a:pPr>
              <a:lnSpc>
                <a:spcPct val="80000"/>
              </a:lnSpc>
            </a:pPr>
            <a:endParaRPr lang="en-US" sz="2400" b="1" dirty="0">
              <a:solidFill>
                <a:srgbClr val="7030A0"/>
              </a:solidFill>
              <a:latin typeface="Arial"/>
              <a:cs typeface="Arial"/>
            </a:endParaRPr>
          </a:p>
          <a:p>
            <a:pPr>
              <a:lnSpc>
                <a:spcPct val="80000"/>
              </a:lnSpc>
            </a:pPr>
            <a:r>
              <a:rPr lang="en-US" sz="2400" b="1" dirty="0" smtClean="0">
                <a:solidFill>
                  <a:srgbClr val="7030A0"/>
                </a:solidFill>
                <a:latin typeface="Arial"/>
                <a:cs typeface="Arial"/>
              </a:rPr>
              <a:t>Vision</a:t>
            </a:r>
          </a:p>
          <a:p>
            <a:pPr>
              <a:lnSpc>
                <a:spcPct val="80000"/>
              </a:lnSpc>
            </a:pPr>
            <a:endParaRPr lang="en-US" sz="2400" b="1" dirty="0" smtClean="0">
              <a:solidFill>
                <a:srgbClr val="7030A0"/>
              </a:solidFill>
              <a:latin typeface="Arial"/>
              <a:cs typeface="Arial"/>
            </a:endParaRPr>
          </a:p>
          <a:p>
            <a:pPr>
              <a:lnSpc>
                <a:spcPct val="80000"/>
              </a:lnSpc>
            </a:pPr>
            <a:r>
              <a:rPr lang="en-US" sz="2000" b="1" i="1" dirty="0" smtClean="0">
                <a:solidFill>
                  <a:srgbClr val="7030A0"/>
                </a:solidFill>
                <a:latin typeface="Arial"/>
                <a:cs typeface="Arial"/>
              </a:rPr>
              <a:t>“A Fairer Wales where women achieve and prosper.”</a:t>
            </a:r>
          </a:p>
          <a:p>
            <a:pPr>
              <a:lnSpc>
                <a:spcPct val="80000"/>
              </a:lnSpc>
            </a:pPr>
            <a:endParaRPr lang="en-US" sz="2000" b="1" i="1" dirty="0" smtClean="0">
              <a:solidFill>
                <a:srgbClr val="7030A0"/>
              </a:solidFill>
              <a:latin typeface="Arial"/>
              <a:cs typeface="Arial"/>
            </a:endParaRPr>
          </a:p>
          <a:p>
            <a:pPr>
              <a:lnSpc>
                <a:spcPct val="80000"/>
              </a:lnSpc>
            </a:pPr>
            <a:endParaRPr lang="en-US" sz="2000" b="1" i="1" dirty="0">
              <a:solidFill>
                <a:srgbClr val="7030A0"/>
              </a:solidFill>
              <a:latin typeface="Arial"/>
              <a:cs typeface="Arial"/>
            </a:endParaRPr>
          </a:p>
          <a:p>
            <a:pPr>
              <a:lnSpc>
                <a:spcPct val="80000"/>
              </a:lnSpc>
            </a:pPr>
            <a:r>
              <a:rPr lang="en-US" sz="2400" b="1" dirty="0" smtClean="0">
                <a:solidFill>
                  <a:srgbClr val="7030A0"/>
                </a:solidFill>
                <a:latin typeface="Arial"/>
                <a:cs typeface="Arial"/>
              </a:rPr>
              <a:t>Mission</a:t>
            </a:r>
          </a:p>
          <a:p>
            <a:pPr>
              <a:lnSpc>
                <a:spcPct val="80000"/>
              </a:lnSpc>
            </a:pPr>
            <a:endParaRPr lang="en-US" sz="2000" b="1" i="1" dirty="0">
              <a:solidFill>
                <a:srgbClr val="7030A0"/>
              </a:solidFill>
              <a:latin typeface="Arial"/>
              <a:cs typeface="Arial"/>
            </a:endParaRPr>
          </a:p>
          <a:p>
            <a:pPr>
              <a:lnSpc>
                <a:spcPct val="80000"/>
              </a:lnSpc>
            </a:pPr>
            <a:r>
              <a:rPr lang="en-US" sz="2000" b="1" i="1" dirty="0" smtClean="0">
                <a:solidFill>
                  <a:srgbClr val="7030A0"/>
                </a:solidFill>
                <a:latin typeface="Arial"/>
                <a:cs typeface="Arial"/>
              </a:rPr>
              <a:t>“To expand the role of women in the Welsh economy.”</a:t>
            </a:r>
          </a:p>
          <a:p>
            <a:pPr>
              <a:lnSpc>
                <a:spcPct val="80000"/>
              </a:lnSpc>
            </a:pPr>
            <a:endParaRPr lang="en-US" sz="2000" b="1" i="1" dirty="0">
              <a:solidFill>
                <a:srgbClr val="7030A0"/>
              </a:solidFill>
              <a:latin typeface="Arial"/>
              <a:cs typeface="Arial"/>
            </a:endParaRPr>
          </a:p>
          <a:p>
            <a:pPr>
              <a:lnSpc>
                <a:spcPct val="80000"/>
              </a:lnSpc>
            </a:pPr>
            <a:endParaRPr lang="en-US" sz="2000" b="1" i="1" dirty="0" smtClean="0">
              <a:solidFill>
                <a:srgbClr val="7030A0"/>
              </a:solidFill>
              <a:latin typeface="Arial"/>
              <a:cs typeface="Arial"/>
            </a:endParaRPr>
          </a:p>
          <a:p>
            <a:pPr>
              <a:lnSpc>
                <a:spcPct val="80000"/>
              </a:lnSpc>
            </a:pPr>
            <a:endParaRPr lang="en-US" sz="2000" b="1" i="1" dirty="0">
              <a:solidFill>
                <a:srgbClr val="7030A0"/>
              </a:solidFill>
              <a:latin typeface="Arial"/>
              <a:cs typeface="Arial"/>
            </a:endParaRPr>
          </a:p>
          <a:p>
            <a:pPr>
              <a:lnSpc>
                <a:spcPct val="80000"/>
              </a:lnSpc>
            </a:pPr>
            <a:endParaRPr lang="en-US" sz="2000" b="1" i="1" dirty="0" smtClean="0">
              <a:solidFill>
                <a:srgbClr val="7030A0"/>
              </a:solidFill>
              <a:latin typeface="Arial"/>
              <a:cs typeface="Arial"/>
            </a:endParaRPr>
          </a:p>
        </p:txBody>
      </p:sp>
    </p:spTree>
    <p:extLst>
      <p:ext uri="{BB962C8B-B14F-4D97-AF65-F5344CB8AC3E}">
        <p14:creationId xmlns:p14="http://schemas.microsoft.com/office/powerpoint/2010/main" val="13795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4000" cy="6858000"/>
          </a:xfrm>
          <a:prstGeom prst="rect">
            <a:avLst/>
          </a:prstGeom>
        </p:spPr>
      </p:pic>
      <p:sp>
        <p:nvSpPr>
          <p:cNvPr id="3" name="TextBox 2"/>
          <p:cNvSpPr txBox="1"/>
          <p:nvPr/>
        </p:nvSpPr>
        <p:spPr>
          <a:xfrm>
            <a:off x="616139" y="1659598"/>
            <a:ext cx="7490754" cy="4247317"/>
          </a:xfrm>
          <a:prstGeom prst="rect">
            <a:avLst/>
          </a:prstGeom>
          <a:noFill/>
        </p:spPr>
        <p:txBody>
          <a:bodyPr wrap="square" rtlCol="0">
            <a:spAutoFit/>
          </a:bodyPr>
          <a:lstStyle/>
          <a:p>
            <a:pPr marL="285750" indent="-285750">
              <a:buFont typeface="Arial" pitchFamily="34" charset="0"/>
              <a:buChar char="•"/>
            </a:pPr>
            <a:r>
              <a:rPr lang="en-GB" dirty="0">
                <a:solidFill>
                  <a:srgbClr val="7030A0"/>
                </a:solidFill>
                <a:latin typeface="Arial" panose="020B0604020202020204" pitchFamily="34" charset="0"/>
                <a:cs typeface="Arial" panose="020B0604020202020204" pitchFamily="34" charset="0"/>
              </a:rPr>
              <a:t>Policy &amp; Research </a:t>
            </a:r>
          </a:p>
          <a:p>
            <a:pPr marL="285750" indent="-285750">
              <a:buFont typeface="Arial" pitchFamily="34" charset="0"/>
              <a:buChar char="•"/>
            </a:pPr>
            <a:r>
              <a:rPr lang="en-GB" dirty="0">
                <a:solidFill>
                  <a:srgbClr val="7030A0"/>
                </a:solidFill>
                <a:latin typeface="Arial" panose="020B0604020202020204" pitchFamily="34" charset="0"/>
                <a:cs typeface="Arial" panose="020B0604020202020204" pitchFamily="34" charset="0"/>
              </a:rPr>
              <a:t>Women in Public Life</a:t>
            </a:r>
          </a:p>
          <a:p>
            <a:pPr marL="285750" indent="-285750">
              <a:buFont typeface="Arial" pitchFamily="34" charset="0"/>
              <a:buChar char="•"/>
            </a:pPr>
            <a:r>
              <a:rPr lang="en-GB" dirty="0" smtClean="0">
                <a:solidFill>
                  <a:srgbClr val="7030A0"/>
                </a:solidFill>
                <a:latin typeface="Arial" panose="020B0604020202020204" pitchFamily="34" charset="0"/>
                <a:cs typeface="Arial" panose="020B0604020202020204" pitchFamily="34" charset="0"/>
              </a:rPr>
              <a:t>Sky’s </a:t>
            </a:r>
            <a:r>
              <a:rPr lang="en-GB" dirty="0">
                <a:solidFill>
                  <a:srgbClr val="7030A0"/>
                </a:solidFill>
                <a:latin typeface="Arial" panose="020B0604020202020204" pitchFamily="34" charset="0"/>
                <a:cs typeface="Arial" panose="020B0604020202020204" pitchFamily="34" charset="0"/>
              </a:rPr>
              <a:t>Her Limit </a:t>
            </a:r>
          </a:p>
          <a:p>
            <a:pPr marL="285750" indent="-285750">
              <a:buFont typeface="Arial" pitchFamily="34" charset="0"/>
              <a:buChar char="•"/>
            </a:pPr>
            <a:r>
              <a:rPr lang="en-GB" dirty="0" err="1">
                <a:solidFill>
                  <a:srgbClr val="7030A0"/>
                </a:solidFill>
                <a:latin typeface="Arial" panose="020B0604020202020204" pitchFamily="34" charset="0"/>
                <a:cs typeface="Arial" panose="020B0604020202020204" pitchFamily="34" charset="0"/>
              </a:rPr>
              <a:t>Womenspire</a:t>
            </a:r>
            <a:r>
              <a:rPr lang="en-GB" dirty="0">
                <a:solidFill>
                  <a:srgbClr val="7030A0"/>
                </a:solidFill>
                <a:latin typeface="Arial" panose="020B0604020202020204" pitchFamily="34" charset="0"/>
                <a:cs typeface="Arial" panose="020B0604020202020204" pitchFamily="34" charset="0"/>
              </a:rPr>
              <a:t> Awards</a:t>
            </a:r>
          </a:p>
          <a:p>
            <a:pPr marL="285750" indent="-285750">
              <a:buFont typeface="Arial" pitchFamily="34" charset="0"/>
              <a:buChar char="•"/>
            </a:pPr>
            <a:r>
              <a:rPr lang="en-GB" dirty="0" smtClean="0">
                <a:solidFill>
                  <a:srgbClr val="7030A0"/>
                </a:solidFill>
                <a:latin typeface="Arial" panose="020B0604020202020204" pitchFamily="34" charset="0"/>
                <a:cs typeface="Arial" panose="020B0604020202020204" pitchFamily="34" charset="0"/>
              </a:rPr>
              <a:t>HIVE &amp; Industry Networks</a:t>
            </a:r>
            <a:endParaRPr lang="en-GB" dirty="0">
              <a:solidFill>
                <a:srgbClr val="7030A0"/>
              </a:solidFill>
              <a:latin typeface="Arial" panose="020B0604020202020204" pitchFamily="34" charset="0"/>
              <a:cs typeface="Arial" panose="020B0604020202020204" pitchFamily="34" charset="0"/>
            </a:endParaRPr>
          </a:p>
          <a:p>
            <a:pPr marL="285750" indent="-285750">
              <a:buFont typeface="Arial" pitchFamily="34" charset="0"/>
              <a:buChar char="•"/>
            </a:pPr>
            <a:r>
              <a:rPr lang="en-GB" dirty="0">
                <a:solidFill>
                  <a:srgbClr val="7030A0"/>
                </a:solidFill>
                <a:latin typeface="Arial" panose="020B0604020202020204" pitchFamily="34" charset="0"/>
                <a:cs typeface="Arial" panose="020B0604020202020204" pitchFamily="34" charset="0"/>
              </a:rPr>
              <a:t>Agile Nation 2 </a:t>
            </a:r>
          </a:p>
          <a:p>
            <a:pPr marL="285750" indent="-285750">
              <a:buFont typeface="Arial" pitchFamily="34" charset="0"/>
              <a:buChar char="•"/>
            </a:pPr>
            <a:r>
              <a:rPr lang="en-GB" dirty="0">
                <a:solidFill>
                  <a:srgbClr val="7030A0"/>
                </a:solidFill>
                <a:latin typeface="Arial" panose="020B0604020202020204" pitchFamily="34" charset="0"/>
                <a:cs typeface="Arial" panose="020B0604020202020204" pitchFamily="34" charset="0"/>
              </a:rPr>
              <a:t>Supporters &amp; Networks</a:t>
            </a:r>
          </a:p>
          <a:p>
            <a:pPr marL="285750" indent="-285750">
              <a:buFont typeface="Arial" pitchFamily="34" charset="0"/>
              <a:buChar char="•"/>
            </a:pPr>
            <a:r>
              <a:rPr lang="en-GB" dirty="0">
                <a:solidFill>
                  <a:srgbClr val="7030A0"/>
                </a:solidFill>
                <a:latin typeface="Arial" panose="020B0604020202020204" pitchFamily="34" charset="0"/>
                <a:cs typeface="Arial" panose="020B0604020202020204" pitchFamily="34" charset="0"/>
              </a:rPr>
              <a:t>Agile Nation </a:t>
            </a:r>
            <a:r>
              <a:rPr lang="en-GB" dirty="0" smtClean="0">
                <a:solidFill>
                  <a:srgbClr val="7030A0"/>
                </a:solidFill>
                <a:latin typeface="Arial" panose="020B0604020202020204" pitchFamily="34" charset="0"/>
                <a:cs typeface="Arial" panose="020B0604020202020204" pitchFamily="34" charset="0"/>
              </a:rPr>
              <a:t>2</a:t>
            </a:r>
          </a:p>
          <a:p>
            <a:pPr marL="285750" indent="-285750">
              <a:buFont typeface="Arial" pitchFamily="34" charset="0"/>
              <a:buChar char="•"/>
            </a:pPr>
            <a:r>
              <a:rPr lang="en-GB" dirty="0" smtClean="0">
                <a:solidFill>
                  <a:srgbClr val="7030A0"/>
                </a:solidFill>
                <a:latin typeface="Arial" panose="020B0604020202020204" pitchFamily="34" charset="0"/>
                <a:cs typeface="Arial" panose="020B0604020202020204" pitchFamily="34" charset="0"/>
              </a:rPr>
              <a:t>Wonderful Welsh Women</a:t>
            </a:r>
            <a:endParaRPr lang="en-GB" dirty="0">
              <a:solidFill>
                <a:srgbClr val="7030A0"/>
              </a:solidFill>
              <a:latin typeface="Arial" panose="020B0604020202020204" pitchFamily="34" charset="0"/>
              <a:cs typeface="Arial" panose="020B0604020202020204" pitchFamily="34" charset="0"/>
            </a:endParaRPr>
          </a:p>
          <a:p>
            <a:pPr marL="285750" indent="-285750">
              <a:buFont typeface="Arial" pitchFamily="34" charset="0"/>
              <a:buChar char="•"/>
            </a:pPr>
            <a:r>
              <a:rPr lang="en-GB" dirty="0" smtClean="0">
                <a:solidFill>
                  <a:srgbClr val="7030A0"/>
                </a:solidFill>
                <a:latin typeface="Arial" panose="020B0604020202020204" pitchFamily="34" charset="0"/>
                <a:cs typeface="Arial" panose="020B0604020202020204" pitchFamily="34" charset="0"/>
              </a:rPr>
              <a:t>Incubator </a:t>
            </a:r>
            <a:r>
              <a:rPr lang="en-GB" dirty="0">
                <a:solidFill>
                  <a:srgbClr val="7030A0"/>
                </a:solidFill>
                <a:latin typeface="Arial" panose="020B0604020202020204" pitchFamily="34" charset="0"/>
                <a:cs typeface="Arial" panose="020B0604020202020204" pitchFamily="34" charset="0"/>
              </a:rPr>
              <a:t>space – co-working environment for female entrepreneurs</a:t>
            </a:r>
          </a:p>
          <a:p>
            <a:pPr marL="285750" indent="-285750">
              <a:buFont typeface="Arial" pitchFamily="34" charset="0"/>
              <a:buChar char="•"/>
            </a:pPr>
            <a:r>
              <a:rPr lang="en-GB" dirty="0">
                <a:solidFill>
                  <a:srgbClr val="7030A0"/>
                </a:solidFill>
                <a:latin typeface="Arial" panose="020B0604020202020204" pitchFamily="34" charset="0"/>
                <a:cs typeface="Arial" panose="020B0604020202020204" pitchFamily="34" charset="0"/>
              </a:rPr>
              <a:t>Marketplace – online directory of female led businesses</a:t>
            </a:r>
          </a:p>
          <a:p>
            <a:pPr marL="285750" indent="-285750">
              <a:buFont typeface="Arial" pitchFamily="34" charset="0"/>
              <a:buChar char="•"/>
            </a:pPr>
            <a:r>
              <a:rPr lang="en-GB" dirty="0">
                <a:solidFill>
                  <a:srgbClr val="7030A0"/>
                </a:solidFill>
                <a:latin typeface="Arial" panose="020B0604020202020204" pitchFamily="34" charset="0"/>
                <a:cs typeface="Arial" panose="020B0604020202020204" pitchFamily="34" charset="0"/>
              </a:rPr>
              <a:t>Currently working on publishing case studies featuring women in business for Business Wales</a:t>
            </a:r>
          </a:p>
          <a:p>
            <a:pPr marL="285750" indent="-285750">
              <a:buFont typeface="Arial" pitchFamily="34" charset="0"/>
              <a:buChar char="•"/>
            </a:pPr>
            <a:endParaRPr lang="en-GB" sz="2000" dirty="0">
              <a:solidFill>
                <a:schemeClr val="bg1"/>
              </a:solidFill>
              <a:latin typeface="Arial" panose="020B0604020202020204" pitchFamily="34" charset="0"/>
              <a:cs typeface="Arial" panose="020B0604020202020204" pitchFamily="34" charset="0"/>
            </a:endParaRPr>
          </a:p>
          <a:p>
            <a:pPr>
              <a:lnSpc>
                <a:spcPct val="80000"/>
              </a:lnSpc>
            </a:pPr>
            <a:endParaRPr lang="en-US" sz="2000" b="1" dirty="0">
              <a:solidFill>
                <a:schemeClr val="bg1"/>
              </a:solidFill>
              <a:latin typeface="Arial"/>
              <a:cs typeface="Arial"/>
            </a:endParaRPr>
          </a:p>
        </p:txBody>
      </p:sp>
      <p:sp>
        <p:nvSpPr>
          <p:cNvPr id="4" name="TextBox 3"/>
          <p:cNvSpPr txBox="1"/>
          <p:nvPr/>
        </p:nvSpPr>
        <p:spPr>
          <a:xfrm>
            <a:off x="616139" y="501161"/>
            <a:ext cx="7736478" cy="1175706"/>
          </a:xfrm>
          <a:prstGeom prst="rect">
            <a:avLst/>
          </a:prstGeom>
          <a:noFill/>
        </p:spPr>
        <p:txBody>
          <a:bodyPr wrap="square" rtlCol="0">
            <a:spAutoFit/>
          </a:bodyPr>
          <a:lstStyle/>
          <a:p>
            <a:pPr>
              <a:lnSpc>
                <a:spcPct val="80000"/>
              </a:lnSpc>
            </a:pPr>
            <a:r>
              <a:rPr lang="en-US" sz="2400" b="1" smtClean="0">
                <a:solidFill>
                  <a:srgbClr val="7030A0"/>
                </a:solidFill>
                <a:latin typeface="Arial"/>
                <a:cs typeface="Arial"/>
              </a:rPr>
              <a:t>Chwarae Teg’s Vision</a:t>
            </a:r>
          </a:p>
          <a:p>
            <a:pPr>
              <a:lnSpc>
                <a:spcPct val="80000"/>
              </a:lnSpc>
            </a:pPr>
            <a:endParaRPr lang="en-US" sz="2400" b="1" smtClean="0">
              <a:solidFill>
                <a:srgbClr val="7030A0"/>
              </a:solidFill>
              <a:latin typeface="Arial"/>
              <a:cs typeface="Arial"/>
            </a:endParaRPr>
          </a:p>
          <a:p>
            <a:pPr>
              <a:lnSpc>
                <a:spcPct val="80000"/>
              </a:lnSpc>
            </a:pPr>
            <a:r>
              <a:rPr lang="en-US" sz="2000" b="1" i="1" smtClean="0">
                <a:solidFill>
                  <a:srgbClr val="7030A0"/>
                </a:solidFill>
                <a:latin typeface="Arial"/>
                <a:cs typeface="Arial"/>
              </a:rPr>
              <a:t>“Building a Fairer Wales where women achieve and prosper.”</a:t>
            </a:r>
          </a:p>
          <a:p>
            <a:pPr>
              <a:lnSpc>
                <a:spcPct val="80000"/>
              </a:lnSpc>
            </a:pPr>
            <a:endParaRPr lang="en-US" sz="2000" b="1" i="1" dirty="0">
              <a:solidFill>
                <a:srgbClr val="7030A0"/>
              </a:solidFill>
              <a:latin typeface="Arial"/>
              <a:cs typeface="Arial"/>
            </a:endParaRPr>
          </a:p>
        </p:txBody>
      </p:sp>
    </p:spTree>
    <p:extLst>
      <p:ext uri="{BB962C8B-B14F-4D97-AF65-F5344CB8AC3E}">
        <p14:creationId xmlns:p14="http://schemas.microsoft.com/office/powerpoint/2010/main" val="68512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1696" y="578441"/>
            <a:ext cx="8221388" cy="2246769"/>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The aim of Agile Nation 2 is to promote gender equality, career advancement and improve the position of women in the workforce across all nine priority sectors in Wales. </a:t>
            </a:r>
            <a:endParaRPr lang="en-GB" sz="2000" b="1" dirty="0" smtClean="0">
              <a:solidFill>
                <a:schemeClr val="bg1"/>
              </a:solidFill>
              <a:latin typeface="Arial" panose="020B0604020202020204" pitchFamily="34" charset="0"/>
              <a:cs typeface="Arial" panose="020B0604020202020204" pitchFamily="34" charset="0"/>
            </a:endParaRPr>
          </a:p>
          <a:p>
            <a:endParaRPr lang="en-GB" sz="2000" b="1" dirty="0">
              <a:solidFill>
                <a:schemeClr val="bg1"/>
              </a:solidFill>
              <a:latin typeface="Arial" panose="020B0604020202020204" pitchFamily="34" charset="0"/>
              <a:cs typeface="Arial" panose="020B0604020202020204" pitchFamily="34" charset="0"/>
            </a:endParaRPr>
          </a:p>
          <a:p>
            <a:r>
              <a:rPr lang="en-GB" sz="2000" b="1" dirty="0" smtClean="0">
                <a:solidFill>
                  <a:schemeClr val="bg1"/>
                </a:solidFill>
                <a:latin typeface="Arial" panose="020B0604020202020204" pitchFamily="34" charset="0"/>
                <a:cs typeface="Arial" panose="020B0604020202020204" pitchFamily="34" charset="0"/>
              </a:rPr>
              <a:t>This </a:t>
            </a:r>
            <a:r>
              <a:rPr lang="en-GB" sz="2000" b="1" dirty="0">
                <a:solidFill>
                  <a:schemeClr val="bg1"/>
                </a:solidFill>
                <a:latin typeface="Arial" panose="020B0604020202020204" pitchFamily="34" charset="0"/>
                <a:cs typeface="Arial" panose="020B0604020202020204" pitchFamily="34" charset="0"/>
              </a:rPr>
              <a:t>is an important undertaking as women continue to be underrepresented in these sectors. </a:t>
            </a:r>
          </a:p>
          <a:p>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 y="0"/>
            <a:ext cx="9144000" cy="6858000"/>
          </a:xfrm>
          <a:prstGeom prst="rect">
            <a:avLst/>
          </a:prstGeom>
        </p:spPr>
      </p:pic>
      <p:sp>
        <p:nvSpPr>
          <p:cNvPr id="5" name="Content Placeholder 2"/>
          <p:cNvSpPr>
            <a:spLocks noGrp="1"/>
          </p:cNvSpPr>
          <p:nvPr>
            <p:ph idx="1"/>
          </p:nvPr>
        </p:nvSpPr>
        <p:spPr>
          <a:xfrm>
            <a:off x="467590" y="821822"/>
            <a:ext cx="8229600" cy="2232248"/>
          </a:xfrm>
        </p:spPr>
        <p:txBody>
          <a:bodyPr/>
          <a:lstStyle/>
          <a:p>
            <a:pPr marL="0" indent="0">
              <a:buNone/>
            </a:pPr>
            <a:r>
              <a:rPr lang="en-GB" sz="1600" dirty="0" smtClean="0"/>
              <a:t>The </a:t>
            </a:r>
            <a:r>
              <a:rPr lang="en-GB" sz="1600" dirty="0"/>
              <a:t>aim of Agile Nation 2 is to promote gender equality, career advancement and improve the position of women in the workforce across </a:t>
            </a:r>
            <a:r>
              <a:rPr lang="en-GB" sz="1600" dirty="0" smtClean="0"/>
              <a:t>eleven</a:t>
            </a:r>
            <a:r>
              <a:rPr lang="en-GB" sz="1600" dirty="0" smtClean="0"/>
              <a:t> </a:t>
            </a:r>
            <a:r>
              <a:rPr lang="en-GB" sz="1600" dirty="0"/>
              <a:t>priority sectors in Wales. This is an important undertaking as women continue to be underrepresented in these </a:t>
            </a:r>
            <a:r>
              <a:rPr lang="en-GB" sz="1600" dirty="0" smtClean="0"/>
              <a:t>sectors. </a:t>
            </a:r>
            <a:endParaRPr lang="en-GB" sz="1600" dirty="0"/>
          </a:p>
          <a:p>
            <a:pPr marL="0" indent="0">
              <a:buNone/>
            </a:pPr>
            <a:endParaRPr lang="en-GB" sz="1600" dirty="0"/>
          </a:p>
          <a:p>
            <a:pPr marL="0" indent="0" algn="ctr">
              <a:buNone/>
            </a:pPr>
            <a:r>
              <a:rPr lang="en-GB" sz="1600" b="1" i="1" dirty="0" smtClean="0">
                <a:solidFill>
                  <a:srgbClr val="7030A0"/>
                </a:solidFill>
              </a:rPr>
              <a:t>“</a:t>
            </a:r>
            <a:r>
              <a:rPr lang="en-GB" sz="1600" b="1" i="1" dirty="0">
                <a:solidFill>
                  <a:srgbClr val="7030A0"/>
                </a:solidFill>
              </a:rPr>
              <a:t>Our work over coming years will focus on the companies and sectors that have been identified as important to the growth of the Welsh economy. Many of these sectors experience both significant skills gaps and the under-representation of women</a:t>
            </a:r>
            <a:r>
              <a:rPr lang="en-GB" sz="1600" b="1" i="1" dirty="0" smtClean="0">
                <a:solidFill>
                  <a:srgbClr val="7030A0"/>
                </a:solidFill>
              </a:rPr>
              <a:t>”</a:t>
            </a:r>
          </a:p>
          <a:p>
            <a:pPr marL="0" indent="0" algn="ctr">
              <a:buNone/>
            </a:pPr>
            <a:r>
              <a:rPr lang="en-GB" sz="1600" i="1" dirty="0"/>
              <a:t>	</a:t>
            </a:r>
            <a:r>
              <a:rPr lang="en-GB" sz="1600" i="1" dirty="0" smtClean="0"/>
              <a:t>					</a:t>
            </a:r>
            <a:r>
              <a:rPr lang="en-GB" sz="1200" b="1" i="1" dirty="0" smtClean="0"/>
              <a:t>Joy Kent, Former Chief Executive, Chwarae Teg</a:t>
            </a:r>
          </a:p>
          <a:p>
            <a:pPr marL="0" indent="0" algn="ctr">
              <a:buNone/>
            </a:pPr>
            <a:endParaRPr lang="en-GB" sz="1100" i="1" dirty="0"/>
          </a:p>
          <a:p>
            <a:pPr marL="0" indent="0">
              <a:buNone/>
            </a:pPr>
            <a:endParaRPr lang="en-GB" sz="1400" dirty="0"/>
          </a:p>
        </p:txBody>
      </p:sp>
      <p:sp>
        <p:nvSpPr>
          <p:cNvPr id="8" name="TextBox 7"/>
          <p:cNvSpPr txBox="1"/>
          <p:nvPr/>
        </p:nvSpPr>
        <p:spPr>
          <a:xfrm>
            <a:off x="457200" y="319911"/>
            <a:ext cx="7736478" cy="437043"/>
          </a:xfrm>
          <a:prstGeom prst="rect">
            <a:avLst/>
          </a:prstGeom>
          <a:noFill/>
        </p:spPr>
        <p:txBody>
          <a:bodyPr wrap="square" rtlCol="0">
            <a:spAutoFit/>
          </a:bodyPr>
          <a:lstStyle/>
          <a:p>
            <a:pPr>
              <a:lnSpc>
                <a:spcPct val="80000"/>
              </a:lnSpc>
            </a:pPr>
            <a:r>
              <a:rPr lang="en-US" sz="2800" b="1" dirty="0" smtClean="0">
                <a:solidFill>
                  <a:srgbClr val="7030A0"/>
                </a:solidFill>
                <a:latin typeface="Arial"/>
                <a:cs typeface="Arial"/>
              </a:rPr>
              <a:t>Agile Nation 2</a:t>
            </a:r>
          </a:p>
        </p:txBody>
      </p:sp>
      <p:sp>
        <p:nvSpPr>
          <p:cNvPr id="9" name="TextBox 8"/>
          <p:cNvSpPr txBox="1"/>
          <p:nvPr/>
        </p:nvSpPr>
        <p:spPr>
          <a:xfrm>
            <a:off x="179513" y="3282929"/>
            <a:ext cx="2111624" cy="2154436"/>
          </a:xfrm>
          <a:prstGeom prst="rect">
            <a:avLst/>
          </a:prstGeom>
          <a:noFill/>
          <a:ln>
            <a:solidFill>
              <a:srgbClr val="7030A0"/>
            </a:solidFill>
          </a:ln>
        </p:spPr>
        <p:txBody>
          <a:bodyPr wrap="square" rtlCol="0">
            <a:spAutoFit/>
          </a:bodyPr>
          <a:lstStyle/>
          <a:p>
            <a:pPr algn="ctr"/>
            <a:endParaRPr lang="en-GB" dirty="0" smtClean="0"/>
          </a:p>
          <a:p>
            <a:pPr algn="r"/>
            <a:r>
              <a:rPr lang="en-GB" sz="1400" i="1" dirty="0" smtClean="0"/>
              <a:t>In Blaenau Gwent women are paid on average £4.53 an hour less than men. Women are working unpaid from the 4</a:t>
            </a:r>
            <a:r>
              <a:rPr lang="en-GB" sz="1400" i="1" baseline="30000" dirty="0" smtClean="0"/>
              <a:t>th</a:t>
            </a:r>
            <a:r>
              <a:rPr lang="en-GB" sz="1400" i="1" dirty="0" smtClean="0"/>
              <a:t> September. (BBC Wales, November 2017) </a:t>
            </a:r>
            <a:endParaRPr lang="en-GB" sz="1400" i="1" dirty="0"/>
          </a:p>
          <a:p>
            <a:endParaRPr lang="en-GB" dirty="0"/>
          </a:p>
        </p:txBody>
      </p:sp>
      <p:sp>
        <p:nvSpPr>
          <p:cNvPr id="10" name="TextBox 9"/>
          <p:cNvSpPr txBox="1"/>
          <p:nvPr/>
        </p:nvSpPr>
        <p:spPr>
          <a:xfrm>
            <a:off x="2545440" y="3297451"/>
            <a:ext cx="2881831" cy="1631216"/>
          </a:xfrm>
          <a:prstGeom prst="rect">
            <a:avLst/>
          </a:prstGeom>
          <a:noFill/>
          <a:ln>
            <a:solidFill>
              <a:srgbClr val="7030A0"/>
            </a:solidFill>
          </a:ln>
        </p:spPr>
        <p:txBody>
          <a:bodyPr wrap="square" rtlCol="0">
            <a:spAutoFit/>
          </a:bodyPr>
          <a:lstStyle/>
          <a:p>
            <a:endParaRPr lang="en-GB" dirty="0" smtClean="0"/>
          </a:p>
          <a:p>
            <a:pPr algn="ctr"/>
            <a:r>
              <a:rPr lang="en-GB" dirty="0" smtClean="0"/>
              <a:t>The gender </a:t>
            </a:r>
            <a:r>
              <a:rPr lang="en-GB" dirty="0"/>
              <a:t>pay </a:t>
            </a:r>
            <a:r>
              <a:rPr lang="en-GB" dirty="0" smtClean="0"/>
              <a:t>gap in Wales is </a:t>
            </a:r>
            <a:r>
              <a:rPr lang="en-GB" dirty="0" smtClean="0"/>
              <a:t>currently wider than any where else in the UK.</a:t>
            </a:r>
            <a:r>
              <a:rPr lang="en-GB" dirty="0"/>
              <a:t>	</a:t>
            </a:r>
            <a:endParaRPr lang="en-GB" dirty="0" smtClean="0"/>
          </a:p>
          <a:p>
            <a:pPr algn="r"/>
            <a:r>
              <a:rPr lang="en-GB" sz="1400" i="1" dirty="0" smtClean="0"/>
              <a:t>(BBC Wales, November 2017)</a:t>
            </a:r>
            <a:endParaRPr lang="en-GB" sz="1400" i="1" dirty="0" smtClean="0"/>
          </a:p>
          <a:p>
            <a:pPr algn="r"/>
            <a:endParaRPr lang="en-GB" sz="1400" i="1" dirty="0"/>
          </a:p>
        </p:txBody>
      </p:sp>
      <p:sp>
        <p:nvSpPr>
          <p:cNvPr id="11" name="TextBox 10"/>
          <p:cNvSpPr txBox="1"/>
          <p:nvPr/>
        </p:nvSpPr>
        <p:spPr>
          <a:xfrm>
            <a:off x="5681575" y="3297451"/>
            <a:ext cx="3267181" cy="1354217"/>
          </a:xfrm>
          <a:prstGeom prst="rect">
            <a:avLst/>
          </a:prstGeom>
          <a:noFill/>
          <a:ln>
            <a:solidFill>
              <a:srgbClr val="7030A0"/>
            </a:solidFill>
          </a:ln>
        </p:spPr>
        <p:txBody>
          <a:bodyPr wrap="square" rtlCol="0">
            <a:spAutoFit/>
          </a:bodyPr>
          <a:lstStyle/>
          <a:p>
            <a:r>
              <a:rPr lang="en-GB" dirty="0" smtClean="0"/>
              <a:t>The Gender pat gap in Wales has decreased in recent years from 27.8% in 1997 to 15.5% in 2016. </a:t>
            </a:r>
          </a:p>
          <a:p>
            <a:pPr algn="r"/>
            <a:r>
              <a:rPr lang="en-GB" sz="1400" i="1" dirty="0" smtClean="0"/>
              <a:t>(ONS 2016)</a:t>
            </a:r>
          </a:p>
          <a:p>
            <a:pPr algn="r"/>
            <a:endParaRPr lang="en-GB" sz="1400" i="1" dirty="0"/>
          </a:p>
        </p:txBody>
      </p:sp>
    </p:spTree>
    <p:extLst>
      <p:ext uri="{BB962C8B-B14F-4D97-AF65-F5344CB8AC3E}">
        <p14:creationId xmlns:p14="http://schemas.microsoft.com/office/powerpoint/2010/main" val="3594097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4000" cy="6858000"/>
          </a:xfrm>
          <a:prstGeom prst="rect">
            <a:avLst/>
          </a:prstGeom>
        </p:spPr>
      </p:pic>
      <p:pic>
        <p:nvPicPr>
          <p:cNvPr id="5" name="Picture 4"/>
          <p:cNvPicPr>
            <a:picLocks noChangeAspect="1"/>
          </p:cNvPicPr>
          <p:nvPr/>
        </p:nvPicPr>
        <p:blipFill>
          <a:blip r:embed="rId3"/>
          <a:stretch>
            <a:fillRect/>
          </a:stretch>
        </p:blipFill>
        <p:spPr>
          <a:xfrm>
            <a:off x="234950" y="1154112"/>
            <a:ext cx="4441733" cy="4549775"/>
          </a:xfrm>
          <a:prstGeom prst="rect">
            <a:avLst/>
          </a:prstGeom>
        </p:spPr>
      </p:pic>
      <p:sp>
        <p:nvSpPr>
          <p:cNvPr id="6" name="TextBox 5"/>
          <p:cNvSpPr txBox="1"/>
          <p:nvPr/>
        </p:nvSpPr>
        <p:spPr>
          <a:xfrm>
            <a:off x="234950" y="407267"/>
            <a:ext cx="7736478" cy="437043"/>
          </a:xfrm>
          <a:prstGeom prst="rect">
            <a:avLst/>
          </a:prstGeom>
          <a:noFill/>
        </p:spPr>
        <p:txBody>
          <a:bodyPr wrap="square" rtlCol="0">
            <a:spAutoFit/>
          </a:bodyPr>
          <a:lstStyle/>
          <a:p>
            <a:pPr>
              <a:lnSpc>
                <a:spcPct val="80000"/>
              </a:lnSpc>
            </a:pPr>
            <a:r>
              <a:rPr lang="en-US" sz="2800" b="1" dirty="0" smtClean="0">
                <a:solidFill>
                  <a:srgbClr val="7030A0"/>
                </a:solidFill>
                <a:latin typeface="Arial"/>
                <a:cs typeface="Arial"/>
              </a:rPr>
              <a:t>Gender Pay Gap Wales</a:t>
            </a:r>
            <a:endParaRPr lang="en-US" sz="2800" b="1" dirty="0" smtClean="0">
              <a:solidFill>
                <a:srgbClr val="7030A0"/>
              </a:solidFill>
              <a:latin typeface="Arial"/>
              <a:cs typeface="Arial"/>
            </a:endParaRPr>
          </a:p>
        </p:txBody>
      </p:sp>
      <p:sp>
        <p:nvSpPr>
          <p:cNvPr id="7" name="TextBox 6"/>
          <p:cNvSpPr txBox="1"/>
          <p:nvPr/>
        </p:nvSpPr>
        <p:spPr>
          <a:xfrm>
            <a:off x="5021943" y="902573"/>
            <a:ext cx="3664858" cy="4801314"/>
          </a:xfrm>
          <a:prstGeom prst="rect">
            <a:avLst/>
          </a:prstGeom>
          <a:solidFill>
            <a:schemeClr val="bg1"/>
          </a:solidFill>
        </p:spPr>
        <p:txBody>
          <a:bodyPr wrap="square" rtlCol="0">
            <a:spAutoFit/>
          </a:bodyPr>
          <a:lstStyle/>
          <a:p>
            <a:r>
              <a:rPr lang="en-GB" sz="2000" b="1" dirty="0" smtClean="0">
                <a:solidFill>
                  <a:srgbClr val="7030A0"/>
                </a:solidFill>
              </a:rPr>
              <a:t>Key Difference’s</a:t>
            </a:r>
          </a:p>
          <a:p>
            <a:endParaRPr lang="en-GB" b="1" dirty="0">
              <a:solidFill>
                <a:srgbClr val="7030A0"/>
              </a:solidFill>
            </a:endParaRPr>
          </a:p>
          <a:p>
            <a:r>
              <a:rPr lang="en-GB" dirty="0" smtClean="0">
                <a:solidFill>
                  <a:srgbClr val="7030A0"/>
                </a:solidFill>
              </a:rPr>
              <a:t>One of the main </a:t>
            </a:r>
            <a:r>
              <a:rPr lang="en-GB" dirty="0">
                <a:solidFill>
                  <a:srgbClr val="7030A0"/>
                </a:solidFill>
              </a:rPr>
              <a:t>factors in areas like Gwynedd is higher levels of public sector jobs</a:t>
            </a:r>
            <a:r>
              <a:rPr lang="en-GB" dirty="0" smtClean="0">
                <a:solidFill>
                  <a:srgbClr val="7030A0"/>
                </a:solidFill>
              </a:rPr>
              <a:t>.</a:t>
            </a:r>
          </a:p>
          <a:p>
            <a:pPr marL="457200" indent="-457200">
              <a:buFont typeface="Arial" panose="020B0604020202020204" pitchFamily="34" charset="0"/>
              <a:buChar char="•"/>
            </a:pPr>
            <a:r>
              <a:rPr lang="en-GB" dirty="0" smtClean="0">
                <a:solidFill>
                  <a:srgbClr val="7030A0"/>
                </a:solidFill>
              </a:rPr>
              <a:t>Gwynedd – 16,000</a:t>
            </a:r>
          </a:p>
          <a:p>
            <a:pPr marL="457200" indent="-457200">
              <a:buFont typeface="Arial" panose="020B0604020202020204" pitchFamily="34" charset="0"/>
              <a:buChar char="•"/>
            </a:pPr>
            <a:r>
              <a:rPr lang="en-GB" dirty="0" smtClean="0">
                <a:solidFill>
                  <a:srgbClr val="7030A0"/>
                </a:solidFill>
              </a:rPr>
              <a:t>Blaenau Gwent – 7,000</a:t>
            </a:r>
          </a:p>
          <a:p>
            <a:pPr marL="457200" indent="-457200">
              <a:buFont typeface="Arial" panose="020B0604020202020204" pitchFamily="34" charset="0"/>
              <a:buChar char="•"/>
            </a:pPr>
            <a:endParaRPr lang="en-GB" dirty="0">
              <a:solidFill>
                <a:srgbClr val="7030A0"/>
              </a:solidFill>
            </a:endParaRPr>
          </a:p>
          <a:p>
            <a:r>
              <a:rPr lang="en-GB" dirty="0" smtClean="0">
                <a:solidFill>
                  <a:srgbClr val="7030A0"/>
                </a:solidFill>
              </a:rPr>
              <a:t>Merthyr is only 3 miles from Blaenau Gwent but has Hospitals, Welsh Government Office’s and a large retail sector who all employ majority female. </a:t>
            </a:r>
          </a:p>
          <a:p>
            <a:endParaRPr lang="en-GB" dirty="0">
              <a:solidFill>
                <a:srgbClr val="7030A0"/>
              </a:solidFill>
            </a:endParaRPr>
          </a:p>
          <a:p>
            <a:r>
              <a:rPr lang="en-GB" dirty="0" smtClean="0">
                <a:solidFill>
                  <a:srgbClr val="7030A0"/>
                </a:solidFill>
              </a:rPr>
              <a:t>World Economic Forum 2017 report states it will take 207 years to achieve gender parity. </a:t>
            </a:r>
            <a:endParaRPr lang="en-GB" dirty="0" smtClean="0">
              <a:solidFill>
                <a:srgbClr val="7030A0"/>
              </a:solidFill>
            </a:endParaRPr>
          </a:p>
        </p:txBody>
      </p:sp>
    </p:spTree>
    <p:extLst>
      <p:ext uri="{BB962C8B-B14F-4D97-AF65-F5344CB8AC3E}">
        <p14:creationId xmlns:p14="http://schemas.microsoft.com/office/powerpoint/2010/main" val="4116941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26" y="233792"/>
            <a:ext cx="8541328" cy="6405996"/>
          </a:xfrm>
          <a:prstGeom prst="rect">
            <a:avLst/>
          </a:prstGeom>
        </p:spPr>
      </p:pic>
      <p:sp>
        <p:nvSpPr>
          <p:cNvPr id="5" name="TextBox 4"/>
          <p:cNvSpPr txBox="1"/>
          <p:nvPr/>
        </p:nvSpPr>
        <p:spPr>
          <a:xfrm>
            <a:off x="756358" y="831131"/>
            <a:ext cx="7330141" cy="683264"/>
          </a:xfrm>
          <a:prstGeom prst="rect">
            <a:avLst/>
          </a:prstGeom>
          <a:noFill/>
        </p:spPr>
        <p:txBody>
          <a:bodyPr wrap="square" rtlCol="0">
            <a:spAutoFit/>
          </a:bodyPr>
          <a:lstStyle/>
          <a:p>
            <a:pPr>
              <a:lnSpc>
                <a:spcPct val="80000"/>
              </a:lnSpc>
            </a:pPr>
            <a:r>
              <a:rPr lang="en-US" sz="4800" b="1" dirty="0" smtClean="0">
                <a:solidFill>
                  <a:schemeClr val="bg1"/>
                </a:solidFill>
                <a:latin typeface="Arial"/>
                <a:cs typeface="Arial"/>
              </a:rPr>
              <a:t>#MAKEYOURSELF</a:t>
            </a:r>
            <a:endParaRPr lang="en-US" sz="4800" b="1" dirty="0">
              <a:solidFill>
                <a:schemeClr val="bg1"/>
              </a:solidFill>
              <a:latin typeface="Arial"/>
              <a:cs typeface="Arial"/>
            </a:endParaRPr>
          </a:p>
        </p:txBody>
      </p:sp>
      <p:sp>
        <p:nvSpPr>
          <p:cNvPr id="6" name="TextBox 5"/>
          <p:cNvSpPr txBox="1"/>
          <p:nvPr/>
        </p:nvSpPr>
        <p:spPr>
          <a:xfrm>
            <a:off x="1136073" y="1514395"/>
            <a:ext cx="7546172" cy="348813"/>
          </a:xfrm>
          <a:prstGeom prst="rect">
            <a:avLst/>
          </a:prstGeom>
          <a:noFill/>
        </p:spPr>
        <p:txBody>
          <a:bodyPr wrap="square" rtlCol="0">
            <a:spAutoFit/>
          </a:bodyPr>
          <a:lstStyle/>
          <a:p>
            <a:pPr>
              <a:lnSpc>
                <a:spcPct val="80000"/>
              </a:lnSpc>
            </a:pPr>
            <a:r>
              <a:rPr lang="en-US" sz="2000" b="1" dirty="0" smtClean="0">
                <a:solidFill>
                  <a:schemeClr val="bg1"/>
                </a:solidFill>
                <a:latin typeface="Arial"/>
                <a:cs typeface="Arial"/>
              </a:rPr>
              <a:t>Career Development </a:t>
            </a:r>
            <a:r>
              <a:rPr lang="en-US" sz="2000" b="1" smtClean="0">
                <a:solidFill>
                  <a:schemeClr val="bg1"/>
                </a:solidFill>
                <a:latin typeface="Arial"/>
                <a:cs typeface="Arial"/>
              </a:rPr>
              <a:t>Programme</a:t>
            </a:r>
            <a:endParaRPr lang="en-US" sz="2000" b="1" dirty="0">
              <a:solidFill>
                <a:schemeClr val="bg1"/>
              </a:solidFill>
              <a:latin typeface="Arial"/>
              <a:cs typeface="Arial"/>
            </a:endParaRPr>
          </a:p>
        </p:txBody>
      </p:sp>
    </p:spTree>
    <p:extLst>
      <p:ext uri="{BB962C8B-B14F-4D97-AF65-F5344CB8AC3E}">
        <p14:creationId xmlns:p14="http://schemas.microsoft.com/office/powerpoint/2010/main" val="3295723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4000" cy="6858000"/>
          </a:xfrm>
          <a:prstGeom prst="rect">
            <a:avLst/>
          </a:prstGeom>
        </p:spPr>
      </p:pic>
      <p:sp>
        <p:nvSpPr>
          <p:cNvPr id="4" name="TextBox 3"/>
          <p:cNvSpPr txBox="1"/>
          <p:nvPr/>
        </p:nvSpPr>
        <p:spPr>
          <a:xfrm>
            <a:off x="485563" y="485597"/>
            <a:ext cx="7330141" cy="553998"/>
          </a:xfrm>
          <a:prstGeom prst="rect">
            <a:avLst/>
          </a:prstGeom>
          <a:noFill/>
        </p:spPr>
        <p:txBody>
          <a:bodyPr wrap="square" rtlCol="0">
            <a:spAutoFit/>
          </a:bodyPr>
          <a:lstStyle/>
          <a:p>
            <a:pPr>
              <a:lnSpc>
                <a:spcPct val="80000"/>
              </a:lnSpc>
            </a:pPr>
            <a:r>
              <a:rPr lang="en-US" sz="3600" b="1" dirty="0" smtClean="0">
                <a:solidFill>
                  <a:srgbClr val="851B75"/>
                </a:solidFill>
                <a:latin typeface="Arial"/>
                <a:cs typeface="Arial"/>
              </a:rPr>
              <a:t>Who is it for? </a:t>
            </a:r>
            <a:endParaRPr lang="en-US" sz="3600" b="1" dirty="0">
              <a:solidFill>
                <a:srgbClr val="851B75"/>
              </a:solidFill>
              <a:latin typeface="Arial"/>
              <a:cs typeface="Arial"/>
            </a:endParaRPr>
          </a:p>
        </p:txBody>
      </p:sp>
      <p:sp>
        <p:nvSpPr>
          <p:cNvPr id="5" name="TextBox 4"/>
          <p:cNvSpPr txBox="1"/>
          <p:nvPr/>
        </p:nvSpPr>
        <p:spPr>
          <a:xfrm>
            <a:off x="504239" y="1139302"/>
            <a:ext cx="7330141" cy="348813"/>
          </a:xfrm>
          <a:prstGeom prst="rect">
            <a:avLst/>
          </a:prstGeom>
          <a:noFill/>
        </p:spPr>
        <p:txBody>
          <a:bodyPr wrap="square" rtlCol="0">
            <a:spAutoFit/>
          </a:bodyPr>
          <a:lstStyle/>
          <a:p>
            <a:pPr>
              <a:lnSpc>
                <a:spcPct val="80000"/>
              </a:lnSpc>
            </a:pPr>
            <a:r>
              <a:rPr lang="en-US" sz="2000" b="1" dirty="0" smtClean="0">
                <a:solidFill>
                  <a:srgbClr val="851B75"/>
                </a:solidFill>
                <a:latin typeface="Arial"/>
                <a:cs typeface="Arial"/>
              </a:rPr>
              <a:t>#MAKEYOURSELF</a:t>
            </a:r>
            <a:endParaRPr lang="en-US" sz="2000" b="1" dirty="0">
              <a:solidFill>
                <a:srgbClr val="851B75"/>
              </a:solidFill>
              <a:latin typeface="Arial"/>
              <a:cs typeface="Arial"/>
            </a:endParaRPr>
          </a:p>
        </p:txBody>
      </p:sp>
      <p:pic>
        <p:nvPicPr>
          <p:cNvPr id="7" name="Picture 6"/>
          <p:cNvPicPr>
            <a:picLocks noChangeAspect="1"/>
          </p:cNvPicPr>
          <p:nvPr/>
        </p:nvPicPr>
        <p:blipFill>
          <a:blip r:embed="rId3"/>
          <a:stretch>
            <a:fillRect/>
          </a:stretch>
        </p:blipFill>
        <p:spPr>
          <a:xfrm>
            <a:off x="392830" y="1353132"/>
            <a:ext cx="8358340" cy="4151736"/>
          </a:xfrm>
          <a:prstGeom prst="rect">
            <a:avLst/>
          </a:prstGeom>
        </p:spPr>
      </p:pic>
      <p:sp>
        <p:nvSpPr>
          <p:cNvPr id="6" name="TextBox 5"/>
          <p:cNvSpPr txBox="1"/>
          <p:nvPr/>
        </p:nvSpPr>
        <p:spPr>
          <a:xfrm>
            <a:off x="4052716" y="882572"/>
            <a:ext cx="4650658" cy="4955203"/>
          </a:xfrm>
          <a:prstGeom prst="rect">
            <a:avLst/>
          </a:prstGeom>
          <a:solidFill>
            <a:schemeClr val="bg1"/>
          </a:solidFill>
        </p:spPr>
        <p:txBody>
          <a:bodyPr wrap="square" rtlCol="0">
            <a:spAutoFit/>
          </a:bodyPr>
          <a:lstStyle/>
          <a:p>
            <a:r>
              <a:rPr lang="en-GB" sz="2800" b="1" dirty="0" smtClean="0">
                <a:solidFill>
                  <a:srgbClr val="7030A0"/>
                </a:solidFill>
              </a:rPr>
              <a:t>Sectors</a:t>
            </a:r>
          </a:p>
          <a:p>
            <a:r>
              <a:rPr lang="en-GB" sz="2000" b="1" dirty="0" smtClean="0">
                <a:solidFill>
                  <a:srgbClr val="7030A0"/>
                </a:solidFill>
              </a:rPr>
              <a:t>11 Priority sectors in Wales</a:t>
            </a:r>
          </a:p>
          <a:p>
            <a:endParaRPr lang="en-GB" dirty="0">
              <a:solidFill>
                <a:srgbClr val="7030A0"/>
              </a:solidFill>
            </a:endParaRPr>
          </a:p>
          <a:p>
            <a:pPr marL="342900" indent="-342900">
              <a:buAutoNum type="arabicPeriod"/>
            </a:pPr>
            <a:r>
              <a:rPr lang="en-GB" dirty="0" smtClean="0">
                <a:solidFill>
                  <a:srgbClr val="7030A0"/>
                </a:solidFill>
              </a:rPr>
              <a:t>Advanced Materials and Manufacturing</a:t>
            </a:r>
          </a:p>
          <a:p>
            <a:pPr marL="342900" indent="-342900">
              <a:buAutoNum type="arabicPeriod"/>
            </a:pPr>
            <a:r>
              <a:rPr lang="en-GB" dirty="0" smtClean="0">
                <a:solidFill>
                  <a:srgbClr val="7030A0"/>
                </a:solidFill>
              </a:rPr>
              <a:t>Construction</a:t>
            </a:r>
          </a:p>
          <a:p>
            <a:pPr marL="342900" indent="-342900">
              <a:buAutoNum type="arabicPeriod"/>
            </a:pPr>
            <a:r>
              <a:rPr lang="en-GB" dirty="0" smtClean="0">
                <a:solidFill>
                  <a:srgbClr val="7030A0"/>
                </a:solidFill>
              </a:rPr>
              <a:t>Creative Industries</a:t>
            </a:r>
          </a:p>
          <a:p>
            <a:pPr marL="342900" indent="-342900">
              <a:buAutoNum type="arabicPeriod"/>
            </a:pPr>
            <a:r>
              <a:rPr lang="en-GB" dirty="0" smtClean="0">
                <a:solidFill>
                  <a:srgbClr val="7030A0"/>
                </a:solidFill>
              </a:rPr>
              <a:t>Energy &amp; Environment</a:t>
            </a:r>
          </a:p>
          <a:p>
            <a:pPr marL="342900" indent="-342900">
              <a:buAutoNum type="arabicPeriod"/>
            </a:pPr>
            <a:r>
              <a:rPr lang="en-GB" dirty="0" smtClean="0">
                <a:solidFill>
                  <a:srgbClr val="7030A0"/>
                </a:solidFill>
              </a:rPr>
              <a:t>Financial and Professional Services</a:t>
            </a:r>
          </a:p>
          <a:p>
            <a:pPr marL="342900" indent="-342900">
              <a:buAutoNum type="arabicPeriod"/>
            </a:pPr>
            <a:r>
              <a:rPr lang="en-GB" dirty="0" smtClean="0">
                <a:solidFill>
                  <a:srgbClr val="7030A0"/>
                </a:solidFill>
              </a:rPr>
              <a:t>Food and Farming</a:t>
            </a:r>
          </a:p>
          <a:p>
            <a:pPr marL="342900" indent="-342900">
              <a:buAutoNum type="arabicPeriod"/>
            </a:pPr>
            <a:r>
              <a:rPr lang="en-GB" dirty="0" smtClean="0">
                <a:solidFill>
                  <a:srgbClr val="7030A0"/>
                </a:solidFill>
              </a:rPr>
              <a:t>Information and Communication Technology</a:t>
            </a:r>
          </a:p>
          <a:p>
            <a:pPr marL="342900" indent="-342900">
              <a:buAutoNum type="arabicPeriod"/>
            </a:pPr>
            <a:r>
              <a:rPr lang="en-GB" dirty="0" smtClean="0">
                <a:solidFill>
                  <a:srgbClr val="7030A0"/>
                </a:solidFill>
              </a:rPr>
              <a:t>Life Sciences </a:t>
            </a:r>
          </a:p>
          <a:p>
            <a:pPr marL="342900" indent="-342900">
              <a:buAutoNum type="arabicPeriod"/>
            </a:pPr>
            <a:r>
              <a:rPr lang="en-GB" dirty="0" smtClean="0">
                <a:solidFill>
                  <a:srgbClr val="7030A0"/>
                </a:solidFill>
              </a:rPr>
              <a:t>Tourism sector.</a:t>
            </a:r>
          </a:p>
          <a:p>
            <a:pPr marL="342900" indent="-342900">
              <a:buAutoNum type="arabicPeriod"/>
            </a:pPr>
            <a:r>
              <a:rPr lang="en-GB" dirty="0" smtClean="0">
                <a:solidFill>
                  <a:srgbClr val="7030A0"/>
                </a:solidFill>
              </a:rPr>
              <a:t>Wholesale &amp; Retail Trade</a:t>
            </a:r>
          </a:p>
          <a:p>
            <a:pPr marL="342900" indent="-342900">
              <a:buAutoNum type="arabicPeriod"/>
            </a:pPr>
            <a:r>
              <a:rPr lang="en-GB" dirty="0" smtClean="0">
                <a:solidFill>
                  <a:srgbClr val="7030A0"/>
                </a:solidFill>
              </a:rPr>
              <a:t>Administrative and Support Services Activities</a:t>
            </a:r>
          </a:p>
          <a:p>
            <a:pPr marL="342900" indent="-342900">
              <a:buAutoNum type="arabicPeriod"/>
            </a:pPr>
            <a:endParaRPr lang="en-GB" dirty="0"/>
          </a:p>
        </p:txBody>
      </p:sp>
    </p:spTree>
    <p:extLst>
      <p:ext uri="{BB962C8B-B14F-4D97-AF65-F5344CB8AC3E}">
        <p14:creationId xmlns:p14="http://schemas.microsoft.com/office/powerpoint/2010/main" val="44880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 y="0"/>
            <a:ext cx="9144000" cy="6858000"/>
          </a:xfrm>
          <a:prstGeom prst="rect">
            <a:avLst/>
          </a:prstGeom>
        </p:spPr>
      </p:pic>
      <p:sp>
        <p:nvSpPr>
          <p:cNvPr id="4" name="TextBox 3"/>
          <p:cNvSpPr txBox="1"/>
          <p:nvPr/>
        </p:nvSpPr>
        <p:spPr>
          <a:xfrm>
            <a:off x="485563" y="485597"/>
            <a:ext cx="7330141" cy="553998"/>
          </a:xfrm>
          <a:prstGeom prst="rect">
            <a:avLst/>
          </a:prstGeom>
          <a:noFill/>
        </p:spPr>
        <p:txBody>
          <a:bodyPr wrap="square" rtlCol="0">
            <a:spAutoFit/>
          </a:bodyPr>
          <a:lstStyle/>
          <a:p>
            <a:pPr>
              <a:lnSpc>
                <a:spcPct val="80000"/>
              </a:lnSpc>
            </a:pPr>
            <a:r>
              <a:rPr lang="en-US" sz="3600" b="1" dirty="0" smtClean="0">
                <a:solidFill>
                  <a:srgbClr val="851B75"/>
                </a:solidFill>
                <a:latin typeface="Arial"/>
                <a:cs typeface="Arial"/>
              </a:rPr>
              <a:t>How does it work? </a:t>
            </a:r>
            <a:endParaRPr lang="en-US" sz="3600" b="1" dirty="0">
              <a:solidFill>
                <a:srgbClr val="851B75"/>
              </a:solidFill>
              <a:latin typeface="Arial"/>
              <a:cs typeface="Arial"/>
            </a:endParaRPr>
          </a:p>
        </p:txBody>
      </p:sp>
      <p:sp>
        <p:nvSpPr>
          <p:cNvPr id="5" name="TextBox 4"/>
          <p:cNvSpPr txBox="1"/>
          <p:nvPr/>
        </p:nvSpPr>
        <p:spPr>
          <a:xfrm>
            <a:off x="504239" y="1139302"/>
            <a:ext cx="7330141" cy="348813"/>
          </a:xfrm>
          <a:prstGeom prst="rect">
            <a:avLst/>
          </a:prstGeom>
          <a:noFill/>
        </p:spPr>
        <p:txBody>
          <a:bodyPr wrap="square" rtlCol="0">
            <a:spAutoFit/>
          </a:bodyPr>
          <a:lstStyle/>
          <a:p>
            <a:pPr>
              <a:lnSpc>
                <a:spcPct val="80000"/>
              </a:lnSpc>
            </a:pPr>
            <a:r>
              <a:rPr lang="en-US" sz="2000" b="1" dirty="0" smtClean="0">
                <a:solidFill>
                  <a:srgbClr val="851B75"/>
                </a:solidFill>
                <a:latin typeface="Arial"/>
                <a:cs typeface="Arial"/>
              </a:rPr>
              <a:t>#MAKEYOURSELF</a:t>
            </a:r>
            <a:endParaRPr lang="en-US" sz="2000" b="1" dirty="0">
              <a:solidFill>
                <a:srgbClr val="851B75"/>
              </a:solidFill>
              <a:latin typeface="Arial"/>
              <a:cs typeface="Arial"/>
            </a:endParaRPr>
          </a:p>
        </p:txBody>
      </p:sp>
      <p:graphicFrame>
        <p:nvGraphicFramePr>
          <p:cNvPr id="6" name="Diagram 5"/>
          <p:cNvGraphicFramePr/>
          <p:nvPr>
            <p:extLst>
              <p:ext uri="{D42A27DB-BD31-4B8C-83A1-F6EECF244321}">
                <p14:modId xmlns:p14="http://schemas.microsoft.com/office/powerpoint/2010/main" val="3109008627"/>
              </p:ext>
            </p:extLst>
          </p:nvPr>
        </p:nvGraphicFramePr>
        <p:xfrm>
          <a:off x="619433" y="1139302"/>
          <a:ext cx="8278761" cy="4537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771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726" y="233792"/>
            <a:ext cx="8541328" cy="6405996"/>
          </a:xfrm>
          <a:prstGeom prst="rect">
            <a:avLst/>
          </a:prstGeom>
        </p:spPr>
      </p:pic>
      <p:sp>
        <p:nvSpPr>
          <p:cNvPr id="4" name="TextBox 3"/>
          <p:cNvSpPr txBox="1"/>
          <p:nvPr/>
        </p:nvSpPr>
        <p:spPr>
          <a:xfrm>
            <a:off x="756358" y="831131"/>
            <a:ext cx="7330141" cy="683264"/>
          </a:xfrm>
          <a:prstGeom prst="rect">
            <a:avLst/>
          </a:prstGeom>
          <a:noFill/>
        </p:spPr>
        <p:txBody>
          <a:bodyPr wrap="square" rtlCol="0">
            <a:spAutoFit/>
          </a:bodyPr>
          <a:lstStyle/>
          <a:p>
            <a:pPr>
              <a:lnSpc>
                <a:spcPct val="80000"/>
              </a:lnSpc>
            </a:pPr>
            <a:r>
              <a:rPr lang="en-US" sz="4800" b="1" dirty="0" smtClean="0">
                <a:solidFill>
                  <a:schemeClr val="bg1"/>
                </a:solidFill>
                <a:latin typeface="Arial"/>
                <a:cs typeface="Arial"/>
              </a:rPr>
              <a:t>#MAKEYOURTEAM</a:t>
            </a:r>
            <a:endParaRPr lang="en-US" sz="4800" b="1" dirty="0">
              <a:solidFill>
                <a:schemeClr val="bg1"/>
              </a:solidFill>
              <a:latin typeface="Arial"/>
              <a:cs typeface="Arial"/>
            </a:endParaRPr>
          </a:p>
        </p:txBody>
      </p:sp>
      <p:sp>
        <p:nvSpPr>
          <p:cNvPr id="5" name="TextBox 4"/>
          <p:cNvSpPr txBox="1"/>
          <p:nvPr/>
        </p:nvSpPr>
        <p:spPr>
          <a:xfrm>
            <a:off x="756358" y="1762921"/>
            <a:ext cx="7330141" cy="348813"/>
          </a:xfrm>
          <a:prstGeom prst="rect">
            <a:avLst/>
          </a:prstGeom>
          <a:noFill/>
        </p:spPr>
        <p:txBody>
          <a:bodyPr wrap="square" rtlCol="0">
            <a:spAutoFit/>
          </a:bodyPr>
          <a:lstStyle/>
          <a:p>
            <a:pPr>
              <a:lnSpc>
                <a:spcPct val="80000"/>
              </a:lnSpc>
            </a:pPr>
            <a:r>
              <a:rPr lang="en-US" sz="2000" b="1" dirty="0" smtClean="0">
                <a:solidFill>
                  <a:schemeClr val="bg1"/>
                </a:solidFill>
                <a:latin typeface="Arial"/>
                <a:cs typeface="Arial"/>
              </a:rPr>
              <a:t>Business Consultancy</a:t>
            </a:r>
            <a:endParaRPr lang="en-US" sz="2000" b="1" dirty="0">
              <a:solidFill>
                <a:schemeClr val="bg1"/>
              </a:solidFill>
              <a:latin typeface="Arial"/>
              <a:cs typeface="Arial"/>
            </a:endParaRPr>
          </a:p>
        </p:txBody>
      </p:sp>
    </p:spTree>
    <p:extLst>
      <p:ext uri="{BB962C8B-B14F-4D97-AF65-F5344CB8AC3E}">
        <p14:creationId xmlns:p14="http://schemas.microsoft.com/office/powerpoint/2010/main" val="4121167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werPoint" ma:contentTypeID="0x010100C0560DBEE22FB04A8BE3F84A9707D1500038EA717EC4DE7F4F9D642B083CA9588A" ma:contentTypeVersion="4" ma:contentTypeDescription="PowerPoint Document" ma:contentTypeScope="" ma:versionID="e10b9a568579212b575a1416e9b257f6">
  <xsd:schema xmlns:xsd="http://www.w3.org/2001/XMLSchema" xmlns:xs="http://www.w3.org/2001/XMLSchema" xmlns:p="http://schemas.microsoft.com/office/2006/metadata/properties" targetNamespace="http://schemas.microsoft.com/office/2006/metadata/properties" ma:root="true" ma:fieldsID="f1f628842c53f53514cede41a9dbd93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892E24-FA9B-4C6B-8100-9126CFDC0136}">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8041FBB-9310-48F4-A152-4FC0EC9EFE0C}">
  <ds:schemaRefs>
    <ds:schemaRef ds:uri="http://schemas.microsoft.com/sharepoint/v3/contenttype/forms"/>
  </ds:schemaRefs>
</ds:datastoreItem>
</file>

<file path=customXml/itemProps3.xml><?xml version="1.0" encoding="utf-8"?>
<ds:datastoreItem xmlns:ds="http://schemas.openxmlformats.org/officeDocument/2006/customXml" ds:itemID="{76323EB7-B13B-44A0-AE57-59B26F508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4638</TotalTime>
  <Words>703</Words>
  <Application>Microsoft Office PowerPoint</Application>
  <PresentationFormat>On-screen Show (4:3)</PresentationFormat>
  <Paragraphs>130</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blah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evans</dc:creator>
  <cp:lastModifiedBy>Stephanie Griffiths</cp:lastModifiedBy>
  <cp:revision>30</cp:revision>
  <dcterms:created xsi:type="dcterms:W3CDTF">2016-09-20T09:58:49Z</dcterms:created>
  <dcterms:modified xsi:type="dcterms:W3CDTF">2017-11-21T08:50:12Z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0x010100C0560DBEE22FB04A8BE3F84A9707D1500038EA717EC4DE7F4F9D642B083CA9588A</vt:lpwstr>
  </property>
</Properties>
</file>