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5" r:id="rId1"/>
    <p:sldMasterId id="2147483908" r:id="rId2"/>
  </p:sldMasterIdLst>
  <p:notesMasterIdLst>
    <p:notesMasterId r:id="rId64"/>
  </p:notesMasterIdLst>
  <p:sldIdLst>
    <p:sldId id="256" r:id="rId3"/>
    <p:sldId id="262" r:id="rId4"/>
    <p:sldId id="263" r:id="rId5"/>
    <p:sldId id="296" r:id="rId6"/>
    <p:sldId id="297" r:id="rId7"/>
    <p:sldId id="298" r:id="rId8"/>
    <p:sldId id="299" r:id="rId9"/>
    <p:sldId id="300" r:id="rId10"/>
    <p:sldId id="301" r:id="rId11"/>
    <p:sldId id="302" r:id="rId12"/>
    <p:sldId id="303" r:id="rId13"/>
    <p:sldId id="304" r:id="rId14"/>
    <p:sldId id="305" r:id="rId15"/>
    <p:sldId id="306" r:id="rId16"/>
    <p:sldId id="307" r:id="rId17"/>
    <p:sldId id="282" r:id="rId18"/>
    <p:sldId id="264"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66" r:id="rId32"/>
    <p:sldId id="283" r:id="rId33"/>
    <p:sldId id="308" r:id="rId34"/>
    <p:sldId id="309" r:id="rId35"/>
    <p:sldId id="310" r:id="rId36"/>
    <p:sldId id="311" r:id="rId37"/>
    <p:sldId id="312" r:id="rId38"/>
    <p:sldId id="313" r:id="rId39"/>
    <p:sldId id="314" r:id="rId40"/>
    <p:sldId id="315" r:id="rId41"/>
    <p:sldId id="316" r:id="rId42"/>
    <p:sldId id="317" r:id="rId43"/>
    <p:sldId id="318" r:id="rId44"/>
    <p:sldId id="319" r:id="rId45"/>
    <p:sldId id="320" r:id="rId46"/>
    <p:sldId id="321" r:id="rId47"/>
    <p:sldId id="322" r:id="rId48"/>
    <p:sldId id="323" r:id="rId49"/>
    <p:sldId id="324" r:id="rId50"/>
    <p:sldId id="325" r:id="rId51"/>
    <p:sldId id="326" r:id="rId52"/>
    <p:sldId id="327" r:id="rId53"/>
    <p:sldId id="328" r:id="rId54"/>
    <p:sldId id="329" r:id="rId55"/>
    <p:sldId id="330" r:id="rId56"/>
    <p:sldId id="331" r:id="rId57"/>
    <p:sldId id="332" r:id="rId58"/>
    <p:sldId id="333" r:id="rId59"/>
    <p:sldId id="334" r:id="rId60"/>
    <p:sldId id="335" r:id="rId61"/>
    <p:sldId id="267" r:id="rId62"/>
    <p:sldId id="268"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p:cViewPr varScale="1">
        <p:scale>
          <a:sx n="113" d="100"/>
          <a:sy n="113" d="100"/>
        </p:scale>
        <p:origin x="372" y="96"/>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svg"/><Relationship Id="rId1" Type="http://schemas.openxmlformats.org/officeDocument/2006/relationships/image" Target="../media/image21.png"/><Relationship Id="rId6" Type="http://schemas.openxmlformats.org/officeDocument/2006/relationships/image" Target="../media/image24.jpg"/><Relationship Id="rId5" Type="http://schemas.openxmlformats.org/officeDocument/2006/relationships/image" Target="../media/image23.jpe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AAC8A4-13F1-48B2-8EF1-BFDFDF095FAC}"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en-GB"/>
        </a:p>
      </dgm:t>
    </dgm:pt>
    <dgm:pt modelId="{8914D119-CB85-4216-965C-305861BB37A4}">
      <dgm:prSet phldrT="[Text]"/>
      <dgm:spPr/>
      <dgm:t>
        <a:bodyPr/>
        <a:lstStyle/>
        <a:p>
          <a:r>
            <a:rPr lang="en-GB" dirty="0"/>
            <a:t>Poorer housing</a:t>
          </a:r>
        </a:p>
      </dgm:t>
    </dgm:pt>
    <dgm:pt modelId="{E5364F20-CCEC-44E0-9680-AA08494AF95F}" type="parTrans" cxnId="{ADC93CED-D592-4A73-A0DD-F21DBF8A5067}">
      <dgm:prSet/>
      <dgm:spPr/>
      <dgm:t>
        <a:bodyPr/>
        <a:lstStyle/>
        <a:p>
          <a:endParaRPr lang="en-GB"/>
        </a:p>
      </dgm:t>
    </dgm:pt>
    <dgm:pt modelId="{53FB8062-D9AF-4D25-8AEF-55729491C9FC}" type="sibTrans" cxnId="{ADC93CED-D592-4A73-A0DD-F21DBF8A5067}">
      <dgm:prSet/>
      <dgm:spPr/>
      <dgm:t>
        <a:bodyPr/>
        <a:lstStyle/>
        <a:p>
          <a:endParaRPr lang="en-GB"/>
        </a:p>
      </dgm:t>
    </dgm:pt>
    <dgm:pt modelId="{BD4DC671-34DB-4B4C-BA19-5CD0FAE56DC4}">
      <dgm:prSet phldrT="[Text]" custT="1"/>
      <dgm:spPr/>
      <dgm:t>
        <a:bodyPr/>
        <a:lstStyle/>
        <a:p>
          <a:r>
            <a:rPr lang="en-GB" sz="1000" dirty="0"/>
            <a:t>Worse schools</a:t>
          </a:r>
        </a:p>
      </dgm:t>
    </dgm:pt>
    <dgm:pt modelId="{73C9C66B-04F3-4637-A5DC-A1E8D5FDEDDF}" type="parTrans" cxnId="{E3F5FE71-DEC9-412D-959D-51F04A344458}">
      <dgm:prSet/>
      <dgm:spPr/>
      <dgm:t>
        <a:bodyPr/>
        <a:lstStyle/>
        <a:p>
          <a:endParaRPr lang="en-GB"/>
        </a:p>
      </dgm:t>
    </dgm:pt>
    <dgm:pt modelId="{1F836600-A9A9-44D2-B904-AD6FFF018DEF}" type="sibTrans" cxnId="{E3F5FE71-DEC9-412D-959D-51F04A344458}">
      <dgm:prSet/>
      <dgm:spPr/>
      <dgm:t>
        <a:bodyPr/>
        <a:lstStyle/>
        <a:p>
          <a:endParaRPr lang="en-GB"/>
        </a:p>
      </dgm:t>
    </dgm:pt>
    <dgm:pt modelId="{1B9D7185-80A8-495A-B960-48ACDE492346}">
      <dgm:prSet phldrT="[Text]" custT="1"/>
      <dgm:spPr/>
      <dgm:t>
        <a:bodyPr/>
        <a:lstStyle/>
        <a:p>
          <a:r>
            <a:rPr lang="en-GB" sz="1100" dirty="0"/>
            <a:t>Poorer health services</a:t>
          </a:r>
        </a:p>
      </dgm:t>
    </dgm:pt>
    <dgm:pt modelId="{5BA65FDC-BB76-4415-A32B-D3E6198EAB53}" type="parTrans" cxnId="{C97CC115-A972-44EE-AE1D-87509FD01C1C}">
      <dgm:prSet/>
      <dgm:spPr/>
      <dgm:t>
        <a:bodyPr/>
        <a:lstStyle/>
        <a:p>
          <a:endParaRPr lang="en-GB"/>
        </a:p>
      </dgm:t>
    </dgm:pt>
    <dgm:pt modelId="{D7ED6FA1-AA64-45E9-9C6D-77C4343C8CBD}" type="sibTrans" cxnId="{C97CC115-A972-44EE-AE1D-87509FD01C1C}">
      <dgm:prSet/>
      <dgm:spPr/>
      <dgm:t>
        <a:bodyPr/>
        <a:lstStyle/>
        <a:p>
          <a:endParaRPr lang="en-GB"/>
        </a:p>
      </dgm:t>
    </dgm:pt>
    <dgm:pt modelId="{2F9F35B0-1579-45D9-B8FE-256A8538D839}">
      <dgm:prSet phldrT="[Text]" custT="1"/>
      <dgm:spPr/>
      <dgm:t>
        <a:bodyPr/>
        <a:lstStyle/>
        <a:p>
          <a:r>
            <a:rPr lang="en-GB" sz="1100" dirty="0"/>
            <a:t>Less Green Space</a:t>
          </a:r>
        </a:p>
      </dgm:t>
    </dgm:pt>
    <dgm:pt modelId="{A0DF9DB9-AD5A-4894-BD58-8EC30442B489}" type="parTrans" cxnId="{AE4C43C4-9ADF-4B0D-B209-4D9F54426076}">
      <dgm:prSet/>
      <dgm:spPr/>
      <dgm:t>
        <a:bodyPr/>
        <a:lstStyle/>
        <a:p>
          <a:endParaRPr lang="en-GB"/>
        </a:p>
      </dgm:t>
    </dgm:pt>
    <dgm:pt modelId="{667EEAD0-7987-4729-B178-43A72BA03D02}" type="sibTrans" cxnId="{AE4C43C4-9ADF-4B0D-B209-4D9F54426076}">
      <dgm:prSet/>
      <dgm:spPr/>
      <dgm:t>
        <a:bodyPr/>
        <a:lstStyle/>
        <a:p>
          <a:endParaRPr lang="en-GB"/>
        </a:p>
      </dgm:t>
    </dgm:pt>
    <dgm:pt modelId="{84262187-2086-4313-B735-EDE78FB934FB}">
      <dgm:prSet phldrT="[Text]"/>
      <dgm:spPr/>
      <dgm:t>
        <a:bodyPr/>
        <a:lstStyle/>
        <a:p>
          <a:r>
            <a:rPr lang="en-GB" dirty="0"/>
            <a:t>Fewer employment opportunities</a:t>
          </a:r>
        </a:p>
      </dgm:t>
    </dgm:pt>
    <dgm:pt modelId="{3EE7A73B-94B6-4DD9-8BF3-CEEA2691B524}" type="parTrans" cxnId="{BAAAEA4C-D080-4D48-B2C2-D82FD970FABB}">
      <dgm:prSet/>
      <dgm:spPr/>
      <dgm:t>
        <a:bodyPr/>
        <a:lstStyle/>
        <a:p>
          <a:endParaRPr lang="en-GB"/>
        </a:p>
      </dgm:t>
    </dgm:pt>
    <dgm:pt modelId="{538C95C5-71CC-442A-B12F-369CEA48160F}" type="sibTrans" cxnId="{BAAAEA4C-D080-4D48-B2C2-D82FD970FABB}">
      <dgm:prSet/>
      <dgm:spPr/>
      <dgm:t>
        <a:bodyPr/>
        <a:lstStyle/>
        <a:p>
          <a:endParaRPr lang="en-GB"/>
        </a:p>
      </dgm:t>
    </dgm:pt>
    <dgm:pt modelId="{21351A35-913F-496E-BED5-E316E91CEF57}" type="pres">
      <dgm:prSet presAssocID="{51AAC8A4-13F1-48B2-8EF1-BFDFDF095FAC}" presName="Name0" presStyleCnt="0">
        <dgm:presLayoutVars>
          <dgm:chMax val="1"/>
          <dgm:dir/>
          <dgm:animLvl val="ctr"/>
          <dgm:resizeHandles val="exact"/>
        </dgm:presLayoutVars>
      </dgm:prSet>
      <dgm:spPr/>
      <dgm:t>
        <a:bodyPr/>
        <a:lstStyle/>
        <a:p>
          <a:endParaRPr lang="en-GB"/>
        </a:p>
      </dgm:t>
    </dgm:pt>
    <dgm:pt modelId="{2C61F7EC-27E0-41FD-AF3A-95B03B414429}" type="pres">
      <dgm:prSet presAssocID="{8914D119-CB85-4216-965C-305861BB37A4}" presName="centerShape" presStyleLbl="node0" presStyleIdx="0" presStyleCnt="1"/>
      <dgm:spPr/>
      <dgm:t>
        <a:bodyPr/>
        <a:lstStyle/>
        <a:p>
          <a:endParaRPr lang="en-GB"/>
        </a:p>
      </dgm:t>
    </dgm:pt>
    <dgm:pt modelId="{4C52D1D2-4933-4F2A-B2B2-84FA6862FCBB}" type="pres">
      <dgm:prSet presAssocID="{BD4DC671-34DB-4B4C-BA19-5CD0FAE56DC4}" presName="node" presStyleLbl="node1" presStyleIdx="0" presStyleCnt="4">
        <dgm:presLayoutVars>
          <dgm:bulletEnabled val="1"/>
        </dgm:presLayoutVars>
      </dgm:prSet>
      <dgm:spPr/>
      <dgm:t>
        <a:bodyPr/>
        <a:lstStyle/>
        <a:p>
          <a:endParaRPr lang="en-GB"/>
        </a:p>
      </dgm:t>
    </dgm:pt>
    <dgm:pt modelId="{72A993F7-60EB-4169-B38A-95A6A24C6053}" type="pres">
      <dgm:prSet presAssocID="{BD4DC671-34DB-4B4C-BA19-5CD0FAE56DC4}" presName="dummy" presStyleCnt="0"/>
      <dgm:spPr/>
    </dgm:pt>
    <dgm:pt modelId="{1103D13C-37D1-4EC4-B669-8A0F9498E25E}" type="pres">
      <dgm:prSet presAssocID="{1F836600-A9A9-44D2-B904-AD6FFF018DEF}" presName="sibTrans" presStyleLbl="sibTrans2D1" presStyleIdx="0" presStyleCnt="4"/>
      <dgm:spPr/>
      <dgm:t>
        <a:bodyPr/>
        <a:lstStyle/>
        <a:p>
          <a:endParaRPr lang="en-GB"/>
        </a:p>
      </dgm:t>
    </dgm:pt>
    <dgm:pt modelId="{66795DC4-2F1D-4987-B2C2-783EDCA906EC}" type="pres">
      <dgm:prSet presAssocID="{1B9D7185-80A8-495A-B960-48ACDE492346}" presName="node" presStyleLbl="node1" presStyleIdx="1" presStyleCnt="4">
        <dgm:presLayoutVars>
          <dgm:bulletEnabled val="1"/>
        </dgm:presLayoutVars>
      </dgm:prSet>
      <dgm:spPr/>
      <dgm:t>
        <a:bodyPr/>
        <a:lstStyle/>
        <a:p>
          <a:endParaRPr lang="en-GB"/>
        </a:p>
      </dgm:t>
    </dgm:pt>
    <dgm:pt modelId="{C6B24149-9CA1-4CB0-95B8-BD59526F48B0}" type="pres">
      <dgm:prSet presAssocID="{1B9D7185-80A8-495A-B960-48ACDE492346}" presName="dummy" presStyleCnt="0"/>
      <dgm:spPr/>
    </dgm:pt>
    <dgm:pt modelId="{A417E004-EF38-4DC3-ADBF-39E75F7D7D47}" type="pres">
      <dgm:prSet presAssocID="{D7ED6FA1-AA64-45E9-9C6D-77C4343C8CBD}" presName="sibTrans" presStyleLbl="sibTrans2D1" presStyleIdx="1" presStyleCnt="4"/>
      <dgm:spPr/>
      <dgm:t>
        <a:bodyPr/>
        <a:lstStyle/>
        <a:p>
          <a:endParaRPr lang="en-GB"/>
        </a:p>
      </dgm:t>
    </dgm:pt>
    <dgm:pt modelId="{6DBF8F0E-6652-4371-A89D-9FA9088457D1}" type="pres">
      <dgm:prSet presAssocID="{2F9F35B0-1579-45D9-B8FE-256A8538D839}" presName="node" presStyleLbl="node1" presStyleIdx="2" presStyleCnt="4">
        <dgm:presLayoutVars>
          <dgm:bulletEnabled val="1"/>
        </dgm:presLayoutVars>
      </dgm:prSet>
      <dgm:spPr/>
      <dgm:t>
        <a:bodyPr/>
        <a:lstStyle/>
        <a:p>
          <a:endParaRPr lang="en-GB"/>
        </a:p>
      </dgm:t>
    </dgm:pt>
    <dgm:pt modelId="{674C540B-D1EB-450B-8642-3440A323E958}" type="pres">
      <dgm:prSet presAssocID="{2F9F35B0-1579-45D9-B8FE-256A8538D839}" presName="dummy" presStyleCnt="0"/>
      <dgm:spPr/>
    </dgm:pt>
    <dgm:pt modelId="{B06F85EF-6F50-496E-B1CC-BCEB8137BD10}" type="pres">
      <dgm:prSet presAssocID="{667EEAD0-7987-4729-B178-43A72BA03D02}" presName="sibTrans" presStyleLbl="sibTrans2D1" presStyleIdx="2" presStyleCnt="4"/>
      <dgm:spPr/>
      <dgm:t>
        <a:bodyPr/>
        <a:lstStyle/>
        <a:p>
          <a:endParaRPr lang="en-GB"/>
        </a:p>
      </dgm:t>
    </dgm:pt>
    <dgm:pt modelId="{2924A81E-E4F2-43A5-A4DE-685148CD09BF}" type="pres">
      <dgm:prSet presAssocID="{84262187-2086-4313-B735-EDE78FB934FB}" presName="node" presStyleLbl="node1" presStyleIdx="3" presStyleCnt="4">
        <dgm:presLayoutVars>
          <dgm:bulletEnabled val="1"/>
        </dgm:presLayoutVars>
      </dgm:prSet>
      <dgm:spPr/>
      <dgm:t>
        <a:bodyPr/>
        <a:lstStyle/>
        <a:p>
          <a:endParaRPr lang="en-GB"/>
        </a:p>
      </dgm:t>
    </dgm:pt>
    <dgm:pt modelId="{C5CDDAC6-F906-44B9-B4B2-2618EA1A9E8B}" type="pres">
      <dgm:prSet presAssocID="{84262187-2086-4313-B735-EDE78FB934FB}" presName="dummy" presStyleCnt="0"/>
      <dgm:spPr/>
    </dgm:pt>
    <dgm:pt modelId="{D33A083B-1484-4577-AEDF-CE00017E0761}" type="pres">
      <dgm:prSet presAssocID="{538C95C5-71CC-442A-B12F-369CEA48160F}" presName="sibTrans" presStyleLbl="sibTrans2D1" presStyleIdx="3" presStyleCnt="4"/>
      <dgm:spPr/>
      <dgm:t>
        <a:bodyPr/>
        <a:lstStyle/>
        <a:p>
          <a:endParaRPr lang="en-GB"/>
        </a:p>
      </dgm:t>
    </dgm:pt>
  </dgm:ptLst>
  <dgm:cxnLst>
    <dgm:cxn modelId="{9D5D10B9-084B-4870-A101-A69B271087F5}" type="presOf" srcId="{1B9D7185-80A8-495A-B960-48ACDE492346}" destId="{66795DC4-2F1D-4987-B2C2-783EDCA906EC}" srcOrd="0" destOrd="0" presId="urn:microsoft.com/office/officeart/2005/8/layout/radial6"/>
    <dgm:cxn modelId="{BAAAEA4C-D080-4D48-B2C2-D82FD970FABB}" srcId="{8914D119-CB85-4216-965C-305861BB37A4}" destId="{84262187-2086-4313-B735-EDE78FB934FB}" srcOrd="3" destOrd="0" parTransId="{3EE7A73B-94B6-4DD9-8BF3-CEEA2691B524}" sibTransId="{538C95C5-71CC-442A-B12F-369CEA48160F}"/>
    <dgm:cxn modelId="{AE4C43C4-9ADF-4B0D-B209-4D9F54426076}" srcId="{8914D119-CB85-4216-965C-305861BB37A4}" destId="{2F9F35B0-1579-45D9-B8FE-256A8538D839}" srcOrd="2" destOrd="0" parTransId="{A0DF9DB9-AD5A-4894-BD58-8EC30442B489}" sibTransId="{667EEAD0-7987-4729-B178-43A72BA03D02}"/>
    <dgm:cxn modelId="{C6D84530-4033-4E1C-BB88-9E0D1B95E27D}" type="presOf" srcId="{51AAC8A4-13F1-48B2-8EF1-BFDFDF095FAC}" destId="{21351A35-913F-496E-BED5-E316E91CEF57}" srcOrd="0" destOrd="0" presId="urn:microsoft.com/office/officeart/2005/8/layout/radial6"/>
    <dgm:cxn modelId="{ADC93CED-D592-4A73-A0DD-F21DBF8A5067}" srcId="{51AAC8A4-13F1-48B2-8EF1-BFDFDF095FAC}" destId="{8914D119-CB85-4216-965C-305861BB37A4}" srcOrd="0" destOrd="0" parTransId="{E5364F20-CCEC-44E0-9680-AA08494AF95F}" sibTransId="{53FB8062-D9AF-4D25-8AEF-55729491C9FC}"/>
    <dgm:cxn modelId="{20BCDB27-A840-4DBD-A9B1-B8C522F40AE1}" type="presOf" srcId="{667EEAD0-7987-4729-B178-43A72BA03D02}" destId="{B06F85EF-6F50-496E-B1CC-BCEB8137BD10}" srcOrd="0" destOrd="0" presId="urn:microsoft.com/office/officeart/2005/8/layout/radial6"/>
    <dgm:cxn modelId="{D57FAC33-2103-4560-A3AF-987474C4CF62}" type="presOf" srcId="{2F9F35B0-1579-45D9-B8FE-256A8538D839}" destId="{6DBF8F0E-6652-4371-A89D-9FA9088457D1}" srcOrd="0" destOrd="0" presId="urn:microsoft.com/office/officeart/2005/8/layout/radial6"/>
    <dgm:cxn modelId="{E3F5FE71-DEC9-412D-959D-51F04A344458}" srcId="{8914D119-CB85-4216-965C-305861BB37A4}" destId="{BD4DC671-34DB-4B4C-BA19-5CD0FAE56DC4}" srcOrd="0" destOrd="0" parTransId="{73C9C66B-04F3-4637-A5DC-A1E8D5FDEDDF}" sibTransId="{1F836600-A9A9-44D2-B904-AD6FFF018DEF}"/>
    <dgm:cxn modelId="{AD09AFAE-DB44-4536-81E3-70D159A7F16E}" type="presOf" srcId="{84262187-2086-4313-B735-EDE78FB934FB}" destId="{2924A81E-E4F2-43A5-A4DE-685148CD09BF}" srcOrd="0" destOrd="0" presId="urn:microsoft.com/office/officeart/2005/8/layout/radial6"/>
    <dgm:cxn modelId="{ACEFF650-5E66-4CA3-B8D9-4A1C1E30C7BA}" type="presOf" srcId="{8914D119-CB85-4216-965C-305861BB37A4}" destId="{2C61F7EC-27E0-41FD-AF3A-95B03B414429}" srcOrd="0" destOrd="0" presId="urn:microsoft.com/office/officeart/2005/8/layout/radial6"/>
    <dgm:cxn modelId="{C97CC115-A972-44EE-AE1D-87509FD01C1C}" srcId="{8914D119-CB85-4216-965C-305861BB37A4}" destId="{1B9D7185-80A8-495A-B960-48ACDE492346}" srcOrd="1" destOrd="0" parTransId="{5BA65FDC-BB76-4415-A32B-D3E6198EAB53}" sibTransId="{D7ED6FA1-AA64-45E9-9C6D-77C4343C8CBD}"/>
    <dgm:cxn modelId="{4CA7731C-185F-47F4-B26A-74754A97EB88}" type="presOf" srcId="{1F836600-A9A9-44D2-B904-AD6FFF018DEF}" destId="{1103D13C-37D1-4EC4-B669-8A0F9498E25E}" srcOrd="0" destOrd="0" presId="urn:microsoft.com/office/officeart/2005/8/layout/radial6"/>
    <dgm:cxn modelId="{91D46EDF-35C1-4DDB-B062-9B60CD18310E}" type="presOf" srcId="{D7ED6FA1-AA64-45E9-9C6D-77C4343C8CBD}" destId="{A417E004-EF38-4DC3-ADBF-39E75F7D7D47}" srcOrd="0" destOrd="0" presId="urn:microsoft.com/office/officeart/2005/8/layout/radial6"/>
    <dgm:cxn modelId="{3DCF022C-0C9D-4A94-965D-FEE96F2E7DFA}" type="presOf" srcId="{538C95C5-71CC-442A-B12F-369CEA48160F}" destId="{D33A083B-1484-4577-AEDF-CE00017E0761}" srcOrd="0" destOrd="0" presId="urn:microsoft.com/office/officeart/2005/8/layout/radial6"/>
    <dgm:cxn modelId="{BB2D19F7-EDFA-4A2F-8A22-EADF41F36F7C}" type="presOf" srcId="{BD4DC671-34DB-4B4C-BA19-5CD0FAE56DC4}" destId="{4C52D1D2-4933-4F2A-B2B2-84FA6862FCBB}" srcOrd="0" destOrd="0" presId="urn:microsoft.com/office/officeart/2005/8/layout/radial6"/>
    <dgm:cxn modelId="{AD65E019-4ADA-4117-B70B-A7EAC7824A59}" type="presParOf" srcId="{21351A35-913F-496E-BED5-E316E91CEF57}" destId="{2C61F7EC-27E0-41FD-AF3A-95B03B414429}" srcOrd="0" destOrd="0" presId="urn:microsoft.com/office/officeart/2005/8/layout/radial6"/>
    <dgm:cxn modelId="{999C9986-9DE9-4889-9FA7-CBF381EA428A}" type="presParOf" srcId="{21351A35-913F-496E-BED5-E316E91CEF57}" destId="{4C52D1D2-4933-4F2A-B2B2-84FA6862FCBB}" srcOrd="1" destOrd="0" presId="urn:microsoft.com/office/officeart/2005/8/layout/radial6"/>
    <dgm:cxn modelId="{15D65980-2B91-48B5-9FC5-E3CDA468D6B6}" type="presParOf" srcId="{21351A35-913F-496E-BED5-E316E91CEF57}" destId="{72A993F7-60EB-4169-B38A-95A6A24C6053}" srcOrd="2" destOrd="0" presId="urn:microsoft.com/office/officeart/2005/8/layout/radial6"/>
    <dgm:cxn modelId="{93481BA7-212F-47CC-948C-94FB1824B2C7}" type="presParOf" srcId="{21351A35-913F-496E-BED5-E316E91CEF57}" destId="{1103D13C-37D1-4EC4-B669-8A0F9498E25E}" srcOrd="3" destOrd="0" presId="urn:microsoft.com/office/officeart/2005/8/layout/radial6"/>
    <dgm:cxn modelId="{B61FDBEE-EC0E-441E-91E5-C8C8091831C0}" type="presParOf" srcId="{21351A35-913F-496E-BED5-E316E91CEF57}" destId="{66795DC4-2F1D-4987-B2C2-783EDCA906EC}" srcOrd="4" destOrd="0" presId="urn:microsoft.com/office/officeart/2005/8/layout/radial6"/>
    <dgm:cxn modelId="{D426BC14-C25C-4DEB-B22D-C7CA9CD4A2BD}" type="presParOf" srcId="{21351A35-913F-496E-BED5-E316E91CEF57}" destId="{C6B24149-9CA1-4CB0-95B8-BD59526F48B0}" srcOrd="5" destOrd="0" presId="urn:microsoft.com/office/officeart/2005/8/layout/radial6"/>
    <dgm:cxn modelId="{2A3D6EA9-FB61-4157-8401-B20C34A3CDB8}" type="presParOf" srcId="{21351A35-913F-496E-BED5-E316E91CEF57}" destId="{A417E004-EF38-4DC3-ADBF-39E75F7D7D47}" srcOrd="6" destOrd="0" presId="urn:microsoft.com/office/officeart/2005/8/layout/radial6"/>
    <dgm:cxn modelId="{F89AAAD5-88C9-4799-AEE8-34301A4BC321}" type="presParOf" srcId="{21351A35-913F-496E-BED5-E316E91CEF57}" destId="{6DBF8F0E-6652-4371-A89D-9FA9088457D1}" srcOrd="7" destOrd="0" presId="urn:microsoft.com/office/officeart/2005/8/layout/radial6"/>
    <dgm:cxn modelId="{5F65A557-FC22-48D3-A25E-E7E37D2617A6}" type="presParOf" srcId="{21351A35-913F-496E-BED5-E316E91CEF57}" destId="{674C540B-D1EB-450B-8642-3440A323E958}" srcOrd="8" destOrd="0" presId="urn:microsoft.com/office/officeart/2005/8/layout/radial6"/>
    <dgm:cxn modelId="{4944CD40-9442-4A41-B13A-36968A439A73}" type="presParOf" srcId="{21351A35-913F-496E-BED5-E316E91CEF57}" destId="{B06F85EF-6F50-496E-B1CC-BCEB8137BD10}" srcOrd="9" destOrd="0" presId="urn:microsoft.com/office/officeart/2005/8/layout/radial6"/>
    <dgm:cxn modelId="{C598CAEE-BB39-4B64-9F17-53A28E572DB9}" type="presParOf" srcId="{21351A35-913F-496E-BED5-E316E91CEF57}" destId="{2924A81E-E4F2-43A5-A4DE-685148CD09BF}" srcOrd="10" destOrd="0" presId="urn:microsoft.com/office/officeart/2005/8/layout/radial6"/>
    <dgm:cxn modelId="{F41DD6B5-A773-47DF-8E98-5E5466897FBD}" type="presParOf" srcId="{21351A35-913F-496E-BED5-E316E91CEF57}" destId="{C5CDDAC6-F906-44B9-B4B2-2618EA1A9E8B}" srcOrd="11" destOrd="0" presId="urn:microsoft.com/office/officeart/2005/8/layout/radial6"/>
    <dgm:cxn modelId="{CC64F5E3-FD56-4215-88DB-92D0E356999A}" type="presParOf" srcId="{21351A35-913F-496E-BED5-E316E91CEF57}" destId="{D33A083B-1484-4577-AEDF-CE00017E0761}"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86FC69-341B-4D08-84D7-3A3FB001248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E331FDEC-DC98-4541-9A0A-1BC9EC2F170C}">
      <dgm:prSet/>
      <dgm:spPr/>
      <dgm:t>
        <a:bodyPr/>
        <a:lstStyle/>
        <a:p>
          <a:r>
            <a:rPr lang="en-GB" b="0" i="0" dirty="0"/>
            <a:t>1999 Immigration and Asylum Act </a:t>
          </a:r>
          <a:r>
            <a:rPr lang="en-GB" b="0" i="0" dirty="0">
              <a:sym typeface="Wingdings" panose="05000000000000000000" pitchFamily="2" charset="2"/>
            </a:rPr>
            <a:t> </a:t>
          </a:r>
          <a:r>
            <a:rPr lang="en-GB" b="0" i="0" dirty="0"/>
            <a:t>2000 Home Office Dispersal Scheme disperses Asylum Seekers to Wales</a:t>
          </a:r>
          <a:endParaRPr lang="en-GB" dirty="0"/>
        </a:p>
      </dgm:t>
    </dgm:pt>
    <dgm:pt modelId="{7C2C30A0-1396-447D-81E1-9DC517DDFB56}" type="parTrans" cxnId="{C1FB1D44-08D1-4AB3-A7C4-E62D0E08AFE3}">
      <dgm:prSet/>
      <dgm:spPr/>
      <dgm:t>
        <a:bodyPr/>
        <a:lstStyle/>
        <a:p>
          <a:endParaRPr lang="en-GB"/>
        </a:p>
      </dgm:t>
    </dgm:pt>
    <dgm:pt modelId="{3D72A6F4-C83E-47EE-8B94-2784E19091EC}" type="sibTrans" cxnId="{C1FB1D44-08D1-4AB3-A7C4-E62D0E08AFE3}">
      <dgm:prSet/>
      <dgm:spPr/>
      <dgm:t>
        <a:bodyPr/>
        <a:lstStyle/>
        <a:p>
          <a:endParaRPr lang="en-GB"/>
        </a:p>
      </dgm:t>
    </dgm:pt>
    <dgm:pt modelId="{3E8C75A6-C06E-4A4B-ABE2-F4D84C7077A7}">
      <dgm:prSet/>
      <dgm:spPr/>
      <dgm:t>
        <a:bodyPr/>
        <a:lstStyle/>
        <a:p>
          <a:r>
            <a:rPr lang="en-GB" b="0" i="0" dirty="0"/>
            <a:t>Reaction to perceived unfair share by some Local Authorities + growing numbers of Asylum Seekers</a:t>
          </a:r>
          <a:endParaRPr lang="en-GB" dirty="0"/>
        </a:p>
      </dgm:t>
    </dgm:pt>
    <dgm:pt modelId="{52E82EFB-ED2E-465F-A9DF-B5AF6908DB56}" type="parTrans" cxnId="{6E322212-9696-4B1F-818A-47A03A2561AE}">
      <dgm:prSet/>
      <dgm:spPr/>
      <dgm:t>
        <a:bodyPr/>
        <a:lstStyle/>
        <a:p>
          <a:endParaRPr lang="en-GB"/>
        </a:p>
      </dgm:t>
    </dgm:pt>
    <dgm:pt modelId="{D6C497BC-C0FE-4C71-92B8-C33AB518F1FC}" type="sibTrans" cxnId="{6E322212-9696-4B1F-818A-47A03A2561AE}">
      <dgm:prSet/>
      <dgm:spPr/>
      <dgm:t>
        <a:bodyPr/>
        <a:lstStyle/>
        <a:p>
          <a:endParaRPr lang="en-GB"/>
        </a:p>
      </dgm:t>
    </dgm:pt>
    <dgm:pt modelId="{B6510BF5-E58B-434A-A0C2-414AC2F33629}">
      <dgm:prSet/>
      <dgm:spPr/>
      <dgm:t>
        <a:bodyPr/>
        <a:lstStyle/>
        <a:p>
          <a:r>
            <a:rPr lang="en-GB" b="0" i="0" dirty="0"/>
            <a:t>Establishment of NASS (National Asylum Support Service)</a:t>
          </a:r>
          <a:endParaRPr lang="en-GB" dirty="0"/>
        </a:p>
      </dgm:t>
    </dgm:pt>
    <dgm:pt modelId="{FC27D313-D4B0-4C54-9217-672ACDC294BA}" type="parTrans" cxnId="{D6D79193-54AD-4E37-9433-52BC2FEC3EB6}">
      <dgm:prSet/>
      <dgm:spPr/>
      <dgm:t>
        <a:bodyPr/>
        <a:lstStyle/>
        <a:p>
          <a:endParaRPr lang="en-GB"/>
        </a:p>
      </dgm:t>
    </dgm:pt>
    <dgm:pt modelId="{85A16625-9C6A-492C-88C5-B02257397D01}" type="sibTrans" cxnId="{D6D79193-54AD-4E37-9433-52BC2FEC3EB6}">
      <dgm:prSet/>
      <dgm:spPr/>
      <dgm:t>
        <a:bodyPr/>
        <a:lstStyle/>
        <a:p>
          <a:endParaRPr lang="en-GB"/>
        </a:p>
      </dgm:t>
    </dgm:pt>
    <dgm:pt modelId="{FC295993-645F-4CA2-A1D4-0D0671DDB821}">
      <dgm:prSet/>
      <dgm:spPr/>
      <dgm:t>
        <a:bodyPr/>
        <a:lstStyle/>
        <a:p>
          <a:r>
            <a:rPr lang="en-GB" dirty="0"/>
            <a:t>Provision of ‘Move On’ support / longer term integration </a:t>
          </a:r>
        </a:p>
      </dgm:t>
    </dgm:pt>
    <dgm:pt modelId="{144C1C2E-8C16-4BF7-AD8B-A25B2BEE4665}" type="parTrans" cxnId="{7195D598-EFC8-48C6-AC4A-B325EAAC2DF9}">
      <dgm:prSet/>
      <dgm:spPr/>
      <dgm:t>
        <a:bodyPr/>
        <a:lstStyle/>
        <a:p>
          <a:endParaRPr lang="en-GB"/>
        </a:p>
      </dgm:t>
    </dgm:pt>
    <dgm:pt modelId="{F9832F60-F740-4166-93B4-1C83A216FDF9}" type="sibTrans" cxnId="{7195D598-EFC8-48C6-AC4A-B325EAAC2DF9}">
      <dgm:prSet/>
      <dgm:spPr/>
      <dgm:t>
        <a:bodyPr/>
        <a:lstStyle/>
        <a:p>
          <a:endParaRPr lang="en-GB"/>
        </a:p>
      </dgm:t>
    </dgm:pt>
    <dgm:pt modelId="{6FC03C0A-E9CD-4417-B06E-0C83CF37F7A8}">
      <dgm:prSet/>
      <dgm:spPr/>
      <dgm:t>
        <a:bodyPr/>
        <a:lstStyle/>
        <a:p>
          <a:r>
            <a:rPr lang="en-GB" dirty="0"/>
            <a:t>Syrian Resettlement Programme; Wales: A ‘Nation of Sanctuary’?</a:t>
          </a:r>
        </a:p>
      </dgm:t>
    </dgm:pt>
    <dgm:pt modelId="{38A8494B-8656-4B14-AAFA-1F7122B3C13B}" type="parTrans" cxnId="{DD1438E9-3005-4753-B50E-4D475193917D}">
      <dgm:prSet/>
      <dgm:spPr/>
      <dgm:t>
        <a:bodyPr/>
        <a:lstStyle/>
        <a:p>
          <a:endParaRPr lang="en-GB"/>
        </a:p>
      </dgm:t>
    </dgm:pt>
    <dgm:pt modelId="{AA2C00B5-550C-4CDC-B27C-DFE2439E0423}" type="sibTrans" cxnId="{DD1438E9-3005-4753-B50E-4D475193917D}">
      <dgm:prSet/>
      <dgm:spPr/>
      <dgm:t>
        <a:bodyPr/>
        <a:lstStyle/>
        <a:p>
          <a:endParaRPr lang="en-GB"/>
        </a:p>
      </dgm:t>
    </dgm:pt>
    <dgm:pt modelId="{1D38DDB4-FD0C-44BD-BABF-121AC7F0CBC6}" type="pres">
      <dgm:prSet presAssocID="{1186FC69-341B-4D08-84D7-3A3FB0012488}" presName="linear" presStyleCnt="0">
        <dgm:presLayoutVars>
          <dgm:animLvl val="lvl"/>
          <dgm:resizeHandles val="exact"/>
        </dgm:presLayoutVars>
      </dgm:prSet>
      <dgm:spPr/>
      <dgm:t>
        <a:bodyPr/>
        <a:lstStyle/>
        <a:p>
          <a:endParaRPr lang="en-GB"/>
        </a:p>
      </dgm:t>
    </dgm:pt>
    <dgm:pt modelId="{57D49DD3-1085-4442-A622-31E1E4A63B02}" type="pres">
      <dgm:prSet presAssocID="{E331FDEC-DC98-4541-9A0A-1BC9EC2F170C}" presName="parentText" presStyleLbl="node1" presStyleIdx="0" presStyleCnt="5">
        <dgm:presLayoutVars>
          <dgm:chMax val="0"/>
          <dgm:bulletEnabled val="1"/>
        </dgm:presLayoutVars>
      </dgm:prSet>
      <dgm:spPr/>
      <dgm:t>
        <a:bodyPr/>
        <a:lstStyle/>
        <a:p>
          <a:endParaRPr lang="en-GB"/>
        </a:p>
      </dgm:t>
    </dgm:pt>
    <dgm:pt modelId="{5E8678A5-3E1E-42CD-A9BB-76EB43B6B109}" type="pres">
      <dgm:prSet presAssocID="{3D72A6F4-C83E-47EE-8B94-2784E19091EC}" presName="spacer" presStyleCnt="0"/>
      <dgm:spPr/>
    </dgm:pt>
    <dgm:pt modelId="{7806ABB1-6AEC-41F3-8101-2A2DA6E8A455}" type="pres">
      <dgm:prSet presAssocID="{3E8C75A6-C06E-4A4B-ABE2-F4D84C7077A7}" presName="parentText" presStyleLbl="node1" presStyleIdx="1" presStyleCnt="5">
        <dgm:presLayoutVars>
          <dgm:chMax val="0"/>
          <dgm:bulletEnabled val="1"/>
        </dgm:presLayoutVars>
      </dgm:prSet>
      <dgm:spPr/>
      <dgm:t>
        <a:bodyPr/>
        <a:lstStyle/>
        <a:p>
          <a:endParaRPr lang="en-GB"/>
        </a:p>
      </dgm:t>
    </dgm:pt>
    <dgm:pt modelId="{37DA1952-A28E-40DF-8901-1B7C2E566401}" type="pres">
      <dgm:prSet presAssocID="{D6C497BC-C0FE-4C71-92B8-C33AB518F1FC}" presName="spacer" presStyleCnt="0"/>
      <dgm:spPr/>
    </dgm:pt>
    <dgm:pt modelId="{75287632-0818-4E1C-9ED1-DE9A1C2DFA5C}" type="pres">
      <dgm:prSet presAssocID="{B6510BF5-E58B-434A-A0C2-414AC2F33629}" presName="parentText" presStyleLbl="node1" presStyleIdx="2" presStyleCnt="5" custLinFactY="1352" custLinFactNeighborX="433" custLinFactNeighborY="100000">
        <dgm:presLayoutVars>
          <dgm:chMax val="0"/>
          <dgm:bulletEnabled val="1"/>
        </dgm:presLayoutVars>
      </dgm:prSet>
      <dgm:spPr/>
      <dgm:t>
        <a:bodyPr/>
        <a:lstStyle/>
        <a:p>
          <a:endParaRPr lang="en-GB"/>
        </a:p>
      </dgm:t>
    </dgm:pt>
    <dgm:pt modelId="{BA0D9102-118F-41CC-AE7D-4E74FACCAE80}" type="pres">
      <dgm:prSet presAssocID="{85A16625-9C6A-492C-88C5-B02257397D01}" presName="spacer" presStyleCnt="0"/>
      <dgm:spPr/>
    </dgm:pt>
    <dgm:pt modelId="{97E651A2-D69C-4838-855F-A901FF7CED9C}" type="pres">
      <dgm:prSet presAssocID="{FC295993-645F-4CA2-A1D4-0D0671DDB821}" presName="parentText" presStyleLbl="node1" presStyleIdx="3" presStyleCnt="5">
        <dgm:presLayoutVars>
          <dgm:chMax val="0"/>
          <dgm:bulletEnabled val="1"/>
        </dgm:presLayoutVars>
      </dgm:prSet>
      <dgm:spPr/>
      <dgm:t>
        <a:bodyPr/>
        <a:lstStyle/>
        <a:p>
          <a:endParaRPr lang="en-GB"/>
        </a:p>
      </dgm:t>
    </dgm:pt>
    <dgm:pt modelId="{90304826-A60E-4AF9-AC0D-923D83C0939F}" type="pres">
      <dgm:prSet presAssocID="{F9832F60-F740-4166-93B4-1C83A216FDF9}" presName="spacer" presStyleCnt="0"/>
      <dgm:spPr/>
    </dgm:pt>
    <dgm:pt modelId="{113C6320-77A8-418A-A6B1-534A1E0BE9BB}" type="pres">
      <dgm:prSet presAssocID="{6FC03C0A-E9CD-4417-B06E-0C83CF37F7A8}" presName="parentText" presStyleLbl="node1" presStyleIdx="4" presStyleCnt="5" custLinFactNeighborX="11" custLinFactNeighborY="-72654">
        <dgm:presLayoutVars>
          <dgm:chMax val="0"/>
          <dgm:bulletEnabled val="1"/>
        </dgm:presLayoutVars>
      </dgm:prSet>
      <dgm:spPr/>
      <dgm:t>
        <a:bodyPr/>
        <a:lstStyle/>
        <a:p>
          <a:endParaRPr lang="en-GB"/>
        </a:p>
      </dgm:t>
    </dgm:pt>
  </dgm:ptLst>
  <dgm:cxnLst>
    <dgm:cxn modelId="{6E322212-9696-4B1F-818A-47A03A2561AE}" srcId="{1186FC69-341B-4D08-84D7-3A3FB0012488}" destId="{3E8C75A6-C06E-4A4B-ABE2-F4D84C7077A7}" srcOrd="1" destOrd="0" parTransId="{52E82EFB-ED2E-465F-A9DF-B5AF6908DB56}" sibTransId="{D6C497BC-C0FE-4C71-92B8-C33AB518F1FC}"/>
    <dgm:cxn modelId="{E005A6AF-6E8B-43AC-82C3-4B4A9900F29E}" type="presOf" srcId="{FC295993-645F-4CA2-A1D4-0D0671DDB821}" destId="{97E651A2-D69C-4838-855F-A901FF7CED9C}" srcOrd="0" destOrd="0" presId="urn:microsoft.com/office/officeart/2005/8/layout/vList2"/>
    <dgm:cxn modelId="{E52CE004-5AF5-4977-B59A-D9C04D0BF2B9}" type="presOf" srcId="{1186FC69-341B-4D08-84D7-3A3FB0012488}" destId="{1D38DDB4-FD0C-44BD-BABF-121AC7F0CBC6}" srcOrd="0" destOrd="0" presId="urn:microsoft.com/office/officeart/2005/8/layout/vList2"/>
    <dgm:cxn modelId="{2AD627AB-6FA2-44EA-9E28-E5E155FE4259}" type="presOf" srcId="{B6510BF5-E58B-434A-A0C2-414AC2F33629}" destId="{75287632-0818-4E1C-9ED1-DE9A1C2DFA5C}" srcOrd="0" destOrd="0" presId="urn:microsoft.com/office/officeart/2005/8/layout/vList2"/>
    <dgm:cxn modelId="{7195D598-EFC8-48C6-AC4A-B325EAAC2DF9}" srcId="{1186FC69-341B-4D08-84D7-3A3FB0012488}" destId="{FC295993-645F-4CA2-A1D4-0D0671DDB821}" srcOrd="3" destOrd="0" parTransId="{144C1C2E-8C16-4BF7-AD8B-A25B2BEE4665}" sibTransId="{F9832F60-F740-4166-93B4-1C83A216FDF9}"/>
    <dgm:cxn modelId="{DD1438E9-3005-4753-B50E-4D475193917D}" srcId="{1186FC69-341B-4D08-84D7-3A3FB0012488}" destId="{6FC03C0A-E9CD-4417-B06E-0C83CF37F7A8}" srcOrd="4" destOrd="0" parTransId="{38A8494B-8656-4B14-AAFA-1F7122B3C13B}" sibTransId="{AA2C00B5-550C-4CDC-B27C-DFE2439E0423}"/>
    <dgm:cxn modelId="{E8FB2ABE-6393-4684-835B-2E9D33457CD7}" type="presOf" srcId="{3E8C75A6-C06E-4A4B-ABE2-F4D84C7077A7}" destId="{7806ABB1-6AEC-41F3-8101-2A2DA6E8A455}" srcOrd="0" destOrd="0" presId="urn:microsoft.com/office/officeart/2005/8/layout/vList2"/>
    <dgm:cxn modelId="{C1FB1D44-08D1-4AB3-A7C4-E62D0E08AFE3}" srcId="{1186FC69-341B-4D08-84D7-3A3FB0012488}" destId="{E331FDEC-DC98-4541-9A0A-1BC9EC2F170C}" srcOrd="0" destOrd="0" parTransId="{7C2C30A0-1396-447D-81E1-9DC517DDFB56}" sibTransId="{3D72A6F4-C83E-47EE-8B94-2784E19091EC}"/>
    <dgm:cxn modelId="{D6D79193-54AD-4E37-9433-52BC2FEC3EB6}" srcId="{1186FC69-341B-4D08-84D7-3A3FB0012488}" destId="{B6510BF5-E58B-434A-A0C2-414AC2F33629}" srcOrd="2" destOrd="0" parTransId="{FC27D313-D4B0-4C54-9217-672ACDC294BA}" sibTransId="{85A16625-9C6A-492C-88C5-B02257397D01}"/>
    <dgm:cxn modelId="{54734327-680E-4DD7-BCD7-814E301234FB}" type="presOf" srcId="{E331FDEC-DC98-4541-9A0A-1BC9EC2F170C}" destId="{57D49DD3-1085-4442-A622-31E1E4A63B02}" srcOrd="0" destOrd="0" presId="urn:microsoft.com/office/officeart/2005/8/layout/vList2"/>
    <dgm:cxn modelId="{C0AF940C-5FE2-42E0-8BBB-09341F5D83FB}" type="presOf" srcId="{6FC03C0A-E9CD-4417-B06E-0C83CF37F7A8}" destId="{113C6320-77A8-418A-A6B1-534A1E0BE9BB}" srcOrd="0" destOrd="0" presId="urn:microsoft.com/office/officeart/2005/8/layout/vList2"/>
    <dgm:cxn modelId="{8F41AC05-58BF-4122-A4C5-017324A0E376}" type="presParOf" srcId="{1D38DDB4-FD0C-44BD-BABF-121AC7F0CBC6}" destId="{57D49DD3-1085-4442-A622-31E1E4A63B02}" srcOrd="0" destOrd="0" presId="urn:microsoft.com/office/officeart/2005/8/layout/vList2"/>
    <dgm:cxn modelId="{683D2784-948C-4E88-895E-C2278A5F599B}" type="presParOf" srcId="{1D38DDB4-FD0C-44BD-BABF-121AC7F0CBC6}" destId="{5E8678A5-3E1E-42CD-A9BB-76EB43B6B109}" srcOrd="1" destOrd="0" presId="urn:microsoft.com/office/officeart/2005/8/layout/vList2"/>
    <dgm:cxn modelId="{47B3C8A6-CFE4-48E3-BDE0-DFF73E43CD65}" type="presParOf" srcId="{1D38DDB4-FD0C-44BD-BABF-121AC7F0CBC6}" destId="{7806ABB1-6AEC-41F3-8101-2A2DA6E8A455}" srcOrd="2" destOrd="0" presId="urn:microsoft.com/office/officeart/2005/8/layout/vList2"/>
    <dgm:cxn modelId="{9E2FAA67-D508-4D08-9CF7-F40ECCDAE649}" type="presParOf" srcId="{1D38DDB4-FD0C-44BD-BABF-121AC7F0CBC6}" destId="{37DA1952-A28E-40DF-8901-1B7C2E566401}" srcOrd="3" destOrd="0" presId="urn:microsoft.com/office/officeart/2005/8/layout/vList2"/>
    <dgm:cxn modelId="{E97BF5B2-E443-4D1C-936B-BB716FBA4AFA}" type="presParOf" srcId="{1D38DDB4-FD0C-44BD-BABF-121AC7F0CBC6}" destId="{75287632-0818-4E1C-9ED1-DE9A1C2DFA5C}" srcOrd="4" destOrd="0" presId="urn:microsoft.com/office/officeart/2005/8/layout/vList2"/>
    <dgm:cxn modelId="{7D87E141-09CE-41A3-AF31-92BCBA90AC04}" type="presParOf" srcId="{1D38DDB4-FD0C-44BD-BABF-121AC7F0CBC6}" destId="{BA0D9102-118F-41CC-AE7D-4E74FACCAE80}" srcOrd="5" destOrd="0" presId="urn:microsoft.com/office/officeart/2005/8/layout/vList2"/>
    <dgm:cxn modelId="{88EBF1C6-5910-4534-9A9F-4F7745BC417E}" type="presParOf" srcId="{1D38DDB4-FD0C-44BD-BABF-121AC7F0CBC6}" destId="{97E651A2-D69C-4838-855F-A901FF7CED9C}" srcOrd="6" destOrd="0" presId="urn:microsoft.com/office/officeart/2005/8/layout/vList2"/>
    <dgm:cxn modelId="{F06821E9-831F-48AA-9012-95D02C9ACF35}" type="presParOf" srcId="{1D38DDB4-FD0C-44BD-BABF-121AC7F0CBC6}" destId="{90304826-A60E-4AF9-AC0D-923D83C0939F}" srcOrd="7" destOrd="0" presId="urn:microsoft.com/office/officeart/2005/8/layout/vList2"/>
    <dgm:cxn modelId="{A40D5940-0D35-461A-A29C-7FE1D0E1F30F}" type="presParOf" srcId="{1D38DDB4-FD0C-44BD-BABF-121AC7F0CBC6}" destId="{113C6320-77A8-418A-A6B1-534A1E0BE9BB}"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7412B0-CE19-4487-80C5-9737F776B405}"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GB"/>
        </a:p>
      </dgm:t>
    </dgm:pt>
    <dgm:pt modelId="{9B3CF8A5-EABF-4D8A-A746-0BB8E9BB427E}">
      <dgm:prSet/>
      <dgm:spPr/>
      <dgm:t>
        <a:bodyPr/>
        <a:lstStyle/>
        <a:p>
          <a:r>
            <a:rPr lang="en-GB" b="0" i="0" dirty="0"/>
            <a:t>Housing is fundamental to a person’s life chances and social mobility</a:t>
          </a:r>
          <a:endParaRPr lang="en-GB" dirty="0"/>
        </a:p>
      </dgm:t>
    </dgm:pt>
    <dgm:pt modelId="{31CAF672-D954-4F5E-A3FC-7DF2E34587DA}" type="parTrans" cxnId="{3C1DD06F-576F-4D71-861A-409B5C6D39B8}">
      <dgm:prSet/>
      <dgm:spPr/>
      <dgm:t>
        <a:bodyPr/>
        <a:lstStyle/>
        <a:p>
          <a:endParaRPr lang="en-GB"/>
        </a:p>
      </dgm:t>
    </dgm:pt>
    <dgm:pt modelId="{EC533017-F5BE-45EE-8824-67FB11D1F3B7}" type="sibTrans" cxnId="{3C1DD06F-576F-4D71-861A-409B5C6D39B8}">
      <dgm:prSet/>
      <dgm:spPr/>
      <dgm:t>
        <a:bodyPr/>
        <a:lstStyle/>
        <a:p>
          <a:endParaRPr lang="en-GB"/>
        </a:p>
      </dgm:t>
    </dgm:pt>
    <dgm:pt modelId="{AE9A9348-14C9-44D6-A386-6EA9F56698FB}">
      <dgm:prSet/>
      <dgm:spPr/>
      <dgm:t>
        <a:bodyPr/>
        <a:lstStyle/>
        <a:p>
          <a:r>
            <a:rPr lang="en-GB" b="0" i="0" dirty="0"/>
            <a:t>The right to a safe and secure home is enshrined in international law but not directly enforceable</a:t>
          </a:r>
          <a:endParaRPr lang="en-GB" dirty="0"/>
        </a:p>
      </dgm:t>
    </dgm:pt>
    <dgm:pt modelId="{F1C054D7-A110-4957-B32A-DD472F1ED4FA}" type="parTrans" cxnId="{C564F409-2F33-42F9-9FF4-E7AD5F355E75}">
      <dgm:prSet/>
      <dgm:spPr/>
      <dgm:t>
        <a:bodyPr/>
        <a:lstStyle/>
        <a:p>
          <a:endParaRPr lang="en-GB"/>
        </a:p>
      </dgm:t>
    </dgm:pt>
    <dgm:pt modelId="{41ADBCAF-3351-478D-9CE2-90A03F58CCCC}" type="sibTrans" cxnId="{C564F409-2F33-42F9-9FF4-E7AD5F355E75}">
      <dgm:prSet/>
      <dgm:spPr/>
      <dgm:t>
        <a:bodyPr/>
        <a:lstStyle/>
        <a:p>
          <a:endParaRPr lang="en-GB"/>
        </a:p>
      </dgm:t>
    </dgm:pt>
    <dgm:pt modelId="{044CEC0B-A0E1-44E9-9395-7110317D9D90}">
      <dgm:prSet/>
      <dgm:spPr/>
      <dgm:t>
        <a:bodyPr/>
        <a:lstStyle/>
        <a:p>
          <a:r>
            <a:rPr lang="en-GB" b="0" i="0"/>
            <a:t>Housing Crisis in context of growing social and economic polarisation and racialisation of competition for resources in Brexit Britain </a:t>
          </a:r>
          <a:endParaRPr lang="en-GB"/>
        </a:p>
      </dgm:t>
    </dgm:pt>
    <dgm:pt modelId="{DE3DF7A6-304E-42FF-8AD8-CA1BF36DDEB6}" type="parTrans" cxnId="{29A4B911-1A1E-48F6-BE14-0FD05326F479}">
      <dgm:prSet/>
      <dgm:spPr/>
      <dgm:t>
        <a:bodyPr/>
        <a:lstStyle/>
        <a:p>
          <a:endParaRPr lang="en-GB"/>
        </a:p>
      </dgm:t>
    </dgm:pt>
    <dgm:pt modelId="{9A18E8C4-2C1C-41F8-AD5F-4B38CFC8F1D1}" type="sibTrans" cxnId="{29A4B911-1A1E-48F6-BE14-0FD05326F479}">
      <dgm:prSet/>
      <dgm:spPr/>
      <dgm:t>
        <a:bodyPr/>
        <a:lstStyle/>
        <a:p>
          <a:endParaRPr lang="en-GB"/>
        </a:p>
      </dgm:t>
    </dgm:pt>
    <dgm:pt modelId="{DD10F37C-233F-4000-A6E7-4C6AB0512782}">
      <dgm:prSet/>
      <dgm:spPr/>
      <dgm:t>
        <a:bodyPr/>
        <a:lstStyle/>
        <a:p>
          <a:r>
            <a:rPr lang="en-GB" b="0" i="0"/>
            <a:t>Housing is key part of state-sponsored policy – where people – especially ‘BME’ and ‘migrants’ are forced to live – we need to be clear about the impact of these policies</a:t>
          </a:r>
          <a:endParaRPr lang="en-GB"/>
        </a:p>
      </dgm:t>
    </dgm:pt>
    <dgm:pt modelId="{BE63A8DF-82FE-4CDA-A7C2-14148046145E}" type="parTrans" cxnId="{5C73F931-05A9-482E-8726-08FF4ADE70B7}">
      <dgm:prSet/>
      <dgm:spPr/>
      <dgm:t>
        <a:bodyPr/>
        <a:lstStyle/>
        <a:p>
          <a:endParaRPr lang="en-GB"/>
        </a:p>
      </dgm:t>
    </dgm:pt>
    <dgm:pt modelId="{6807A3FF-A2C2-4FDE-A16E-0F23E0503613}" type="sibTrans" cxnId="{5C73F931-05A9-482E-8726-08FF4ADE70B7}">
      <dgm:prSet/>
      <dgm:spPr/>
      <dgm:t>
        <a:bodyPr/>
        <a:lstStyle/>
        <a:p>
          <a:endParaRPr lang="en-GB"/>
        </a:p>
      </dgm:t>
    </dgm:pt>
    <dgm:pt modelId="{8376B8F3-426F-413D-A047-61C8116D5B51}" type="pres">
      <dgm:prSet presAssocID="{1A7412B0-CE19-4487-80C5-9737F776B405}" presName="Name0" presStyleCnt="0">
        <dgm:presLayoutVars>
          <dgm:dir/>
          <dgm:resizeHandles val="exact"/>
        </dgm:presLayoutVars>
      </dgm:prSet>
      <dgm:spPr/>
      <dgm:t>
        <a:bodyPr/>
        <a:lstStyle/>
        <a:p>
          <a:endParaRPr lang="en-GB"/>
        </a:p>
      </dgm:t>
    </dgm:pt>
    <dgm:pt modelId="{40BA980C-A203-42F4-A31A-8242741EDA63}" type="pres">
      <dgm:prSet presAssocID="{1A7412B0-CE19-4487-80C5-9737F776B405}" presName="fgShape" presStyleLbl="fgShp" presStyleIdx="0" presStyleCnt="1"/>
      <dgm:spPr/>
    </dgm:pt>
    <dgm:pt modelId="{DA176CCE-7211-44AC-82FB-244CCC7098C7}" type="pres">
      <dgm:prSet presAssocID="{1A7412B0-CE19-4487-80C5-9737F776B405}" presName="linComp" presStyleCnt="0"/>
      <dgm:spPr/>
    </dgm:pt>
    <dgm:pt modelId="{4A9E1650-EDC2-4338-9884-63ECD690D615}" type="pres">
      <dgm:prSet presAssocID="{9B3CF8A5-EABF-4D8A-A746-0BB8E9BB427E}" presName="compNode" presStyleCnt="0"/>
      <dgm:spPr/>
    </dgm:pt>
    <dgm:pt modelId="{1E08182E-5AB6-4E68-B611-B2852BB9DEBC}" type="pres">
      <dgm:prSet presAssocID="{9B3CF8A5-EABF-4D8A-A746-0BB8E9BB427E}" presName="bkgdShape" presStyleLbl="node1" presStyleIdx="0" presStyleCnt="4"/>
      <dgm:spPr/>
      <dgm:t>
        <a:bodyPr/>
        <a:lstStyle/>
        <a:p>
          <a:endParaRPr lang="en-GB"/>
        </a:p>
      </dgm:t>
    </dgm:pt>
    <dgm:pt modelId="{F4AC3C18-ADB4-4ED2-8642-156B75111EA8}" type="pres">
      <dgm:prSet presAssocID="{9B3CF8A5-EABF-4D8A-A746-0BB8E9BB427E}" presName="nodeTx" presStyleLbl="node1" presStyleIdx="0" presStyleCnt="4">
        <dgm:presLayoutVars>
          <dgm:bulletEnabled val="1"/>
        </dgm:presLayoutVars>
      </dgm:prSet>
      <dgm:spPr/>
      <dgm:t>
        <a:bodyPr/>
        <a:lstStyle/>
        <a:p>
          <a:endParaRPr lang="en-GB"/>
        </a:p>
      </dgm:t>
    </dgm:pt>
    <dgm:pt modelId="{188BDAAA-E0BD-48C8-A179-28EA6706E76F}" type="pres">
      <dgm:prSet presAssocID="{9B3CF8A5-EABF-4D8A-A746-0BB8E9BB427E}" presName="invisiNode" presStyleLbl="node1" presStyleIdx="0" presStyleCnt="4"/>
      <dgm:spPr/>
    </dgm:pt>
    <dgm:pt modelId="{07CBBA2E-DA18-49F7-A8B1-F5830F374105}" type="pres">
      <dgm:prSet presAssocID="{9B3CF8A5-EABF-4D8A-A746-0BB8E9BB427E}" presName="imagNode"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t>
        <a:bodyPr/>
        <a:lstStyle/>
        <a:p>
          <a:endParaRPr lang="en-GB"/>
        </a:p>
      </dgm:t>
      <dgm:extLst>
        <a:ext uri="{E40237B7-FDA0-4F09-8148-C483321AD2D9}">
          <dgm14:cNvPr xmlns:dgm14="http://schemas.microsoft.com/office/drawing/2010/diagram" id="0" name="" descr="City"/>
        </a:ext>
      </dgm:extLst>
    </dgm:pt>
    <dgm:pt modelId="{BEFA007A-634E-4BD7-AC6B-C51154C957A3}" type="pres">
      <dgm:prSet presAssocID="{EC533017-F5BE-45EE-8824-67FB11D1F3B7}" presName="sibTrans" presStyleLbl="sibTrans2D1" presStyleIdx="0" presStyleCnt="0"/>
      <dgm:spPr/>
      <dgm:t>
        <a:bodyPr/>
        <a:lstStyle/>
        <a:p>
          <a:endParaRPr lang="en-GB"/>
        </a:p>
      </dgm:t>
    </dgm:pt>
    <dgm:pt modelId="{C52C9B97-22F3-47BB-A623-FB52AB549924}" type="pres">
      <dgm:prSet presAssocID="{AE9A9348-14C9-44D6-A386-6EA9F56698FB}" presName="compNode" presStyleCnt="0"/>
      <dgm:spPr/>
    </dgm:pt>
    <dgm:pt modelId="{5996E6D7-63A0-41D1-A26D-675658D595FD}" type="pres">
      <dgm:prSet presAssocID="{AE9A9348-14C9-44D6-A386-6EA9F56698FB}" presName="bkgdShape" presStyleLbl="node1" presStyleIdx="1" presStyleCnt="4"/>
      <dgm:spPr/>
      <dgm:t>
        <a:bodyPr/>
        <a:lstStyle/>
        <a:p>
          <a:endParaRPr lang="en-GB"/>
        </a:p>
      </dgm:t>
    </dgm:pt>
    <dgm:pt modelId="{6CCB0335-32B2-466B-9AAF-48676CB309B0}" type="pres">
      <dgm:prSet presAssocID="{AE9A9348-14C9-44D6-A386-6EA9F56698FB}" presName="nodeTx" presStyleLbl="node1" presStyleIdx="1" presStyleCnt="4">
        <dgm:presLayoutVars>
          <dgm:bulletEnabled val="1"/>
        </dgm:presLayoutVars>
      </dgm:prSet>
      <dgm:spPr/>
      <dgm:t>
        <a:bodyPr/>
        <a:lstStyle/>
        <a:p>
          <a:endParaRPr lang="en-GB"/>
        </a:p>
      </dgm:t>
    </dgm:pt>
    <dgm:pt modelId="{7C1071E7-061B-4862-9B05-EF0E4B798B36}" type="pres">
      <dgm:prSet presAssocID="{AE9A9348-14C9-44D6-A386-6EA9F56698FB}" presName="invisiNode" presStyleLbl="node1" presStyleIdx="1" presStyleCnt="4"/>
      <dgm:spPr/>
    </dgm:pt>
    <dgm:pt modelId="{AD7B4A34-5E69-4808-8DCB-84F027E16E60}" type="pres">
      <dgm:prSet presAssocID="{AE9A9348-14C9-44D6-A386-6EA9F56698FB}" presName="imagNode" presStyleLbl="fgImgPlac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t>
        <a:bodyPr/>
        <a:lstStyle/>
        <a:p>
          <a:endParaRPr lang="en-GB"/>
        </a:p>
      </dgm:t>
      <dgm:extLst>
        <a:ext uri="{E40237B7-FDA0-4F09-8148-C483321AD2D9}">
          <dgm14:cNvPr xmlns:dgm14="http://schemas.microsoft.com/office/drawing/2010/diagram" id="0" name="" descr="Family with two children"/>
        </a:ext>
      </dgm:extLst>
    </dgm:pt>
    <dgm:pt modelId="{42C584EE-285F-463A-AAAB-CA90FB38312E}" type="pres">
      <dgm:prSet presAssocID="{41ADBCAF-3351-478D-9CE2-90A03F58CCCC}" presName="sibTrans" presStyleLbl="sibTrans2D1" presStyleIdx="0" presStyleCnt="0"/>
      <dgm:spPr/>
      <dgm:t>
        <a:bodyPr/>
        <a:lstStyle/>
        <a:p>
          <a:endParaRPr lang="en-GB"/>
        </a:p>
      </dgm:t>
    </dgm:pt>
    <dgm:pt modelId="{24C083E6-6715-40A0-9301-1660E443CA6B}" type="pres">
      <dgm:prSet presAssocID="{044CEC0B-A0E1-44E9-9395-7110317D9D90}" presName="compNode" presStyleCnt="0"/>
      <dgm:spPr/>
    </dgm:pt>
    <dgm:pt modelId="{B0C59DF9-18A4-4102-8458-FDE4C447C79C}" type="pres">
      <dgm:prSet presAssocID="{044CEC0B-A0E1-44E9-9395-7110317D9D90}" presName="bkgdShape" presStyleLbl="node1" presStyleIdx="2" presStyleCnt="4"/>
      <dgm:spPr/>
      <dgm:t>
        <a:bodyPr/>
        <a:lstStyle/>
        <a:p>
          <a:endParaRPr lang="en-GB"/>
        </a:p>
      </dgm:t>
    </dgm:pt>
    <dgm:pt modelId="{36B861DC-200A-4C72-8FFE-6ED48523A852}" type="pres">
      <dgm:prSet presAssocID="{044CEC0B-A0E1-44E9-9395-7110317D9D90}" presName="nodeTx" presStyleLbl="node1" presStyleIdx="2" presStyleCnt="4">
        <dgm:presLayoutVars>
          <dgm:bulletEnabled val="1"/>
        </dgm:presLayoutVars>
      </dgm:prSet>
      <dgm:spPr/>
      <dgm:t>
        <a:bodyPr/>
        <a:lstStyle/>
        <a:p>
          <a:endParaRPr lang="en-GB"/>
        </a:p>
      </dgm:t>
    </dgm:pt>
    <dgm:pt modelId="{6B14E31F-5D76-400A-8129-D83728C68EF1}" type="pres">
      <dgm:prSet presAssocID="{044CEC0B-A0E1-44E9-9395-7110317D9D90}" presName="invisiNode" presStyleLbl="node1" presStyleIdx="2" presStyleCnt="4"/>
      <dgm:spPr/>
    </dgm:pt>
    <dgm:pt modelId="{4A4A307A-5812-4259-9506-A7B3CB6C3F9C}" type="pres">
      <dgm:prSet presAssocID="{044CEC0B-A0E1-44E9-9395-7110317D9D90}" presName="imagNode" presStyleLbl="fgImgPlace1" presStyleIdx="2" presStyleCnt="4"/>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17000" b="-17000"/>
          </a:stretch>
        </a:blipFill>
      </dgm:spPr>
      <dgm:t>
        <a:bodyPr/>
        <a:lstStyle/>
        <a:p>
          <a:endParaRPr lang="en-GB"/>
        </a:p>
      </dgm:t>
    </dgm:pt>
    <dgm:pt modelId="{6B816054-372E-4A35-A06A-EDBA4A1EA44A}" type="pres">
      <dgm:prSet presAssocID="{9A18E8C4-2C1C-41F8-AD5F-4B38CFC8F1D1}" presName="sibTrans" presStyleLbl="sibTrans2D1" presStyleIdx="0" presStyleCnt="0"/>
      <dgm:spPr/>
      <dgm:t>
        <a:bodyPr/>
        <a:lstStyle/>
        <a:p>
          <a:endParaRPr lang="en-GB"/>
        </a:p>
      </dgm:t>
    </dgm:pt>
    <dgm:pt modelId="{2CE35584-44EB-46E3-94A9-B9800AF3A5BE}" type="pres">
      <dgm:prSet presAssocID="{DD10F37C-233F-4000-A6E7-4C6AB0512782}" presName="compNode" presStyleCnt="0"/>
      <dgm:spPr/>
    </dgm:pt>
    <dgm:pt modelId="{B6EC9211-D311-44EB-9B58-28C2D01FC82B}" type="pres">
      <dgm:prSet presAssocID="{DD10F37C-233F-4000-A6E7-4C6AB0512782}" presName="bkgdShape" presStyleLbl="node1" presStyleIdx="3" presStyleCnt="4"/>
      <dgm:spPr/>
      <dgm:t>
        <a:bodyPr/>
        <a:lstStyle/>
        <a:p>
          <a:endParaRPr lang="en-GB"/>
        </a:p>
      </dgm:t>
    </dgm:pt>
    <dgm:pt modelId="{B9E93F1E-9457-4BEB-BE96-9E8CA5AF3725}" type="pres">
      <dgm:prSet presAssocID="{DD10F37C-233F-4000-A6E7-4C6AB0512782}" presName="nodeTx" presStyleLbl="node1" presStyleIdx="3" presStyleCnt="4">
        <dgm:presLayoutVars>
          <dgm:bulletEnabled val="1"/>
        </dgm:presLayoutVars>
      </dgm:prSet>
      <dgm:spPr/>
      <dgm:t>
        <a:bodyPr/>
        <a:lstStyle/>
        <a:p>
          <a:endParaRPr lang="en-GB"/>
        </a:p>
      </dgm:t>
    </dgm:pt>
    <dgm:pt modelId="{089C250E-745A-41D7-9F58-AE730CD20023}" type="pres">
      <dgm:prSet presAssocID="{DD10F37C-233F-4000-A6E7-4C6AB0512782}" presName="invisiNode" presStyleLbl="node1" presStyleIdx="3" presStyleCnt="4"/>
      <dgm:spPr/>
    </dgm:pt>
    <dgm:pt modelId="{E9127AC9-9CC9-40EF-A46F-A1FC1725F367}" type="pres">
      <dgm:prSet presAssocID="{DD10F37C-233F-4000-A6E7-4C6AB0512782}" presName="imagNode" presStyleLbl="fgImgPlace1" presStyleIdx="3" presStyleCnt="4"/>
      <dgm:spPr>
        <a:blipFill>
          <a:blip xmlns:r="http://schemas.openxmlformats.org/officeDocument/2006/relationships" r:embed="rId6">
            <a:extLst>
              <a:ext uri="{28A0092B-C50C-407E-A947-70E740481C1C}">
                <a14:useLocalDpi xmlns:a14="http://schemas.microsoft.com/office/drawing/2010/main" val="0"/>
              </a:ext>
            </a:extLst>
          </a:blip>
          <a:srcRect/>
          <a:stretch>
            <a:fillRect t="-17000" b="-17000"/>
          </a:stretch>
        </a:blipFill>
      </dgm:spPr>
    </dgm:pt>
  </dgm:ptLst>
  <dgm:cxnLst>
    <dgm:cxn modelId="{6C34C522-6FE2-47EA-B52F-685EF9C1310D}" type="presOf" srcId="{044CEC0B-A0E1-44E9-9395-7110317D9D90}" destId="{36B861DC-200A-4C72-8FFE-6ED48523A852}" srcOrd="1" destOrd="0" presId="urn:microsoft.com/office/officeart/2005/8/layout/hList7"/>
    <dgm:cxn modelId="{E89A8F3F-9DD2-4C73-B1ED-8B8DA9F34DE9}" type="presOf" srcId="{DD10F37C-233F-4000-A6E7-4C6AB0512782}" destId="{B9E93F1E-9457-4BEB-BE96-9E8CA5AF3725}" srcOrd="1" destOrd="0" presId="urn:microsoft.com/office/officeart/2005/8/layout/hList7"/>
    <dgm:cxn modelId="{CED5C44D-3315-4D90-A8A3-556168F85BFA}" type="presOf" srcId="{044CEC0B-A0E1-44E9-9395-7110317D9D90}" destId="{B0C59DF9-18A4-4102-8458-FDE4C447C79C}" srcOrd="0" destOrd="0" presId="urn:microsoft.com/office/officeart/2005/8/layout/hList7"/>
    <dgm:cxn modelId="{DD533436-FCCE-4DEE-B3DC-F4204E6993E6}" type="presOf" srcId="{41ADBCAF-3351-478D-9CE2-90A03F58CCCC}" destId="{42C584EE-285F-463A-AAAB-CA90FB38312E}" srcOrd="0" destOrd="0" presId="urn:microsoft.com/office/officeart/2005/8/layout/hList7"/>
    <dgm:cxn modelId="{526C8982-DFF9-499E-8BE5-58C6569FE5BB}" type="presOf" srcId="{EC533017-F5BE-45EE-8824-67FB11D1F3B7}" destId="{BEFA007A-634E-4BD7-AC6B-C51154C957A3}" srcOrd="0" destOrd="0" presId="urn:microsoft.com/office/officeart/2005/8/layout/hList7"/>
    <dgm:cxn modelId="{913E5268-18B1-476C-8206-2B3CCEFD0AC0}" type="presOf" srcId="{1A7412B0-CE19-4487-80C5-9737F776B405}" destId="{8376B8F3-426F-413D-A047-61C8116D5B51}" srcOrd="0" destOrd="0" presId="urn:microsoft.com/office/officeart/2005/8/layout/hList7"/>
    <dgm:cxn modelId="{22E6EAAF-C63A-442E-B9C0-11C34420B895}" type="presOf" srcId="{DD10F37C-233F-4000-A6E7-4C6AB0512782}" destId="{B6EC9211-D311-44EB-9B58-28C2D01FC82B}" srcOrd="0" destOrd="0" presId="urn:microsoft.com/office/officeart/2005/8/layout/hList7"/>
    <dgm:cxn modelId="{29A4B911-1A1E-48F6-BE14-0FD05326F479}" srcId="{1A7412B0-CE19-4487-80C5-9737F776B405}" destId="{044CEC0B-A0E1-44E9-9395-7110317D9D90}" srcOrd="2" destOrd="0" parTransId="{DE3DF7A6-304E-42FF-8AD8-CA1BF36DDEB6}" sibTransId="{9A18E8C4-2C1C-41F8-AD5F-4B38CFC8F1D1}"/>
    <dgm:cxn modelId="{CA192C12-A5E9-4DAC-A5B8-6A924EF0FD22}" type="presOf" srcId="{9B3CF8A5-EABF-4D8A-A746-0BB8E9BB427E}" destId="{F4AC3C18-ADB4-4ED2-8642-156B75111EA8}" srcOrd="1" destOrd="0" presId="urn:microsoft.com/office/officeart/2005/8/layout/hList7"/>
    <dgm:cxn modelId="{BA4D1EEE-6D99-4283-BBAF-4F882917C2B7}" type="presOf" srcId="{9B3CF8A5-EABF-4D8A-A746-0BB8E9BB427E}" destId="{1E08182E-5AB6-4E68-B611-B2852BB9DEBC}" srcOrd="0" destOrd="0" presId="urn:microsoft.com/office/officeart/2005/8/layout/hList7"/>
    <dgm:cxn modelId="{3C1DD06F-576F-4D71-861A-409B5C6D39B8}" srcId="{1A7412B0-CE19-4487-80C5-9737F776B405}" destId="{9B3CF8A5-EABF-4D8A-A746-0BB8E9BB427E}" srcOrd="0" destOrd="0" parTransId="{31CAF672-D954-4F5E-A3FC-7DF2E34587DA}" sibTransId="{EC533017-F5BE-45EE-8824-67FB11D1F3B7}"/>
    <dgm:cxn modelId="{22C7633E-8335-4699-B66D-3B741BB02FCA}" type="presOf" srcId="{9A18E8C4-2C1C-41F8-AD5F-4B38CFC8F1D1}" destId="{6B816054-372E-4A35-A06A-EDBA4A1EA44A}" srcOrd="0" destOrd="0" presId="urn:microsoft.com/office/officeart/2005/8/layout/hList7"/>
    <dgm:cxn modelId="{518E731B-8C2B-4B22-80E1-C69E7AB2873A}" type="presOf" srcId="{AE9A9348-14C9-44D6-A386-6EA9F56698FB}" destId="{6CCB0335-32B2-466B-9AAF-48676CB309B0}" srcOrd="1" destOrd="0" presId="urn:microsoft.com/office/officeart/2005/8/layout/hList7"/>
    <dgm:cxn modelId="{C564F409-2F33-42F9-9FF4-E7AD5F355E75}" srcId="{1A7412B0-CE19-4487-80C5-9737F776B405}" destId="{AE9A9348-14C9-44D6-A386-6EA9F56698FB}" srcOrd="1" destOrd="0" parTransId="{F1C054D7-A110-4957-B32A-DD472F1ED4FA}" sibTransId="{41ADBCAF-3351-478D-9CE2-90A03F58CCCC}"/>
    <dgm:cxn modelId="{EB0E5D23-0A92-412B-A638-D189BC5E821F}" type="presOf" srcId="{AE9A9348-14C9-44D6-A386-6EA9F56698FB}" destId="{5996E6D7-63A0-41D1-A26D-675658D595FD}" srcOrd="0" destOrd="0" presId="urn:microsoft.com/office/officeart/2005/8/layout/hList7"/>
    <dgm:cxn modelId="{5C73F931-05A9-482E-8726-08FF4ADE70B7}" srcId="{1A7412B0-CE19-4487-80C5-9737F776B405}" destId="{DD10F37C-233F-4000-A6E7-4C6AB0512782}" srcOrd="3" destOrd="0" parTransId="{BE63A8DF-82FE-4CDA-A7C2-14148046145E}" sibTransId="{6807A3FF-A2C2-4FDE-A16E-0F23E0503613}"/>
    <dgm:cxn modelId="{A853D872-EE46-4442-928C-20ACA0549F19}" type="presParOf" srcId="{8376B8F3-426F-413D-A047-61C8116D5B51}" destId="{40BA980C-A203-42F4-A31A-8242741EDA63}" srcOrd="0" destOrd="0" presId="urn:microsoft.com/office/officeart/2005/8/layout/hList7"/>
    <dgm:cxn modelId="{9647A56B-9FBD-4DCE-92D6-2C7215957BFD}" type="presParOf" srcId="{8376B8F3-426F-413D-A047-61C8116D5B51}" destId="{DA176CCE-7211-44AC-82FB-244CCC7098C7}" srcOrd="1" destOrd="0" presId="urn:microsoft.com/office/officeart/2005/8/layout/hList7"/>
    <dgm:cxn modelId="{F1A51B20-5FC2-449D-8A5B-77948BEEBA1D}" type="presParOf" srcId="{DA176CCE-7211-44AC-82FB-244CCC7098C7}" destId="{4A9E1650-EDC2-4338-9884-63ECD690D615}" srcOrd="0" destOrd="0" presId="urn:microsoft.com/office/officeart/2005/8/layout/hList7"/>
    <dgm:cxn modelId="{1BF19B99-5A0A-4B0C-AA7C-4F049FE711F9}" type="presParOf" srcId="{4A9E1650-EDC2-4338-9884-63ECD690D615}" destId="{1E08182E-5AB6-4E68-B611-B2852BB9DEBC}" srcOrd="0" destOrd="0" presId="urn:microsoft.com/office/officeart/2005/8/layout/hList7"/>
    <dgm:cxn modelId="{C701DDD9-0936-41E7-A4A4-8A22C82FD73D}" type="presParOf" srcId="{4A9E1650-EDC2-4338-9884-63ECD690D615}" destId="{F4AC3C18-ADB4-4ED2-8642-156B75111EA8}" srcOrd="1" destOrd="0" presId="urn:microsoft.com/office/officeart/2005/8/layout/hList7"/>
    <dgm:cxn modelId="{2EF09627-5226-47AE-807C-28A8F2BF91EF}" type="presParOf" srcId="{4A9E1650-EDC2-4338-9884-63ECD690D615}" destId="{188BDAAA-E0BD-48C8-A179-28EA6706E76F}" srcOrd="2" destOrd="0" presId="urn:microsoft.com/office/officeart/2005/8/layout/hList7"/>
    <dgm:cxn modelId="{BB0CD3A3-089B-44D0-AC71-1C51347C7BFF}" type="presParOf" srcId="{4A9E1650-EDC2-4338-9884-63ECD690D615}" destId="{07CBBA2E-DA18-49F7-A8B1-F5830F374105}" srcOrd="3" destOrd="0" presId="urn:microsoft.com/office/officeart/2005/8/layout/hList7"/>
    <dgm:cxn modelId="{42253C0A-1237-4963-BC59-1AD09319217E}" type="presParOf" srcId="{DA176CCE-7211-44AC-82FB-244CCC7098C7}" destId="{BEFA007A-634E-4BD7-AC6B-C51154C957A3}" srcOrd="1" destOrd="0" presId="urn:microsoft.com/office/officeart/2005/8/layout/hList7"/>
    <dgm:cxn modelId="{ECF06087-A0AE-4BC4-9794-9B4FED845A07}" type="presParOf" srcId="{DA176CCE-7211-44AC-82FB-244CCC7098C7}" destId="{C52C9B97-22F3-47BB-A623-FB52AB549924}" srcOrd="2" destOrd="0" presId="urn:microsoft.com/office/officeart/2005/8/layout/hList7"/>
    <dgm:cxn modelId="{C3349E67-6F6D-4F30-96FE-181AA9F11683}" type="presParOf" srcId="{C52C9B97-22F3-47BB-A623-FB52AB549924}" destId="{5996E6D7-63A0-41D1-A26D-675658D595FD}" srcOrd="0" destOrd="0" presId="urn:microsoft.com/office/officeart/2005/8/layout/hList7"/>
    <dgm:cxn modelId="{93A717F1-7FC7-40D5-8815-7561829B428D}" type="presParOf" srcId="{C52C9B97-22F3-47BB-A623-FB52AB549924}" destId="{6CCB0335-32B2-466B-9AAF-48676CB309B0}" srcOrd="1" destOrd="0" presId="urn:microsoft.com/office/officeart/2005/8/layout/hList7"/>
    <dgm:cxn modelId="{8DBB3A8E-E4D5-445A-9B30-31E8A0EDE84C}" type="presParOf" srcId="{C52C9B97-22F3-47BB-A623-FB52AB549924}" destId="{7C1071E7-061B-4862-9B05-EF0E4B798B36}" srcOrd="2" destOrd="0" presId="urn:microsoft.com/office/officeart/2005/8/layout/hList7"/>
    <dgm:cxn modelId="{20FA4BF0-B124-4EF5-968C-27606A568F00}" type="presParOf" srcId="{C52C9B97-22F3-47BB-A623-FB52AB549924}" destId="{AD7B4A34-5E69-4808-8DCB-84F027E16E60}" srcOrd="3" destOrd="0" presId="urn:microsoft.com/office/officeart/2005/8/layout/hList7"/>
    <dgm:cxn modelId="{D6982CF6-E23F-401E-A354-4A093688798F}" type="presParOf" srcId="{DA176CCE-7211-44AC-82FB-244CCC7098C7}" destId="{42C584EE-285F-463A-AAAB-CA90FB38312E}" srcOrd="3" destOrd="0" presId="urn:microsoft.com/office/officeart/2005/8/layout/hList7"/>
    <dgm:cxn modelId="{2DBD6383-4A5A-486F-A32A-B9178E132968}" type="presParOf" srcId="{DA176CCE-7211-44AC-82FB-244CCC7098C7}" destId="{24C083E6-6715-40A0-9301-1660E443CA6B}" srcOrd="4" destOrd="0" presId="urn:microsoft.com/office/officeart/2005/8/layout/hList7"/>
    <dgm:cxn modelId="{E07FC2C4-979E-4B63-9478-3FEA8ABFA926}" type="presParOf" srcId="{24C083E6-6715-40A0-9301-1660E443CA6B}" destId="{B0C59DF9-18A4-4102-8458-FDE4C447C79C}" srcOrd="0" destOrd="0" presId="urn:microsoft.com/office/officeart/2005/8/layout/hList7"/>
    <dgm:cxn modelId="{4E00DB76-48DD-4192-B78F-D253FD466E1C}" type="presParOf" srcId="{24C083E6-6715-40A0-9301-1660E443CA6B}" destId="{36B861DC-200A-4C72-8FFE-6ED48523A852}" srcOrd="1" destOrd="0" presId="urn:microsoft.com/office/officeart/2005/8/layout/hList7"/>
    <dgm:cxn modelId="{988003AF-D5CC-476E-BC6D-BFD4BF4FF6A4}" type="presParOf" srcId="{24C083E6-6715-40A0-9301-1660E443CA6B}" destId="{6B14E31F-5D76-400A-8129-D83728C68EF1}" srcOrd="2" destOrd="0" presId="urn:microsoft.com/office/officeart/2005/8/layout/hList7"/>
    <dgm:cxn modelId="{29423971-B664-4BFF-A148-7935D47552FD}" type="presParOf" srcId="{24C083E6-6715-40A0-9301-1660E443CA6B}" destId="{4A4A307A-5812-4259-9506-A7B3CB6C3F9C}" srcOrd="3" destOrd="0" presId="urn:microsoft.com/office/officeart/2005/8/layout/hList7"/>
    <dgm:cxn modelId="{273BAE5D-1626-4959-85D6-330ED6AB2D9E}" type="presParOf" srcId="{DA176CCE-7211-44AC-82FB-244CCC7098C7}" destId="{6B816054-372E-4A35-A06A-EDBA4A1EA44A}" srcOrd="5" destOrd="0" presId="urn:microsoft.com/office/officeart/2005/8/layout/hList7"/>
    <dgm:cxn modelId="{CE8D70E4-4FD7-4D80-AB9B-D47643358E5D}" type="presParOf" srcId="{DA176CCE-7211-44AC-82FB-244CCC7098C7}" destId="{2CE35584-44EB-46E3-94A9-B9800AF3A5BE}" srcOrd="6" destOrd="0" presId="urn:microsoft.com/office/officeart/2005/8/layout/hList7"/>
    <dgm:cxn modelId="{57E80B15-4A45-4E6E-88C8-7AE02DC50F5F}" type="presParOf" srcId="{2CE35584-44EB-46E3-94A9-B9800AF3A5BE}" destId="{B6EC9211-D311-44EB-9B58-28C2D01FC82B}" srcOrd="0" destOrd="0" presId="urn:microsoft.com/office/officeart/2005/8/layout/hList7"/>
    <dgm:cxn modelId="{54D39E57-0CFF-4079-B1FB-AE56D75D17A7}" type="presParOf" srcId="{2CE35584-44EB-46E3-94A9-B9800AF3A5BE}" destId="{B9E93F1E-9457-4BEB-BE96-9E8CA5AF3725}" srcOrd="1" destOrd="0" presId="urn:microsoft.com/office/officeart/2005/8/layout/hList7"/>
    <dgm:cxn modelId="{9EF43612-7462-45C3-8F9E-6ABAFC9FD449}" type="presParOf" srcId="{2CE35584-44EB-46E3-94A9-B9800AF3A5BE}" destId="{089C250E-745A-41D7-9F58-AE730CD20023}" srcOrd="2" destOrd="0" presId="urn:microsoft.com/office/officeart/2005/8/layout/hList7"/>
    <dgm:cxn modelId="{483DCFBE-E690-4AB6-BB33-84CFB7E5259B}" type="presParOf" srcId="{2CE35584-44EB-46E3-94A9-B9800AF3A5BE}" destId="{E9127AC9-9CC9-40EF-A46F-A1FC1725F367}"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8BB81A-7C8F-47E2-ACE7-1E2E31521A66}" type="datetimeFigureOut">
              <a:rPr lang="en-GB" smtClean="0"/>
              <a:t>17/01/2018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CD0A04-D35A-4EA3-92ED-A5942919E28A}" type="slidenum">
              <a:rPr lang="en-GB" smtClean="0"/>
              <a:t>‹#›</a:t>
            </a:fld>
            <a:endParaRPr lang="en-GB"/>
          </a:p>
        </p:txBody>
      </p:sp>
    </p:spTree>
    <p:extLst>
      <p:ext uri="{BB962C8B-B14F-4D97-AF65-F5344CB8AC3E}">
        <p14:creationId xmlns:p14="http://schemas.microsoft.com/office/powerpoint/2010/main" val="1766765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00610-896D-4A52-9AA8-2027D30E7FE2}" type="slidenum">
              <a:rPr lang="en-GB" smtClean="0"/>
              <a:t>4</a:t>
            </a:fld>
            <a:endParaRPr lang="en-GB"/>
          </a:p>
        </p:txBody>
      </p:sp>
    </p:spTree>
    <p:extLst>
      <p:ext uri="{BB962C8B-B14F-4D97-AF65-F5344CB8AC3E}">
        <p14:creationId xmlns:p14="http://schemas.microsoft.com/office/powerpoint/2010/main" val="1090466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7E8C0F8-2164-4378-8394-94F18B8DB1EA}" type="slidenum">
              <a:rPr lang="en-GB" smtClean="0"/>
              <a:t>34</a:t>
            </a:fld>
            <a:endParaRPr lang="en-GB"/>
          </a:p>
        </p:txBody>
      </p:sp>
    </p:spTree>
    <p:extLst>
      <p:ext uri="{BB962C8B-B14F-4D97-AF65-F5344CB8AC3E}">
        <p14:creationId xmlns:p14="http://schemas.microsoft.com/office/powerpoint/2010/main" val="2330541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7E8C0F8-2164-4378-8394-94F18B8DB1EA}" type="slidenum">
              <a:rPr lang="en-GB" smtClean="0"/>
              <a:t>35</a:t>
            </a:fld>
            <a:endParaRPr lang="en-GB"/>
          </a:p>
        </p:txBody>
      </p:sp>
    </p:spTree>
    <p:extLst>
      <p:ext uri="{BB962C8B-B14F-4D97-AF65-F5344CB8AC3E}">
        <p14:creationId xmlns:p14="http://schemas.microsoft.com/office/powerpoint/2010/main" val="482010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7E8C0F8-2164-4378-8394-94F18B8DB1EA}" type="slidenum">
              <a:rPr lang="en-GB" smtClean="0"/>
              <a:t>36</a:t>
            </a:fld>
            <a:endParaRPr lang="en-GB"/>
          </a:p>
        </p:txBody>
      </p:sp>
    </p:spTree>
    <p:extLst>
      <p:ext uri="{BB962C8B-B14F-4D97-AF65-F5344CB8AC3E}">
        <p14:creationId xmlns:p14="http://schemas.microsoft.com/office/powerpoint/2010/main" val="1700732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7E8C0F8-2164-4378-8394-94F18B8DB1EA}" type="slidenum">
              <a:rPr lang="en-GB" smtClean="0"/>
              <a:t>37</a:t>
            </a:fld>
            <a:endParaRPr lang="en-GB"/>
          </a:p>
        </p:txBody>
      </p:sp>
    </p:spTree>
    <p:extLst>
      <p:ext uri="{BB962C8B-B14F-4D97-AF65-F5344CB8AC3E}">
        <p14:creationId xmlns:p14="http://schemas.microsoft.com/office/powerpoint/2010/main" val="1021824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7E8C0F8-2164-4378-8394-94F18B8DB1EA}" type="slidenum">
              <a:rPr lang="en-GB" smtClean="0"/>
              <a:t>38</a:t>
            </a:fld>
            <a:endParaRPr lang="en-GB"/>
          </a:p>
        </p:txBody>
      </p:sp>
    </p:spTree>
    <p:extLst>
      <p:ext uri="{BB962C8B-B14F-4D97-AF65-F5344CB8AC3E}">
        <p14:creationId xmlns:p14="http://schemas.microsoft.com/office/powerpoint/2010/main" val="1226760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7E8C0F8-2164-4378-8394-94F18B8DB1EA}" type="slidenum">
              <a:rPr lang="en-GB" smtClean="0"/>
              <a:t>39</a:t>
            </a:fld>
            <a:endParaRPr lang="en-GB"/>
          </a:p>
        </p:txBody>
      </p:sp>
    </p:spTree>
    <p:extLst>
      <p:ext uri="{BB962C8B-B14F-4D97-AF65-F5344CB8AC3E}">
        <p14:creationId xmlns:p14="http://schemas.microsoft.com/office/powerpoint/2010/main" val="311775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7E8C0F8-2164-4378-8394-94F18B8DB1EA}" type="slidenum">
              <a:rPr lang="en-GB" smtClean="0"/>
              <a:t>40</a:t>
            </a:fld>
            <a:endParaRPr lang="en-GB"/>
          </a:p>
        </p:txBody>
      </p:sp>
    </p:spTree>
    <p:extLst>
      <p:ext uri="{BB962C8B-B14F-4D97-AF65-F5344CB8AC3E}">
        <p14:creationId xmlns:p14="http://schemas.microsoft.com/office/powerpoint/2010/main" val="2067214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7E8C0F8-2164-4378-8394-94F18B8DB1EA}" type="slidenum">
              <a:rPr lang="en-GB" smtClean="0"/>
              <a:t>41</a:t>
            </a:fld>
            <a:endParaRPr lang="en-GB"/>
          </a:p>
        </p:txBody>
      </p:sp>
    </p:spTree>
    <p:extLst>
      <p:ext uri="{BB962C8B-B14F-4D97-AF65-F5344CB8AC3E}">
        <p14:creationId xmlns:p14="http://schemas.microsoft.com/office/powerpoint/2010/main" val="578408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7E8C0F8-2164-4378-8394-94F18B8DB1EA}" type="slidenum">
              <a:rPr lang="en-GB" smtClean="0"/>
              <a:t>42</a:t>
            </a:fld>
            <a:endParaRPr lang="en-GB"/>
          </a:p>
        </p:txBody>
      </p:sp>
    </p:spTree>
    <p:extLst>
      <p:ext uri="{BB962C8B-B14F-4D97-AF65-F5344CB8AC3E}">
        <p14:creationId xmlns:p14="http://schemas.microsoft.com/office/powerpoint/2010/main" val="4201911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7E8C0F8-2164-4378-8394-94F18B8DB1EA}" type="slidenum">
              <a:rPr lang="en-GB" smtClean="0"/>
              <a:t>43</a:t>
            </a:fld>
            <a:endParaRPr lang="en-GB"/>
          </a:p>
        </p:txBody>
      </p:sp>
    </p:spTree>
    <p:extLst>
      <p:ext uri="{BB962C8B-B14F-4D97-AF65-F5344CB8AC3E}">
        <p14:creationId xmlns:p14="http://schemas.microsoft.com/office/powerpoint/2010/main" val="971583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00610-896D-4A52-9AA8-2027D30E7FE2}" type="slidenum">
              <a:rPr lang="en-GB" smtClean="0"/>
              <a:t>8</a:t>
            </a:fld>
            <a:endParaRPr lang="en-GB"/>
          </a:p>
        </p:txBody>
      </p:sp>
    </p:spTree>
    <p:extLst>
      <p:ext uri="{BB962C8B-B14F-4D97-AF65-F5344CB8AC3E}">
        <p14:creationId xmlns:p14="http://schemas.microsoft.com/office/powerpoint/2010/main" val="4036433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7E8C0F8-2164-4378-8394-94F18B8DB1EA}" type="slidenum">
              <a:rPr lang="en-GB" smtClean="0"/>
              <a:t>44</a:t>
            </a:fld>
            <a:endParaRPr lang="en-GB"/>
          </a:p>
        </p:txBody>
      </p:sp>
    </p:spTree>
    <p:extLst>
      <p:ext uri="{BB962C8B-B14F-4D97-AF65-F5344CB8AC3E}">
        <p14:creationId xmlns:p14="http://schemas.microsoft.com/office/powerpoint/2010/main" val="3574715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7E8C0F8-2164-4378-8394-94F18B8DB1EA}" type="slidenum">
              <a:rPr lang="en-GB" smtClean="0"/>
              <a:t>45</a:t>
            </a:fld>
            <a:endParaRPr lang="en-GB"/>
          </a:p>
        </p:txBody>
      </p:sp>
    </p:spTree>
    <p:extLst>
      <p:ext uri="{BB962C8B-B14F-4D97-AF65-F5344CB8AC3E}">
        <p14:creationId xmlns:p14="http://schemas.microsoft.com/office/powerpoint/2010/main" val="1897274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7E8C0F8-2164-4378-8394-94F18B8DB1EA}" type="slidenum">
              <a:rPr lang="en-GB" smtClean="0"/>
              <a:t>46</a:t>
            </a:fld>
            <a:endParaRPr lang="en-GB"/>
          </a:p>
        </p:txBody>
      </p:sp>
    </p:spTree>
    <p:extLst>
      <p:ext uri="{BB962C8B-B14F-4D97-AF65-F5344CB8AC3E}">
        <p14:creationId xmlns:p14="http://schemas.microsoft.com/office/powerpoint/2010/main" val="2269354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7E8C0F8-2164-4378-8394-94F18B8DB1EA}" type="slidenum">
              <a:rPr lang="en-GB" smtClean="0"/>
              <a:t>47</a:t>
            </a:fld>
            <a:endParaRPr lang="en-GB"/>
          </a:p>
        </p:txBody>
      </p:sp>
    </p:spTree>
    <p:extLst>
      <p:ext uri="{BB962C8B-B14F-4D97-AF65-F5344CB8AC3E}">
        <p14:creationId xmlns:p14="http://schemas.microsoft.com/office/powerpoint/2010/main" val="1899876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7E8C0F8-2164-4378-8394-94F18B8DB1EA}" type="slidenum">
              <a:rPr lang="en-GB" smtClean="0"/>
              <a:t>48</a:t>
            </a:fld>
            <a:endParaRPr lang="en-GB"/>
          </a:p>
        </p:txBody>
      </p:sp>
    </p:spTree>
    <p:extLst>
      <p:ext uri="{BB962C8B-B14F-4D97-AF65-F5344CB8AC3E}">
        <p14:creationId xmlns:p14="http://schemas.microsoft.com/office/powerpoint/2010/main" val="3132715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7E8C0F8-2164-4378-8394-94F18B8DB1EA}" type="slidenum">
              <a:rPr lang="en-GB" smtClean="0"/>
              <a:t>49</a:t>
            </a:fld>
            <a:endParaRPr lang="en-GB"/>
          </a:p>
        </p:txBody>
      </p:sp>
    </p:spTree>
    <p:extLst>
      <p:ext uri="{BB962C8B-B14F-4D97-AF65-F5344CB8AC3E}">
        <p14:creationId xmlns:p14="http://schemas.microsoft.com/office/powerpoint/2010/main" val="2934017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7E8C0F8-2164-4378-8394-94F18B8DB1EA}" type="slidenum">
              <a:rPr lang="en-GB" smtClean="0"/>
              <a:t>50</a:t>
            </a:fld>
            <a:endParaRPr lang="en-GB"/>
          </a:p>
        </p:txBody>
      </p:sp>
    </p:spTree>
    <p:extLst>
      <p:ext uri="{BB962C8B-B14F-4D97-AF65-F5344CB8AC3E}">
        <p14:creationId xmlns:p14="http://schemas.microsoft.com/office/powerpoint/2010/main" val="1362243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7E8C0F8-2164-4378-8394-94F18B8DB1EA}" type="slidenum">
              <a:rPr lang="en-GB" smtClean="0"/>
              <a:t>51</a:t>
            </a:fld>
            <a:endParaRPr lang="en-GB"/>
          </a:p>
        </p:txBody>
      </p:sp>
    </p:spTree>
    <p:extLst>
      <p:ext uri="{BB962C8B-B14F-4D97-AF65-F5344CB8AC3E}">
        <p14:creationId xmlns:p14="http://schemas.microsoft.com/office/powerpoint/2010/main" val="889132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7E8C0F8-2164-4378-8394-94F18B8DB1EA}" type="slidenum">
              <a:rPr lang="en-GB" smtClean="0"/>
              <a:t>52</a:t>
            </a:fld>
            <a:endParaRPr lang="en-GB"/>
          </a:p>
        </p:txBody>
      </p:sp>
    </p:spTree>
    <p:extLst>
      <p:ext uri="{BB962C8B-B14F-4D97-AF65-F5344CB8AC3E}">
        <p14:creationId xmlns:p14="http://schemas.microsoft.com/office/powerpoint/2010/main" val="14739421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7E8C0F8-2164-4378-8394-94F18B8DB1EA}" type="slidenum">
              <a:rPr lang="en-GB" smtClean="0"/>
              <a:t>53</a:t>
            </a:fld>
            <a:endParaRPr lang="en-GB"/>
          </a:p>
        </p:txBody>
      </p:sp>
    </p:spTree>
    <p:extLst>
      <p:ext uri="{BB962C8B-B14F-4D97-AF65-F5344CB8AC3E}">
        <p14:creationId xmlns:p14="http://schemas.microsoft.com/office/powerpoint/2010/main" val="192687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00610-896D-4A52-9AA8-2027D30E7FE2}" type="slidenum">
              <a:rPr lang="en-GB" smtClean="0"/>
              <a:t>10</a:t>
            </a:fld>
            <a:endParaRPr lang="en-GB"/>
          </a:p>
        </p:txBody>
      </p:sp>
    </p:spTree>
    <p:extLst>
      <p:ext uri="{BB962C8B-B14F-4D97-AF65-F5344CB8AC3E}">
        <p14:creationId xmlns:p14="http://schemas.microsoft.com/office/powerpoint/2010/main" val="5371327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7E8C0F8-2164-4378-8394-94F18B8DB1EA}" type="slidenum">
              <a:rPr lang="en-GB" smtClean="0"/>
              <a:t>54</a:t>
            </a:fld>
            <a:endParaRPr lang="en-GB"/>
          </a:p>
        </p:txBody>
      </p:sp>
    </p:spTree>
    <p:extLst>
      <p:ext uri="{BB962C8B-B14F-4D97-AF65-F5344CB8AC3E}">
        <p14:creationId xmlns:p14="http://schemas.microsoft.com/office/powerpoint/2010/main" val="6941154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7E8C0F8-2164-4378-8394-94F18B8DB1EA}" type="slidenum">
              <a:rPr lang="en-GB" smtClean="0"/>
              <a:t>55</a:t>
            </a:fld>
            <a:endParaRPr lang="en-GB"/>
          </a:p>
        </p:txBody>
      </p:sp>
    </p:spTree>
    <p:extLst>
      <p:ext uri="{BB962C8B-B14F-4D97-AF65-F5344CB8AC3E}">
        <p14:creationId xmlns:p14="http://schemas.microsoft.com/office/powerpoint/2010/main" val="19672966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7E8C0F8-2164-4378-8394-94F18B8DB1EA}" type="slidenum">
              <a:rPr lang="en-GB" smtClean="0"/>
              <a:t>56</a:t>
            </a:fld>
            <a:endParaRPr lang="en-GB"/>
          </a:p>
        </p:txBody>
      </p:sp>
    </p:spTree>
    <p:extLst>
      <p:ext uri="{BB962C8B-B14F-4D97-AF65-F5344CB8AC3E}">
        <p14:creationId xmlns:p14="http://schemas.microsoft.com/office/powerpoint/2010/main" val="2897681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7E8C0F8-2164-4378-8394-94F18B8DB1EA}" type="slidenum">
              <a:rPr lang="en-GB" smtClean="0"/>
              <a:t>57</a:t>
            </a:fld>
            <a:endParaRPr lang="en-GB"/>
          </a:p>
        </p:txBody>
      </p:sp>
    </p:spTree>
    <p:extLst>
      <p:ext uri="{BB962C8B-B14F-4D97-AF65-F5344CB8AC3E}">
        <p14:creationId xmlns:p14="http://schemas.microsoft.com/office/powerpoint/2010/main" val="137765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7E8C0F8-2164-4378-8394-94F18B8DB1EA}" type="slidenum">
              <a:rPr lang="en-GB" smtClean="0"/>
              <a:t>58</a:t>
            </a:fld>
            <a:endParaRPr lang="en-GB"/>
          </a:p>
        </p:txBody>
      </p:sp>
    </p:spTree>
    <p:extLst>
      <p:ext uri="{BB962C8B-B14F-4D97-AF65-F5344CB8AC3E}">
        <p14:creationId xmlns:p14="http://schemas.microsoft.com/office/powerpoint/2010/main" val="35957049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7E8C0F8-2164-4378-8394-94F18B8DB1EA}" type="slidenum">
              <a:rPr lang="en-GB" smtClean="0"/>
              <a:t>59</a:t>
            </a:fld>
            <a:endParaRPr lang="en-GB"/>
          </a:p>
        </p:txBody>
      </p:sp>
    </p:spTree>
    <p:extLst>
      <p:ext uri="{BB962C8B-B14F-4D97-AF65-F5344CB8AC3E}">
        <p14:creationId xmlns:p14="http://schemas.microsoft.com/office/powerpoint/2010/main" val="3244057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00610-896D-4A52-9AA8-2027D30E7FE2}" type="slidenum">
              <a:rPr lang="en-GB" smtClean="0"/>
              <a:t>11</a:t>
            </a:fld>
            <a:endParaRPr lang="en-GB"/>
          </a:p>
        </p:txBody>
      </p:sp>
    </p:spTree>
    <p:extLst>
      <p:ext uri="{BB962C8B-B14F-4D97-AF65-F5344CB8AC3E}">
        <p14:creationId xmlns:p14="http://schemas.microsoft.com/office/powerpoint/2010/main" val="565473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00610-896D-4A52-9AA8-2027D30E7FE2}" type="slidenum">
              <a:rPr lang="en-GB" smtClean="0"/>
              <a:t>12</a:t>
            </a:fld>
            <a:endParaRPr lang="en-GB"/>
          </a:p>
        </p:txBody>
      </p:sp>
    </p:spTree>
    <p:extLst>
      <p:ext uri="{BB962C8B-B14F-4D97-AF65-F5344CB8AC3E}">
        <p14:creationId xmlns:p14="http://schemas.microsoft.com/office/powerpoint/2010/main" val="3353367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00610-896D-4A52-9AA8-2027D30E7FE2}" type="slidenum">
              <a:rPr lang="en-GB" smtClean="0"/>
              <a:t>13</a:t>
            </a:fld>
            <a:endParaRPr lang="en-GB"/>
          </a:p>
        </p:txBody>
      </p:sp>
    </p:spTree>
    <p:extLst>
      <p:ext uri="{BB962C8B-B14F-4D97-AF65-F5344CB8AC3E}">
        <p14:creationId xmlns:p14="http://schemas.microsoft.com/office/powerpoint/2010/main" val="3408650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00610-896D-4A52-9AA8-2027D30E7FE2}" type="slidenum">
              <a:rPr lang="en-GB" smtClean="0"/>
              <a:t>14</a:t>
            </a:fld>
            <a:endParaRPr lang="en-GB"/>
          </a:p>
        </p:txBody>
      </p:sp>
    </p:spTree>
    <p:extLst>
      <p:ext uri="{BB962C8B-B14F-4D97-AF65-F5344CB8AC3E}">
        <p14:creationId xmlns:p14="http://schemas.microsoft.com/office/powerpoint/2010/main" val="43083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7E8C0F8-2164-4378-8394-94F18B8DB1EA}" type="slidenum">
              <a:rPr lang="en-GB" smtClean="0"/>
              <a:t>32</a:t>
            </a:fld>
            <a:endParaRPr lang="en-GB"/>
          </a:p>
        </p:txBody>
      </p:sp>
    </p:spTree>
    <p:extLst>
      <p:ext uri="{BB962C8B-B14F-4D97-AF65-F5344CB8AC3E}">
        <p14:creationId xmlns:p14="http://schemas.microsoft.com/office/powerpoint/2010/main" val="1023730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7E8C0F8-2164-4378-8394-94F18B8DB1EA}" type="slidenum">
              <a:rPr lang="en-GB" smtClean="0"/>
              <a:t>33</a:t>
            </a:fld>
            <a:endParaRPr lang="en-GB"/>
          </a:p>
        </p:txBody>
      </p:sp>
    </p:spTree>
    <p:extLst>
      <p:ext uri="{BB962C8B-B14F-4D97-AF65-F5344CB8AC3E}">
        <p14:creationId xmlns:p14="http://schemas.microsoft.com/office/powerpoint/2010/main" val="1702422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F9EC3DF-5C1E-4CC0-B848-4493FE45D567}" type="datetimeFigureOut">
              <a:rPr lang="en-GB" smtClean="0"/>
              <a:pPr/>
              <a:t>17/01/2018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097A12-D6CF-4B74-8C5C-1D979BFD6372}" type="slidenum">
              <a:rPr lang="en-GB" smtClean="0"/>
              <a:pPr/>
              <a:t>‹#›</a:t>
            </a:fld>
            <a:endParaRPr lang="en-GB"/>
          </a:p>
        </p:txBody>
      </p:sp>
    </p:spTree>
    <p:extLst>
      <p:ext uri="{BB962C8B-B14F-4D97-AF65-F5344CB8AC3E}">
        <p14:creationId xmlns:p14="http://schemas.microsoft.com/office/powerpoint/2010/main" val="923606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F9EC3DF-5C1E-4CC0-B848-4493FE45D567}" type="datetimeFigureOut">
              <a:rPr lang="en-GB" smtClean="0"/>
              <a:pPr/>
              <a:t>17/01/2018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097A12-D6CF-4B74-8C5C-1D979BFD6372}" type="slidenum">
              <a:rPr lang="en-GB" smtClean="0"/>
              <a:pPr/>
              <a:t>‹#›</a:t>
            </a:fld>
            <a:endParaRPr lang="en-GB"/>
          </a:p>
        </p:txBody>
      </p:sp>
    </p:spTree>
    <p:extLst>
      <p:ext uri="{BB962C8B-B14F-4D97-AF65-F5344CB8AC3E}">
        <p14:creationId xmlns:p14="http://schemas.microsoft.com/office/powerpoint/2010/main" val="1538809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F9EC3DF-5C1E-4CC0-B848-4493FE45D567}" type="datetimeFigureOut">
              <a:rPr lang="en-GB" smtClean="0"/>
              <a:pPr/>
              <a:t>17/01/2018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097A12-D6CF-4B74-8C5C-1D979BFD6372}" type="slidenum">
              <a:rPr lang="en-GB" smtClean="0"/>
              <a:pPr/>
              <a:t>‹#›</a:t>
            </a:fld>
            <a:endParaRPr lang="en-GB"/>
          </a:p>
        </p:txBody>
      </p:sp>
    </p:spTree>
    <p:extLst>
      <p:ext uri="{BB962C8B-B14F-4D97-AF65-F5344CB8AC3E}">
        <p14:creationId xmlns:p14="http://schemas.microsoft.com/office/powerpoint/2010/main" val="1594945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E6D8D9-55A2-4063-B0F3-121F44549695}"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7281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F9EC3DF-5C1E-4CC0-B848-4493FE45D567}" type="datetimeFigureOut">
              <a:rPr lang="en-GB" smtClean="0"/>
              <a:pPr/>
              <a:t>17/01/2018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097A12-D6CF-4B74-8C5C-1D979BFD6372}" type="slidenum">
              <a:rPr lang="en-GB" smtClean="0"/>
              <a:pPr/>
              <a:t>‹#›</a:t>
            </a:fld>
            <a:endParaRPr lang="en-GB"/>
          </a:p>
        </p:txBody>
      </p:sp>
    </p:spTree>
    <p:extLst>
      <p:ext uri="{BB962C8B-B14F-4D97-AF65-F5344CB8AC3E}">
        <p14:creationId xmlns:p14="http://schemas.microsoft.com/office/powerpoint/2010/main" val="1547450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FF9EC3DF-5C1E-4CC0-B848-4493FE45D567}" type="datetimeFigureOut">
              <a:rPr lang="en-GB" smtClean="0"/>
              <a:pPr/>
              <a:t>17/01/2018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097A12-D6CF-4B74-8C5C-1D979BFD6372}" type="slidenum">
              <a:rPr lang="en-GB" smtClean="0"/>
              <a:pPr/>
              <a:t>‹#›</a:t>
            </a:fld>
            <a:endParaRPr lang="en-GB"/>
          </a:p>
        </p:txBody>
      </p:sp>
    </p:spTree>
    <p:extLst>
      <p:ext uri="{BB962C8B-B14F-4D97-AF65-F5344CB8AC3E}">
        <p14:creationId xmlns:p14="http://schemas.microsoft.com/office/powerpoint/2010/main" val="3061007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9EC3DF-5C1E-4CC0-B848-4493FE45D567}" type="datetimeFigureOut">
              <a:rPr lang="en-GB" smtClean="0"/>
              <a:pPr/>
              <a:t>17/01/2018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097A12-D6CF-4B74-8C5C-1D979BFD6372}" type="slidenum">
              <a:rPr lang="en-GB" smtClean="0"/>
              <a:pPr/>
              <a:t>‹#›</a:t>
            </a:fld>
            <a:endParaRPr lang="en-GB"/>
          </a:p>
        </p:txBody>
      </p:sp>
    </p:spTree>
    <p:extLst>
      <p:ext uri="{BB962C8B-B14F-4D97-AF65-F5344CB8AC3E}">
        <p14:creationId xmlns:p14="http://schemas.microsoft.com/office/powerpoint/2010/main" val="3742601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9EC3DF-5C1E-4CC0-B848-4493FE45D567}" type="datetimeFigureOut">
              <a:rPr lang="en-GB" smtClean="0"/>
              <a:pPr/>
              <a:t>17/01/2018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097A12-D6CF-4B74-8C5C-1D979BFD6372}" type="slidenum">
              <a:rPr lang="en-GB" smtClean="0"/>
              <a:pPr/>
              <a:t>‹#›</a:t>
            </a:fld>
            <a:endParaRPr lang="en-GB"/>
          </a:p>
        </p:txBody>
      </p:sp>
    </p:spTree>
    <p:extLst>
      <p:ext uri="{BB962C8B-B14F-4D97-AF65-F5344CB8AC3E}">
        <p14:creationId xmlns:p14="http://schemas.microsoft.com/office/powerpoint/2010/main" val="948865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9EC3DF-5C1E-4CC0-B848-4493FE45D567}" type="datetimeFigureOut">
              <a:rPr lang="en-GB" smtClean="0"/>
              <a:pPr/>
              <a:t>17/01/2018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D097A12-D6CF-4B74-8C5C-1D979BFD6372}" type="slidenum">
              <a:rPr lang="en-GB" smtClean="0"/>
              <a:pPr/>
              <a:t>‹#›</a:t>
            </a:fld>
            <a:endParaRPr lang="en-GB"/>
          </a:p>
        </p:txBody>
      </p:sp>
    </p:spTree>
    <p:extLst>
      <p:ext uri="{BB962C8B-B14F-4D97-AF65-F5344CB8AC3E}">
        <p14:creationId xmlns:p14="http://schemas.microsoft.com/office/powerpoint/2010/main" val="4178100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FF9EC3DF-5C1E-4CC0-B848-4493FE45D567}" type="datetimeFigureOut">
              <a:rPr lang="en-GB" smtClean="0"/>
              <a:pPr/>
              <a:t>17/01/2018</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FD097A12-D6CF-4B74-8C5C-1D979BFD6372}" type="slidenum">
              <a:rPr lang="en-GB" smtClean="0"/>
              <a:pPr/>
              <a:t>‹#›</a:t>
            </a:fld>
            <a:endParaRPr lang="en-GB"/>
          </a:p>
        </p:txBody>
      </p:sp>
    </p:spTree>
    <p:extLst>
      <p:ext uri="{BB962C8B-B14F-4D97-AF65-F5344CB8AC3E}">
        <p14:creationId xmlns:p14="http://schemas.microsoft.com/office/powerpoint/2010/main" val="3682734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F9EC3DF-5C1E-4CC0-B848-4493FE45D567}" type="datetimeFigureOut">
              <a:rPr lang="en-GB" smtClean="0"/>
              <a:pPr/>
              <a:t>17/01/2018</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FD097A12-D6CF-4B74-8C5C-1D979BFD6372}" type="slidenum">
              <a:rPr lang="en-GB" smtClean="0"/>
              <a:pPr/>
              <a:t>‹#›</a:t>
            </a:fld>
            <a:endParaRPr lang="en-GB"/>
          </a:p>
        </p:txBody>
      </p:sp>
    </p:spTree>
    <p:extLst>
      <p:ext uri="{BB962C8B-B14F-4D97-AF65-F5344CB8AC3E}">
        <p14:creationId xmlns:p14="http://schemas.microsoft.com/office/powerpoint/2010/main" val="3392017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F9EC3DF-5C1E-4CC0-B848-4493FE45D567}" type="datetimeFigureOut">
              <a:rPr lang="en-GB" smtClean="0"/>
              <a:pPr/>
              <a:t>17/01/2018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097A12-D6CF-4B74-8C5C-1D979BFD6372}" type="slidenum">
              <a:rPr lang="en-GB" smtClean="0"/>
              <a:pPr/>
              <a:t>‹#›</a:t>
            </a:fld>
            <a:endParaRPr lang="en-GB"/>
          </a:p>
        </p:txBody>
      </p:sp>
    </p:spTree>
    <p:extLst>
      <p:ext uri="{BB962C8B-B14F-4D97-AF65-F5344CB8AC3E}">
        <p14:creationId xmlns:p14="http://schemas.microsoft.com/office/powerpoint/2010/main" val="292023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FF9EC3DF-5C1E-4CC0-B848-4493FE45D567}" type="datetimeFigureOut">
              <a:rPr lang="en-GB" smtClean="0"/>
              <a:pPr/>
              <a:t>17/01/2018</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FD097A12-D6CF-4B74-8C5C-1D979BFD6372}" type="slidenum">
              <a:rPr lang="en-GB" smtClean="0"/>
              <a:pPr/>
              <a:t>‹#›</a:t>
            </a:fld>
            <a:endParaRPr lang="en-GB"/>
          </a:p>
        </p:txBody>
      </p:sp>
    </p:spTree>
    <p:extLst>
      <p:ext uri="{BB962C8B-B14F-4D97-AF65-F5344CB8AC3E}">
        <p14:creationId xmlns:p14="http://schemas.microsoft.com/office/powerpoint/2010/main" val="2042930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9EC3DF-5C1E-4CC0-B848-4493FE45D567}" type="datetimeFigureOut">
              <a:rPr lang="en-GB" smtClean="0"/>
              <a:pPr/>
              <a:t>17/01/2018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097A12-D6CF-4B74-8C5C-1D979BFD6372}" type="slidenum">
              <a:rPr lang="en-GB" smtClean="0"/>
              <a:pPr/>
              <a:t>‹#›</a:t>
            </a:fld>
            <a:endParaRPr lang="en-GB"/>
          </a:p>
        </p:txBody>
      </p:sp>
    </p:spTree>
    <p:extLst>
      <p:ext uri="{BB962C8B-B14F-4D97-AF65-F5344CB8AC3E}">
        <p14:creationId xmlns:p14="http://schemas.microsoft.com/office/powerpoint/2010/main" val="2408433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9EC3DF-5C1E-4CC0-B848-4493FE45D567}" type="datetimeFigureOut">
              <a:rPr lang="en-GB" smtClean="0"/>
              <a:pPr/>
              <a:t>17/01/2018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097A12-D6CF-4B74-8C5C-1D979BFD6372}" type="slidenum">
              <a:rPr lang="en-GB" smtClean="0"/>
              <a:pPr/>
              <a:t>‹#›</a:t>
            </a:fld>
            <a:endParaRPr lang="en-GB"/>
          </a:p>
        </p:txBody>
      </p:sp>
    </p:spTree>
    <p:extLst>
      <p:ext uri="{BB962C8B-B14F-4D97-AF65-F5344CB8AC3E}">
        <p14:creationId xmlns:p14="http://schemas.microsoft.com/office/powerpoint/2010/main" val="2705601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9EC3DF-5C1E-4CC0-B848-4493FE45D567}" type="datetimeFigureOut">
              <a:rPr lang="en-GB" smtClean="0"/>
              <a:pPr/>
              <a:t>17/01/2018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097A12-D6CF-4B74-8C5C-1D979BFD6372}" type="slidenum">
              <a:rPr lang="en-GB" smtClean="0"/>
              <a:pPr/>
              <a:t>‹#›</a:t>
            </a:fld>
            <a:endParaRPr lang="en-GB"/>
          </a:p>
        </p:txBody>
      </p:sp>
    </p:spTree>
    <p:extLst>
      <p:ext uri="{BB962C8B-B14F-4D97-AF65-F5344CB8AC3E}">
        <p14:creationId xmlns:p14="http://schemas.microsoft.com/office/powerpoint/2010/main" val="1899129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9EC3DF-5C1E-4CC0-B848-4493FE45D567}" type="datetimeFigureOut">
              <a:rPr lang="en-GB" smtClean="0"/>
              <a:pPr/>
              <a:t>17/01/2018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097A12-D6CF-4B74-8C5C-1D979BFD6372}" type="slidenum">
              <a:rPr lang="en-GB" smtClean="0"/>
              <a:pPr/>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0709942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E6D8D9-55A2-4063-B0F3-121F44549695}"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13770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F9EC3DF-5C1E-4CC0-B848-4493FE45D567}" type="datetimeFigureOut">
              <a:rPr lang="en-GB" smtClean="0"/>
              <a:pPr/>
              <a:t>17/01/2018</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097A12-D6CF-4B74-8C5C-1D979BFD6372}" type="slidenum">
              <a:rPr lang="en-GB" smtClean="0"/>
              <a:pPr/>
              <a:t>‹#›</a:t>
            </a:fld>
            <a:endParaRPr lang="en-GB"/>
          </a:p>
        </p:txBody>
      </p:sp>
    </p:spTree>
    <p:extLst>
      <p:ext uri="{BB962C8B-B14F-4D97-AF65-F5344CB8AC3E}">
        <p14:creationId xmlns:p14="http://schemas.microsoft.com/office/powerpoint/2010/main" val="9497637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F9EC3DF-5C1E-4CC0-B848-4493FE45D567}" type="datetimeFigureOut">
              <a:rPr lang="en-GB" smtClean="0"/>
              <a:pPr/>
              <a:t>17/01/2018</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097A12-D6CF-4B74-8C5C-1D979BFD6372}" type="slidenum">
              <a:rPr lang="en-GB" smtClean="0"/>
              <a:pPr/>
              <a:t>‹#›</a:t>
            </a:fld>
            <a:endParaRPr lang="en-GB"/>
          </a:p>
        </p:txBody>
      </p:sp>
    </p:spTree>
    <p:extLst>
      <p:ext uri="{BB962C8B-B14F-4D97-AF65-F5344CB8AC3E}">
        <p14:creationId xmlns:p14="http://schemas.microsoft.com/office/powerpoint/2010/main" val="4170468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9EC3DF-5C1E-4CC0-B848-4493FE45D567}" type="datetimeFigureOut">
              <a:rPr lang="en-GB" smtClean="0"/>
              <a:pPr/>
              <a:t>17/01/2018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097A12-D6CF-4B74-8C5C-1D979BFD6372}" type="slidenum">
              <a:rPr lang="en-GB" smtClean="0"/>
              <a:pPr/>
              <a:t>‹#›</a:t>
            </a:fld>
            <a:endParaRPr lang="en-GB"/>
          </a:p>
        </p:txBody>
      </p:sp>
    </p:spTree>
    <p:extLst>
      <p:ext uri="{BB962C8B-B14F-4D97-AF65-F5344CB8AC3E}">
        <p14:creationId xmlns:p14="http://schemas.microsoft.com/office/powerpoint/2010/main" val="33384607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9EC3DF-5C1E-4CC0-B848-4493FE45D567}" type="datetimeFigureOut">
              <a:rPr lang="en-GB" smtClean="0"/>
              <a:pPr/>
              <a:t>17/01/2018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097A12-D6CF-4B74-8C5C-1D979BFD6372}" type="slidenum">
              <a:rPr lang="en-GB" smtClean="0"/>
              <a:pPr/>
              <a:t>‹#›</a:t>
            </a:fld>
            <a:endParaRPr lang="en-GB"/>
          </a:p>
        </p:txBody>
      </p:sp>
    </p:spTree>
    <p:extLst>
      <p:ext uri="{BB962C8B-B14F-4D97-AF65-F5344CB8AC3E}">
        <p14:creationId xmlns:p14="http://schemas.microsoft.com/office/powerpoint/2010/main" val="1344445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9EC3DF-5C1E-4CC0-B848-4493FE45D567}" type="datetimeFigureOut">
              <a:rPr lang="en-GB" smtClean="0"/>
              <a:pPr/>
              <a:t>17/01/2018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097A12-D6CF-4B74-8C5C-1D979BFD6372}" type="slidenum">
              <a:rPr lang="en-GB" smtClean="0"/>
              <a:pPr/>
              <a:t>‹#›</a:t>
            </a:fld>
            <a:endParaRPr lang="en-GB"/>
          </a:p>
        </p:txBody>
      </p:sp>
    </p:spTree>
    <p:extLst>
      <p:ext uri="{BB962C8B-B14F-4D97-AF65-F5344CB8AC3E}">
        <p14:creationId xmlns:p14="http://schemas.microsoft.com/office/powerpoint/2010/main" val="2816201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F9EC3DF-5C1E-4CC0-B848-4493FE45D567}" type="datetimeFigureOut">
              <a:rPr lang="en-GB" smtClean="0"/>
              <a:pPr/>
              <a:t>17/01/2018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097A12-D6CF-4B74-8C5C-1D979BFD6372}" type="slidenum">
              <a:rPr lang="en-GB" smtClean="0"/>
              <a:pPr/>
              <a:t>‹#›</a:t>
            </a:fld>
            <a:endParaRPr lang="en-GB"/>
          </a:p>
        </p:txBody>
      </p:sp>
    </p:spTree>
    <p:extLst>
      <p:ext uri="{BB962C8B-B14F-4D97-AF65-F5344CB8AC3E}">
        <p14:creationId xmlns:p14="http://schemas.microsoft.com/office/powerpoint/2010/main" val="1820361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F9EC3DF-5C1E-4CC0-B848-4493FE45D567}" type="datetimeFigureOut">
              <a:rPr lang="en-GB" smtClean="0"/>
              <a:pPr/>
              <a:t>17/01/2018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D097A12-D6CF-4B74-8C5C-1D979BFD6372}" type="slidenum">
              <a:rPr lang="en-GB" smtClean="0"/>
              <a:pPr/>
              <a:t>‹#›</a:t>
            </a:fld>
            <a:endParaRPr lang="en-GB"/>
          </a:p>
        </p:txBody>
      </p:sp>
    </p:spTree>
    <p:extLst>
      <p:ext uri="{BB962C8B-B14F-4D97-AF65-F5344CB8AC3E}">
        <p14:creationId xmlns:p14="http://schemas.microsoft.com/office/powerpoint/2010/main" val="911024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F9EC3DF-5C1E-4CC0-B848-4493FE45D567}" type="datetimeFigureOut">
              <a:rPr lang="en-GB" smtClean="0"/>
              <a:pPr/>
              <a:t>17/01/2018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D097A12-D6CF-4B74-8C5C-1D979BFD6372}" type="slidenum">
              <a:rPr lang="en-GB" smtClean="0"/>
              <a:pPr/>
              <a:t>‹#›</a:t>
            </a:fld>
            <a:endParaRPr lang="en-GB"/>
          </a:p>
        </p:txBody>
      </p:sp>
    </p:spTree>
    <p:extLst>
      <p:ext uri="{BB962C8B-B14F-4D97-AF65-F5344CB8AC3E}">
        <p14:creationId xmlns:p14="http://schemas.microsoft.com/office/powerpoint/2010/main" val="280874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9EC3DF-5C1E-4CC0-B848-4493FE45D567}" type="datetimeFigureOut">
              <a:rPr lang="en-GB" smtClean="0"/>
              <a:pPr/>
              <a:t>17/01/2018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D097A12-D6CF-4B74-8C5C-1D979BFD6372}" type="slidenum">
              <a:rPr lang="en-GB" smtClean="0"/>
              <a:pPr/>
              <a:t>‹#›</a:t>
            </a:fld>
            <a:endParaRPr lang="en-GB"/>
          </a:p>
        </p:txBody>
      </p:sp>
    </p:spTree>
    <p:extLst>
      <p:ext uri="{BB962C8B-B14F-4D97-AF65-F5344CB8AC3E}">
        <p14:creationId xmlns:p14="http://schemas.microsoft.com/office/powerpoint/2010/main" val="29573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9EC3DF-5C1E-4CC0-B848-4493FE45D567}" type="datetimeFigureOut">
              <a:rPr lang="en-GB" smtClean="0"/>
              <a:pPr/>
              <a:t>17/01/2018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097A12-D6CF-4B74-8C5C-1D979BFD6372}" type="slidenum">
              <a:rPr lang="en-GB" smtClean="0"/>
              <a:pPr/>
              <a:t>‹#›</a:t>
            </a:fld>
            <a:endParaRPr lang="en-GB"/>
          </a:p>
        </p:txBody>
      </p:sp>
    </p:spTree>
    <p:extLst>
      <p:ext uri="{BB962C8B-B14F-4D97-AF65-F5344CB8AC3E}">
        <p14:creationId xmlns:p14="http://schemas.microsoft.com/office/powerpoint/2010/main" val="352626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9EC3DF-5C1E-4CC0-B848-4493FE45D567}" type="datetimeFigureOut">
              <a:rPr lang="en-GB" smtClean="0"/>
              <a:pPr/>
              <a:t>17/01/2018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097A12-D6CF-4B74-8C5C-1D979BFD6372}" type="slidenum">
              <a:rPr lang="en-GB" smtClean="0"/>
              <a:pPr/>
              <a:t>‹#›</a:t>
            </a:fld>
            <a:endParaRPr lang="en-GB"/>
          </a:p>
        </p:txBody>
      </p:sp>
    </p:spTree>
    <p:extLst>
      <p:ext uri="{BB962C8B-B14F-4D97-AF65-F5344CB8AC3E}">
        <p14:creationId xmlns:p14="http://schemas.microsoft.com/office/powerpoint/2010/main" val="1389515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21" Type="http://schemas.openxmlformats.org/officeDocument/2006/relationships/image" Target="../media/image5.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9EC3DF-5C1E-4CC0-B848-4493FE45D567}" type="datetimeFigureOut">
              <a:rPr lang="en-GB" smtClean="0"/>
              <a:pPr/>
              <a:t>17/01/2018</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097A12-D6CF-4B74-8C5C-1D979BFD6372}" type="slidenum">
              <a:rPr lang="en-GB" smtClean="0"/>
              <a:pPr/>
              <a:t>‹#›</a:t>
            </a:fld>
            <a:endParaRPr lang="en-GB"/>
          </a:p>
        </p:txBody>
      </p:sp>
    </p:spTree>
    <p:extLst>
      <p:ext uri="{BB962C8B-B14F-4D97-AF65-F5344CB8AC3E}">
        <p14:creationId xmlns:p14="http://schemas.microsoft.com/office/powerpoint/2010/main" val="2470112649"/>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F9EC3DF-5C1E-4CC0-B848-4493FE45D567}" type="datetimeFigureOut">
              <a:rPr lang="en-GB" smtClean="0"/>
              <a:pPr/>
              <a:t>17/01/2018</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D097A12-D6CF-4B74-8C5C-1D979BFD6372}" type="slidenum">
              <a:rPr lang="en-GB" smtClean="0"/>
              <a:pPr/>
              <a:t>‹#›</a:t>
            </a:fld>
            <a:endParaRPr lang="en-GB"/>
          </a:p>
        </p:txBody>
      </p:sp>
    </p:spTree>
    <p:extLst>
      <p:ext uri="{BB962C8B-B14F-4D97-AF65-F5344CB8AC3E}">
        <p14:creationId xmlns:p14="http://schemas.microsoft.com/office/powerpoint/2010/main" val="555670309"/>
      </p:ext>
    </p:extLst>
  </p:cSld>
  <p:clrMap bg1="dk1" tx1="lt1" bg2="dk2" tx2="lt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 id="2147483924" r:id="rId16"/>
    <p:sldLayoutId id="214748392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hyperlink" Target="mailto:director@eyst.org.uk" TargetMode="External"/><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8.svg"/></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Z:\Marketing\Branding\Tai Pawb Logos\Tai Pawb Logo\tai_pawb_logo_fill_300dpi.JP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7320136" y="85"/>
            <a:ext cx="3347864" cy="2109347"/>
          </a:xfrm>
          <a:prstGeom prst="rect">
            <a:avLst/>
          </a:prstGeom>
          <a:noFill/>
        </p:spPr>
      </p:pic>
      <p:pic>
        <p:nvPicPr>
          <p:cNvPr id="4" name="Picture 2" descr="Z:\Marketing\Branding\Letterhead.png"/>
          <p:cNvPicPr>
            <a:picLocks noChangeAspect="1" noChangeArrowheads="1"/>
          </p:cNvPicPr>
          <p:nvPr/>
        </p:nvPicPr>
        <p:blipFill>
          <a:blip r:embed="rId3" cstate="email">
            <a:extLst>
              <a:ext uri="{28A0092B-C50C-407E-A947-70E740481C1C}">
                <a14:useLocalDpi xmlns:a14="http://schemas.microsoft.com/office/drawing/2010/main"/>
              </a:ext>
            </a:extLst>
          </a:blip>
          <a:srcRect l="4762" t="85090" r="24766" b="2787"/>
          <a:stretch>
            <a:fillRect/>
          </a:stretch>
        </p:blipFill>
        <p:spPr bwMode="auto">
          <a:xfrm>
            <a:off x="1703512" y="188640"/>
            <a:ext cx="5624625" cy="1368152"/>
          </a:xfrm>
          <a:prstGeom prst="rect">
            <a:avLst/>
          </a:prstGeom>
          <a:noFill/>
        </p:spPr>
      </p:pic>
      <p:sp>
        <p:nvSpPr>
          <p:cNvPr id="2" name="Rectangle 1"/>
          <p:cNvSpPr/>
          <p:nvPr/>
        </p:nvSpPr>
        <p:spPr>
          <a:xfrm>
            <a:off x="2520550" y="3044280"/>
            <a:ext cx="7133684" cy="923330"/>
          </a:xfrm>
          <a:prstGeom prst="rect">
            <a:avLst/>
          </a:prstGeom>
        </p:spPr>
        <p:txBody>
          <a:bodyPr wrap="none">
            <a:spAutoFit/>
          </a:bodyPr>
          <a:lstStyle/>
          <a:p>
            <a:pPr algn="ctr"/>
            <a:r>
              <a:rPr lang="en-GB" sz="5400" b="1" dirty="0">
                <a:latin typeface="Calibri" panose="020F0502020204030204" pitchFamily="34" charset="0"/>
                <a:ea typeface="Calibri" panose="020F0502020204030204" pitchFamily="34" charset="0"/>
              </a:rPr>
              <a:t>Race Inequality Seminar</a:t>
            </a:r>
            <a:endParaRPr lang="en-GB" sz="4400" b="1" dirty="0">
              <a:latin typeface="Calibri" panose="020F0502020204030204" pitchFamily="34"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8A3C342-1D03-412F-8DD3-BF519E8E0AE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E0E8023-E0E2-49AD-B1D6-9E825CDCC980}"/>
              </a:ext>
            </a:extLst>
          </p:cNvPr>
          <p:cNvSpPr>
            <a:spLocks noGrp="1"/>
          </p:cNvSpPr>
          <p:nvPr>
            <p:ph type="title"/>
          </p:nvPr>
        </p:nvSpPr>
        <p:spPr>
          <a:xfrm>
            <a:off x="341311" y="286350"/>
            <a:ext cx="9404723" cy="1400530"/>
          </a:xfrm>
        </p:spPr>
        <p:txBody>
          <a:bodyPr/>
          <a:lstStyle/>
          <a:p>
            <a:r>
              <a:rPr lang="en-GB" dirty="0"/>
              <a:t>Forms of Spatial Exclusion	</a:t>
            </a:r>
          </a:p>
        </p:txBody>
      </p:sp>
      <p:sp>
        <p:nvSpPr>
          <p:cNvPr id="3" name="Content Placeholder 2">
            <a:extLst>
              <a:ext uri="{FF2B5EF4-FFF2-40B4-BE49-F238E27FC236}">
                <a16:creationId xmlns:a16="http://schemas.microsoft.com/office/drawing/2014/main" xmlns="" id="{026B776C-3D57-48B9-941A-717BC6FB591C}"/>
              </a:ext>
            </a:extLst>
          </p:cNvPr>
          <p:cNvSpPr>
            <a:spLocks noGrp="1"/>
          </p:cNvSpPr>
          <p:nvPr>
            <p:ph idx="1"/>
          </p:nvPr>
        </p:nvSpPr>
        <p:spPr>
          <a:xfrm>
            <a:off x="1103313" y="1550504"/>
            <a:ext cx="5615540" cy="4697895"/>
          </a:xfrm>
        </p:spPr>
        <p:txBody>
          <a:bodyPr>
            <a:normAutofit fontScale="92500" lnSpcReduction="10000"/>
          </a:bodyPr>
          <a:lstStyle/>
          <a:p>
            <a:r>
              <a:rPr lang="en-GB" dirty="0"/>
              <a:t>Exclusions </a:t>
            </a:r>
            <a:r>
              <a:rPr lang="en-GB" b="1" dirty="0"/>
              <a:t>at</a:t>
            </a:r>
            <a:r>
              <a:rPr lang="en-GB" dirty="0"/>
              <a:t> the Nation’s Borders and </a:t>
            </a:r>
            <a:r>
              <a:rPr lang="en-GB" b="1" dirty="0"/>
              <a:t>within</a:t>
            </a:r>
            <a:r>
              <a:rPr lang="en-GB" dirty="0"/>
              <a:t> the Nation’s Borders</a:t>
            </a:r>
          </a:p>
          <a:p>
            <a:r>
              <a:rPr lang="en-GB" dirty="0"/>
              <a:t>‘</a:t>
            </a:r>
            <a:r>
              <a:rPr lang="en-GB" b="1" dirty="0"/>
              <a:t>Racial Steering</a:t>
            </a:r>
            <a:r>
              <a:rPr lang="en-GB" dirty="0"/>
              <a:t>’ – role of housing market institutions (UK)</a:t>
            </a:r>
          </a:p>
          <a:p>
            <a:pPr lvl="1"/>
            <a:r>
              <a:rPr lang="en-GB" dirty="0"/>
              <a:t>Limit Housing Choice</a:t>
            </a:r>
          </a:p>
          <a:p>
            <a:pPr lvl="1"/>
            <a:r>
              <a:rPr lang="en-GB" dirty="0"/>
              <a:t>Steer towards areas of higher minority concentration</a:t>
            </a:r>
          </a:p>
          <a:p>
            <a:pPr lvl="1"/>
            <a:r>
              <a:rPr lang="en-GB" dirty="0"/>
              <a:t>Discrimination in loan finance</a:t>
            </a:r>
          </a:p>
          <a:p>
            <a:r>
              <a:rPr lang="en-GB" b="1" dirty="0"/>
              <a:t>State-sponsored dispersal </a:t>
            </a:r>
            <a:r>
              <a:rPr lang="en-GB" dirty="0"/>
              <a:t>strategies – Home Office Asylum Dispersal Scheme</a:t>
            </a:r>
          </a:p>
          <a:p>
            <a:r>
              <a:rPr lang="en-GB" dirty="0"/>
              <a:t>Housing &amp; Spatial Patterns matter</a:t>
            </a:r>
          </a:p>
          <a:p>
            <a:pPr lvl="1"/>
            <a:r>
              <a:rPr lang="en-GB" dirty="0"/>
              <a:t>Poor housing quality, overcrowding ,etc</a:t>
            </a:r>
          </a:p>
          <a:p>
            <a:pPr lvl="1"/>
            <a:r>
              <a:rPr lang="en-GB" dirty="0"/>
              <a:t>Poorer health, education, parks etc in areas of poorer housing</a:t>
            </a:r>
          </a:p>
          <a:p>
            <a:endParaRPr lang="en-GB" dirty="0"/>
          </a:p>
          <a:p>
            <a:pPr marL="0" indent="0">
              <a:buNone/>
            </a:pPr>
            <a:endParaRPr lang="en-GB" dirty="0"/>
          </a:p>
        </p:txBody>
      </p:sp>
      <p:graphicFrame>
        <p:nvGraphicFramePr>
          <p:cNvPr id="4" name="Diagram 3">
            <a:extLst>
              <a:ext uri="{FF2B5EF4-FFF2-40B4-BE49-F238E27FC236}">
                <a16:creationId xmlns:a16="http://schemas.microsoft.com/office/drawing/2014/main" xmlns="" id="{FE0B585F-DD1A-49CC-BCD2-99A4D48CB5EC}"/>
              </a:ext>
            </a:extLst>
          </p:cNvPr>
          <p:cNvGraphicFramePr/>
          <p:nvPr>
            <p:extLst/>
          </p:nvPr>
        </p:nvGraphicFramePr>
        <p:xfrm>
          <a:off x="6365461" y="986615"/>
          <a:ext cx="5084417"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48507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C8A3C342-1D03-412F-8DD3-BF519E8E0AE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69E9D39-A98C-47B2-90A8-B2B407E125D9}"/>
              </a:ext>
            </a:extLst>
          </p:cNvPr>
          <p:cNvSpPr>
            <a:spLocks noGrp="1"/>
          </p:cNvSpPr>
          <p:nvPr>
            <p:ph type="title"/>
          </p:nvPr>
        </p:nvSpPr>
        <p:spPr/>
        <p:txBody>
          <a:bodyPr/>
          <a:lstStyle/>
          <a:p>
            <a:r>
              <a:rPr lang="en-GB" dirty="0"/>
              <a:t>Wales as Refuge</a:t>
            </a:r>
          </a:p>
        </p:txBody>
      </p:sp>
      <p:graphicFrame>
        <p:nvGraphicFramePr>
          <p:cNvPr id="5" name="Content Placeholder 4">
            <a:extLst>
              <a:ext uri="{FF2B5EF4-FFF2-40B4-BE49-F238E27FC236}">
                <a16:creationId xmlns:a16="http://schemas.microsoft.com/office/drawing/2014/main" xmlns="" id="{5CAD6C01-58E2-4AED-A030-B8CE56BE2A3E}"/>
              </a:ext>
            </a:extLst>
          </p:cNvPr>
          <p:cNvGraphicFramePr>
            <a:graphicFrameLocks noGrp="1"/>
          </p:cNvGraphicFramePr>
          <p:nvPr>
            <p:ph idx="1"/>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xmlns="" id="{B5C37675-F4C7-4834-B5B3-0E9EF390BF1D}"/>
              </a:ext>
            </a:extLst>
          </p:cNvPr>
          <p:cNvPicPr>
            <a:picLocks noChangeAspect="1"/>
          </p:cNvPicPr>
          <p:nvPr/>
        </p:nvPicPr>
        <p:blipFill>
          <a:blip r:embed="rId9"/>
          <a:stretch>
            <a:fillRect/>
          </a:stretch>
        </p:blipFill>
        <p:spPr>
          <a:xfrm>
            <a:off x="10088563" y="284922"/>
            <a:ext cx="2000250" cy="2286000"/>
          </a:xfrm>
          <a:prstGeom prst="rect">
            <a:avLst/>
          </a:prstGeom>
        </p:spPr>
      </p:pic>
    </p:spTree>
    <p:extLst>
      <p:ext uri="{BB962C8B-B14F-4D97-AF65-F5344CB8AC3E}">
        <p14:creationId xmlns:p14="http://schemas.microsoft.com/office/powerpoint/2010/main" val="18262704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C8A3C342-1D03-412F-8DD3-BF519E8E0AE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xmlns="" id="{412E3267-7ABE-412B-8580-47EC0D1F61F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cstate="email">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19" name="Picture 18">
            <a:extLst>
              <a:ext uri="{FF2B5EF4-FFF2-40B4-BE49-F238E27FC236}">
                <a16:creationId xmlns:a16="http://schemas.microsoft.com/office/drawing/2014/main" xmlns="" id="{20B62C5A-2250-4380-AB23-DB87446CCED0}"/>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cstate="email">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21" name="Oval 20">
            <a:extLst>
              <a:ext uri="{FF2B5EF4-FFF2-40B4-BE49-F238E27FC236}">
                <a16:creationId xmlns:a16="http://schemas.microsoft.com/office/drawing/2014/main" xmlns="" id="{D42CF425-7213-4F89-B0FF-4C2BDDD9C68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xmlns="" id="{D35DA97D-88F8-4249-B650-4FC9FD50A382}"/>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25" name="Picture 24">
            <a:extLst>
              <a:ext uri="{FF2B5EF4-FFF2-40B4-BE49-F238E27FC236}">
                <a16:creationId xmlns:a16="http://schemas.microsoft.com/office/drawing/2014/main" xmlns="" id="{43F38673-6E30-4BAE-AC67-0B283EBF429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7"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27" name="Rectangle 26">
            <a:extLst>
              <a:ext uri="{FF2B5EF4-FFF2-40B4-BE49-F238E27FC236}">
                <a16:creationId xmlns:a16="http://schemas.microsoft.com/office/drawing/2014/main" xmlns="" id="{202A25CB-1ED1-4C87-AB49-8D3BC684D1C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xmlns="" id="{CC76B389-65DB-4B96-910B-9D9004FB289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54139" y="0"/>
            <a:ext cx="463828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7">
            <a:extLst>
              <a:ext uri="{FF2B5EF4-FFF2-40B4-BE49-F238E27FC236}">
                <a16:creationId xmlns:a16="http://schemas.microsoft.com/office/drawing/2014/main" xmlns="" id="{7BBF43D6-A5CF-4884-BE66-F395A6C0465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33" name="Freeform 5">
            <a:extLst>
              <a:ext uri="{FF2B5EF4-FFF2-40B4-BE49-F238E27FC236}">
                <a16:creationId xmlns:a16="http://schemas.microsoft.com/office/drawing/2014/main" xmlns="" id="{C942AF96-8F8E-4DFF-B831-965ABE85D6B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3906400"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5" name="Picture 4">
            <a:extLst>
              <a:ext uri="{FF2B5EF4-FFF2-40B4-BE49-F238E27FC236}">
                <a16:creationId xmlns:a16="http://schemas.microsoft.com/office/drawing/2014/main" xmlns="" id="{EAEC5D16-304F-45C5-B152-7EB858AC181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63742" y="699116"/>
            <a:ext cx="3980139" cy="2059721"/>
          </a:xfrm>
          <a:prstGeom prst="rect">
            <a:avLst/>
          </a:prstGeom>
          <a:effectLst/>
        </p:spPr>
      </p:pic>
      <p:sp>
        <p:nvSpPr>
          <p:cNvPr id="35" name="Rectangle 34">
            <a:extLst>
              <a:ext uri="{FF2B5EF4-FFF2-40B4-BE49-F238E27FC236}">
                <a16:creationId xmlns:a16="http://schemas.microsoft.com/office/drawing/2014/main" xmlns="" id="{1D4731B7-53A1-43E4-B5FD-B33358A7FD3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24DD599C-4FDE-481C-BC86-96B20E8308E9}"/>
              </a:ext>
            </a:extLst>
          </p:cNvPr>
          <p:cNvSpPr>
            <a:spLocks noGrp="1"/>
          </p:cNvSpPr>
          <p:nvPr>
            <p:ph type="title"/>
          </p:nvPr>
        </p:nvSpPr>
        <p:spPr>
          <a:xfrm>
            <a:off x="646112" y="452718"/>
            <a:ext cx="5629222" cy="1400530"/>
          </a:xfrm>
        </p:spPr>
        <p:txBody>
          <a:bodyPr vert="horz" lIns="91440" tIns="45720" rIns="91440" bIns="45720" rtlCol="0" anchor="t">
            <a:normAutofit/>
          </a:bodyPr>
          <a:lstStyle/>
          <a:p>
            <a:r>
              <a:rPr lang="en-US" dirty="0"/>
              <a:t>Not such a friendly welcome?</a:t>
            </a:r>
          </a:p>
        </p:txBody>
      </p:sp>
      <p:pic>
        <p:nvPicPr>
          <p:cNvPr id="12" name="Picture Placeholder 11">
            <a:extLst>
              <a:ext uri="{FF2B5EF4-FFF2-40B4-BE49-F238E27FC236}">
                <a16:creationId xmlns:a16="http://schemas.microsoft.com/office/drawing/2014/main" xmlns="" id="{6A97D596-BD9E-44FE-A25F-A021143439B5}"/>
              </a:ext>
            </a:extLst>
          </p:cNvPr>
          <p:cNvPicPr>
            <a:picLocks noGrp="1" noChangeAspect="1"/>
          </p:cNvPicPr>
          <p:nvPr>
            <p:ph sz="half" idx="1"/>
          </p:nvPr>
        </p:nvPicPr>
        <p:blipFill>
          <a:blip r:embed="rId9"/>
          <a:stretch>
            <a:fillRect/>
          </a:stretch>
        </p:blipFill>
        <p:spPr>
          <a:xfrm>
            <a:off x="1996281" y="3282156"/>
            <a:ext cx="2609850" cy="1752600"/>
          </a:xfrm>
          <a:prstGeom prst="rect">
            <a:avLst/>
          </a:prstGeom>
          <a:effectLst/>
        </p:spPr>
      </p:pic>
      <p:sp>
        <p:nvSpPr>
          <p:cNvPr id="3" name="Content Placeholder 2">
            <a:extLst>
              <a:ext uri="{FF2B5EF4-FFF2-40B4-BE49-F238E27FC236}">
                <a16:creationId xmlns:a16="http://schemas.microsoft.com/office/drawing/2014/main" xmlns="" id="{0E57001A-1BE4-4948-95AF-9EC69B8A899A}"/>
              </a:ext>
            </a:extLst>
          </p:cNvPr>
          <p:cNvSpPr>
            <a:spLocks noGrp="1"/>
          </p:cNvSpPr>
          <p:nvPr>
            <p:ph sz="half" idx="2"/>
          </p:nvPr>
        </p:nvSpPr>
        <p:spPr>
          <a:xfrm>
            <a:off x="588858" y="2132856"/>
            <a:ext cx="5628635" cy="4195481"/>
          </a:xfrm>
        </p:spPr>
        <p:txBody>
          <a:bodyPr vert="horz" lIns="91440" tIns="45720" rIns="91440" bIns="45720" rtlCol="0">
            <a:normAutofit/>
          </a:bodyPr>
          <a:lstStyle/>
          <a:p>
            <a:pPr marL="0" indent="0">
              <a:buNone/>
            </a:pPr>
            <a:r>
              <a:rPr lang="en-US" dirty="0"/>
              <a:t>Evidence of discrimination and inequality </a:t>
            </a:r>
          </a:p>
          <a:p>
            <a:r>
              <a:rPr lang="en-US" dirty="0"/>
              <a:t>Welsh Refugee Council Report 2006</a:t>
            </a:r>
          </a:p>
          <a:p>
            <a:r>
              <a:rPr lang="en-US" dirty="0"/>
              <a:t>Welsh Strategic Migration Partnership </a:t>
            </a:r>
          </a:p>
          <a:p>
            <a:r>
              <a:rPr lang="en-US" dirty="0"/>
              <a:t>Shelter &amp; Tai </a:t>
            </a:r>
            <a:r>
              <a:rPr lang="en-US" dirty="0" err="1"/>
              <a:t>Pawb</a:t>
            </a:r>
            <a:r>
              <a:rPr lang="en-US" dirty="0"/>
              <a:t> report 2013</a:t>
            </a:r>
          </a:p>
          <a:p>
            <a:endParaRPr lang="en-US" dirty="0"/>
          </a:p>
          <a:p>
            <a:r>
              <a:rPr lang="en-US" dirty="0"/>
              <a:t>Increasing homelessness amongst BME People (Guardian, 2017)</a:t>
            </a:r>
          </a:p>
          <a:p>
            <a:r>
              <a:rPr lang="en-US" dirty="0"/>
              <a:t>Home office 2017 proposal to deport rough sleeping European Migrants ruled ‘Unlawful’</a:t>
            </a:r>
          </a:p>
          <a:p>
            <a:r>
              <a:rPr lang="en-US" dirty="0"/>
              <a:t>UKIP, National Action, etc.. All feeding off legitimate grievances around housing crisis </a:t>
            </a:r>
          </a:p>
          <a:p>
            <a:endParaRPr lang="en-US" dirty="0"/>
          </a:p>
        </p:txBody>
      </p:sp>
    </p:spTree>
    <p:extLst>
      <p:ext uri="{BB962C8B-B14F-4D97-AF65-F5344CB8AC3E}">
        <p14:creationId xmlns:p14="http://schemas.microsoft.com/office/powerpoint/2010/main" val="187192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C8A3C342-1D03-412F-8DD3-BF519E8E0AE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3" name="Freeform 23">
            <a:extLst>
              <a:ext uri="{FF2B5EF4-FFF2-40B4-BE49-F238E27FC236}">
                <a16:creationId xmlns:a16="http://schemas.microsoft.com/office/drawing/2014/main" xmlns="" id="{5262E9D7-B5C1-4E6C-B3EF-2F480770546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75" name="Freeform 5">
            <a:extLst>
              <a:ext uri="{FF2B5EF4-FFF2-40B4-BE49-F238E27FC236}">
                <a16:creationId xmlns:a16="http://schemas.microsoft.com/office/drawing/2014/main" xmlns="" id="{A319F0A6-8D80-4254-82B7-1A9297F3D28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77" name="Rectangle 76">
            <a:extLst>
              <a:ext uri="{FF2B5EF4-FFF2-40B4-BE49-F238E27FC236}">
                <a16:creationId xmlns:a16="http://schemas.microsoft.com/office/drawing/2014/main" xmlns="" id="{28E90C33-6704-48A9-B1BE-DEEF3304A52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4411" y="0"/>
            <a:ext cx="60980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newspaper, text, person&#10;&#10;Description generated with very high confidence">
            <a:extLst>
              <a:ext uri="{FF2B5EF4-FFF2-40B4-BE49-F238E27FC236}">
                <a16:creationId xmlns:a16="http://schemas.microsoft.com/office/drawing/2014/main" xmlns="" id="{DB4F8F3C-4B5E-41C0-9BC9-CCF55E193F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59481" y="647699"/>
            <a:ext cx="1697605" cy="2162555"/>
          </a:xfrm>
          <a:prstGeom prst="rect">
            <a:avLst/>
          </a:prstGeom>
          <a:effectLst/>
        </p:spPr>
      </p:pic>
      <p:pic>
        <p:nvPicPr>
          <p:cNvPr id="21" name="Content Placeholder 3" descr="A person talking on a cell phone&#10;&#10;Description generated with high confidence">
            <a:extLst>
              <a:ext uri="{FF2B5EF4-FFF2-40B4-BE49-F238E27FC236}">
                <a16:creationId xmlns:a16="http://schemas.microsoft.com/office/drawing/2014/main" xmlns="" id="{3687DB40-23CD-4CFF-832F-3E4136A7607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916129" y="851964"/>
            <a:ext cx="2627752" cy="1754024"/>
          </a:xfrm>
          <a:prstGeom prst="rect">
            <a:avLst/>
          </a:prstGeom>
          <a:effectLst/>
        </p:spPr>
      </p:pic>
      <p:sp>
        <p:nvSpPr>
          <p:cNvPr id="79" name="Rectangle 78">
            <a:extLst>
              <a:ext uri="{FF2B5EF4-FFF2-40B4-BE49-F238E27FC236}">
                <a16:creationId xmlns:a16="http://schemas.microsoft.com/office/drawing/2014/main" xmlns="" id="{C8C7DA03-3808-49BC-946F-ECACEAE88D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Picture 5" descr="A close up of a newspaper&#10;&#10;Description generated with very high confidence">
            <a:extLst>
              <a:ext uri="{FF2B5EF4-FFF2-40B4-BE49-F238E27FC236}">
                <a16:creationId xmlns:a16="http://schemas.microsoft.com/office/drawing/2014/main" xmlns="" id="{7F54703D-71BF-4B0E-8CD0-397D82C12CB7}"/>
              </a:ext>
            </a:extLst>
          </p:cNvPr>
          <p:cNvPicPr>
            <a:picLocks noChangeAspect="1"/>
          </p:cNvPicPr>
          <p:nvPr/>
        </p:nvPicPr>
        <p:blipFill>
          <a:blip r:embed="rId6"/>
          <a:stretch>
            <a:fillRect/>
          </a:stretch>
        </p:blipFill>
        <p:spPr>
          <a:xfrm>
            <a:off x="6151276" y="3006197"/>
            <a:ext cx="5335738" cy="3242202"/>
          </a:xfrm>
          <a:prstGeom prst="rect">
            <a:avLst/>
          </a:prstGeom>
          <a:effectLst/>
        </p:spPr>
      </p:pic>
      <p:sp>
        <p:nvSpPr>
          <p:cNvPr id="2" name="Title 1">
            <a:extLst>
              <a:ext uri="{FF2B5EF4-FFF2-40B4-BE49-F238E27FC236}">
                <a16:creationId xmlns:a16="http://schemas.microsoft.com/office/drawing/2014/main" xmlns="" id="{7C5AE671-5E21-4AC0-BC82-DA969CEB760F}"/>
              </a:ext>
            </a:extLst>
          </p:cNvPr>
          <p:cNvSpPr>
            <a:spLocks noGrp="1"/>
          </p:cNvSpPr>
          <p:nvPr>
            <p:ph type="title"/>
          </p:nvPr>
        </p:nvSpPr>
        <p:spPr>
          <a:xfrm>
            <a:off x="646112" y="452718"/>
            <a:ext cx="4165580" cy="1400530"/>
          </a:xfrm>
        </p:spPr>
        <p:txBody>
          <a:bodyPr>
            <a:normAutofit/>
          </a:bodyPr>
          <a:lstStyle/>
          <a:p>
            <a:r>
              <a:rPr lang="en-GB"/>
              <a:t>Far Right &amp; the Housing Crisis</a:t>
            </a:r>
          </a:p>
        </p:txBody>
      </p:sp>
      <p:sp>
        <p:nvSpPr>
          <p:cNvPr id="23" name="Content Placeholder 9"/>
          <p:cNvSpPr>
            <a:spLocks noGrp="1"/>
          </p:cNvSpPr>
          <p:nvPr>
            <p:ph idx="1"/>
          </p:nvPr>
        </p:nvSpPr>
        <p:spPr>
          <a:xfrm>
            <a:off x="646113" y="2052918"/>
            <a:ext cx="4165146" cy="4195481"/>
          </a:xfrm>
        </p:spPr>
        <p:txBody>
          <a:bodyPr>
            <a:normAutofit/>
          </a:bodyPr>
          <a:lstStyle/>
          <a:p>
            <a:pPr>
              <a:lnSpc>
                <a:spcPct val="90000"/>
              </a:lnSpc>
            </a:pPr>
            <a:r>
              <a:rPr lang="en-US" sz="1700"/>
              <a:t>Welsh established– National Action  </a:t>
            </a:r>
          </a:p>
          <a:p>
            <a:pPr>
              <a:lnSpc>
                <a:spcPct val="90000"/>
              </a:lnSpc>
            </a:pPr>
            <a:r>
              <a:rPr lang="en-US" sz="1700"/>
              <a:t>Exploiting grievances of impoverished communities</a:t>
            </a:r>
          </a:p>
          <a:p>
            <a:pPr>
              <a:lnSpc>
                <a:spcPct val="90000"/>
              </a:lnSpc>
            </a:pPr>
            <a:r>
              <a:rPr lang="en-US" sz="1700"/>
              <a:t>Fueled by right wing tabloid media</a:t>
            </a:r>
          </a:p>
          <a:p>
            <a:pPr>
              <a:lnSpc>
                <a:spcPct val="90000"/>
              </a:lnSpc>
            </a:pPr>
            <a:r>
              <a:rPr lang="en-US" sz="1700"/>
              <a:t>Anti-Muslim, anti-immigrant, anti-asylum-seeker, anti-refugee</a:t>
            </a:r>
          </a:p>
          <a:p>
            <a:pPr>
              <a:lnSpc>
                <a:spcPct val="90000"/>
              </a:lnSpc>
            </a:pPr>
            <a:r>
              <a:rPr lang="en-US" sz="1700"/>
              <a:t>Narrative of ‘We need to look after our own’ ‘Britain is full up’</a:t>
            </a:r>
          </a:p>
          <a:p>
            <a:pPr>
              <a:lnSpc>
                <a:spcPct val="90000"/>
              </a:lnSpc>
            </a:pPr>
            <a:r>
              <a:rPr lang="en-US" sz="1700"/>
              <a:t>Lack of effective public education and counter-narrative</a:t>
            </a:r>
          </a:p>
          <a:p>
            <a:pPr>
              <a:lnSpc>
                <a:spcPct val="90000"/>
              </a:lnSpc>
            </a:pPr>
            <a:r>
              <a:rPr lang="en-US" sz="1700"/>
              <a:t>Post Brexit-Britain – is this a taste of things to come?</a:t>
            </a:r>
          </a:p>
        </p:txBody>
      </p:sp>
    </p:spTree>
    <p:extLst>
      <p:ext uri="{BB962C8B-B14F-4D97-AF65-F5344CB8AC3E}">
        <p14:creationId xmlns:p14="http://schemas.microsoft.com/office/powerpoint/2010/main" val="30793579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8A3C342-1D03-412F-8DD3-BF519E8E0AE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7ECB804-E1B0-432E-B9CB-C216F3BC2061}"/>
              </a:ext>
            </a:extLst>
          </p:cNvPr>
          <p:cNvSpPr>
            <a:spLocks noGrp="1"/>
          </p:cNvSpPr>
          <p:nvPr>
            <p:ph type="title"/>
          </p:nvPr>
        </p:nvSpPr>
        <p:spPr/>
        <p:txBody>
          <a:bodyPr/>
          <a:lstStyle/>
          <a:p>
            <a:r>
              <a:rPr lang="en-GB" dirty="0"/>
              <a:t>Conclusions</a:t>
            </a:r>
          </a:p>
        </p:txBody>
      </p:sp>
      <p:graphicFrame>
        <p:nvGraphicFramePr>
          <p:cNvPr id="4" name="Content Placeholder 3">
            <a:extLst>
              <a:ext uri="{FF2B5EF4-FFF2-40B4-BE49-F238E27FC236}">
                <a16:creationId xmlns:a16="http://schemas.microsoft.com/office/drawing/2014/main" xmlns="" id="{E046F466-FA28-4D13-8F87-85DB7BC15E17}"/>
              </a:ext>
            </a:extLst>
          </p:cNvPr>
          <p:cNvGraphicFramePr>
            <a:graphicFrameLocks noGrp="1"/>
          </p:cNvGraphicFramePr>
          <p:nvPr>
            <p:ph idx="1"/>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77801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C8A3C342-1D03-412F-8DD3-BF519E8E0AE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C42F2F6A-63E7-4149-A2DA-E05D3A010700}"/>
              </a:ext>
            </a:extLst>
          </p:cNvPr>
          <p:cNvSpPr>
            <a:spLocks noGrp="1"/>
          </p:cNvSpPr>
          <p:nvPr>
            <p:ph type="title"/>
          </p:nvPr>
        </p:nvSpPr>
        <p:spPr>
          <a:xfrm>
            <a:off x="4294395" y="2862465"/>
            <a:ext cx="8825660" cy="1653180"/>
          </a:xfrm>
        </p:spPr>
        <p:txBody>
          <a:bodyPr>
            <a:normAutofit fontScale="90000"/>
          </a:bodyPr>
          <a:lstStyle/>
          <a:p>
            <a:r>
              <a:rPr lang="en-GB" dirty="0"/>
              <a:t/>
            </a:r>
            <a:br>
              <a:rPr lang="en-GB" dirty="0"/>
            </a:br>
            <a:r>
              <a:rPr lang="en-GB" dirty="0"/>
              <a:t/>
            </a:r>
            <a:br>
              <a:rPr lang="en-GB" dirty="0"/>
            </a:br>
            <a:r>
              <a:rPr lang="en-GB" dirty="0"/>
              <a:t>Thank you 	</a:t>
            </a:r>
          </a:p>
        </p:txBody>
      </p:sp>
      <p:sp>
        <p:nvSpPr>
          <p:cNvPr id="5" name="Text Placeholder 4">
            <a:extLst>
              <a:ext uri="{FF2B5EF4-FFF2-40B4-BE49-F238E27FC236}">
                <a16:creationId xmlns:a16="http://schemas.microsoft.com/office/drawing/2014/main" xmlns="" id="{FF4CC2B6-9692-4A27-A6BE-A896E5F978A2}"/>
              </a:ext>
            </a:extLst>
          </p:cNvPr>
          <p:cNvSpPr>
            <a:spLocks noGrp="1"/>
          </p:cNvSpPr>
          <p:nvPr>
            <p:ph type="body" idx="1"/>
          </p:nvPr>
        </p:nvSpPr>
        <p:spPr>
          <a:xfrm>
            <a:off x="1154955" y="4401461"/>
            <a:ext cx="8825659" cy="860400"/>
          </a:xfrm>
        </p:spPr>
        <p:txBody>
          <a:bodyPr>
            <a:noAutofit/>
          </a:bodyPr>
          <a:lstStyle/>
          <a:p>
            <a:r>
              <a:rPr lang="en-GB" sz="2400" dirty="0"/>
              <a:t>Rocio Cifuentes</a:t>
            </a:r>
          </a:p>
          <a:p>
            <a:r>
              <a:rPr lang="en-GB" sz="2400" dirty="0"/>
              <a:t>Director</a:t>
            </a:r>
          </a:p>
          <a:p>
            <a:r>
              <a:rPr lang="en-GB" sz="2400" dirty="0"/>
              <a:t>EYST Wales </a:t>
            </a:r>
          </a:p>
          <a:p>
            <a:r>
              <a:rPr lang="en-GB" sz="2400" dirty="0">
                <a:hlinkClick r:id="rId3"/>
              </a:rPr>
              <a:t>director@eyst.org.uk</a:t>
            </a:r>
            <a:r>
              <a:rPr lang="en-GB" sz="2400" dirty="0"/>
              <a:t>  		@</a:t>
            </a:r>
            <a:r>
              <a:rPr lang="en-GB" sz="2400" dirty="0" err="1"/>
              <a:t>eystwales</a:t>
            </a:r>
            <a:r>
              <a:rPr lang="en-GB" sz="2400" dirty="0"/>
              <a:t>  </a:t>
            </a:r>
          </a:p>
        </p:txBody>
      </p:sp>
      <p:pic>
        <p:nvPicPr>
          <p:cNvPr id="6" name="Picture 5">
            <a:extLst>
              <a:ext uri="{FF2B5EF4-FFF2-40B4-BE49-F238E27FC236}">
                <a16:creationId xmlns:a16="http://schemas.microsoft.com/office/drawing/2014/main" xmlns="" id="{416C427A-9AB2-411C-9E51-079E7BB93350}"/>
              </a:ext>
            </a:extLst>
          </p:cNvPr>
          <p:cNvPicPr>
            <a:picLocks noChangeAspect="1"/>
          </p:cNvPicPr>
          <p:nvPr/>
        </p:nvPicPr>
        <p:blipFill>
          <a:blip r:embed="rId4"/>
          <a:stretch>
            <a:fillRect/>
          </a:stretch>
        </p:blipFill>
        <p:spPr>
          <a:xfrm>
            <a:off x="1584960" y="707285"/>
            <a:ext cx="8274866" cy="2817928"/>
          </a:xfrm>
          <a:prstGeom prst="rect">
            <a:avLst/>
          </a:prstGeom>
        </p:spPr>
      </p:pic>
    </p:spTree>
    <p:extLst>
      <p:ext uri="{BB962C8B-B14F-4D97-AF65-F5344CB8AC3E}">
        <p14:creationId xmlns:p14="http://schemas.microsoft.com/office/powerpoint/2010/main" val="2079606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67004" y="908720"/>
            <a:ext cx="4338432" cy="923330"/>
          </a:xfrm>
          <a:prstGeom prst="rect">
            <a:avLst/>
          </a:prstGeom>
        </p:spPr>
        <p:txBody>
          <a:bodyPr wrap="none">
            <a:spAutoFit/>
          </a:bodyPr>
          <a:lstStyle/>
          <a:p>
            <a:pPr algn="ctr"/>
            <a:r>
              <a:rPr lang="en-GB" sz="5400" b="1" dirty="0">
                <a:latin typeface="Calibri" panose="020F0502020204030204" pitchFamily="34" charset="0"/>
                <a:ea typeface="Calibri" panose="020F0502020204030204" pitchFamily="34" charset="0"/>
              </a:rPr>
              <a:t>Tai Pawb AGM</a:t>
            </a:r>
            <a:endParaRPr lang="en-GB" sz="4400" b="1"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80785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08631" y="908721"/>
            <a:ext cx="4855175" cy="1661993"/>
          </a:xfrm>
          <a:prstGeom prst="rect">
            <a:avLst/>
          </a:prstGeom>
        </p:spPr>
        <p:txBody>
          <a:bodyPr wrap="none">
            <a:spAutoFit/>
          </a:bodyPr>
          <a:lstStyle/>
          <a:p>
            <a:pPr algn="ctr"/>
            <a:r>
              <a:rPr lang="en-GB" sz="5400" b="1" dirty="0">
                <a:latin typeface="Calibri" panose="020F0502020204030204" pitchFamily="34" charset="0"/>
                <a:ea typeface="Calibri" panose="020F0502020204030204" pitchFamily="34" charset="0"/>
              </a:rPr>
              <a:t>Alicja Zalesinska</a:t>
            </a:r>
            <a:br>
              <a:rPr lang="en-GB" sz="5400" b="1" dirty="0">
                <a:latin typeface="Calibri" panose="020F0502020204030204" pitchFamily="34" charset="0"/>
                <a:ea typeface="Calibri" panose="020F0502020204030204" pitchFamily="34" charset="0"/>
              </a:rPr>
            </a:br>
            <a:r>
              <a:rPr lang="en-GB" sz="4400" b="1" dirty="0">
                <a:latin typeface="Calibri" panose="020F0502020204030204" pitchFamily="34" charset="0"/>
                <a:ea typeface="Calibri" panose="020F0502020204030204" pitchFamily="34" charset="0"/>
              </a:rPr>
              <a:t>Tai Pawb</a:t>
            </a:r>
          </a:p>
        </p:txBody>
      </p:sp>
      <p:sp>
        <p:nvSpPr>
          <p:cNvPr id="7" name="Rectangle 6"/>
          <p:cNvSpPr/>
          <p:nvPr/>
        </p:nvSpPr>
        <p:spPr>
          <a:xfrm>
            <a:off x="1919536" y="3140968"/>
            <a:ext cx="8424936" cy="502702"/>
          </a:xfrm>
          <a:prstGeom prst="rect">
            <a:avLst/>
          </a:prstGeom>
        </p:spPr>
        <p:txBody>
          <a:bodyPr wrap="square">
            <a:spAutoFit/>
          </a:bodyPr>
          <a:lstStyle/>
          <a:p>
            <a:pPr algn="ctr"/>
            <a:r>
              <a:rPr lang="en-GB" sz="4000" baseline="30000" dirty="0"/>
              <a:t>"Solutions to Key Issues on Race and Housing in Wales"</a:t>
            </a:r>
          </a:p>
        </p:txBody>
      </p:sp>
    </p:spTree>
    <p:extLst>
      <p:ext uri="{BB962C8B-B14F-4D97-AF65-F5344CB8AC3E}">
        <p14:creationId xmlns:p14="http://schemas.microsoft.com/office/powerpoint/2010/main" val="30112976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GB" dirty="0" smtClean="0">
                <a:solidFill>
                  <a:schemeClr val="tx1"/>
                </a:solidFill>
              </a:rPr>
              <a:t>Diversity In Housing Governance</a:t>
            </a:r>
          </a:p>
          <a:p>
            <a:r>
              <a:rPr lang="en-GB" dirty="0" smtClean="0">
                <a:solidFill>
                  <a:schemeClr val="tx1"/>
                </a:solidFill>
              </a:rPr>
              <a:t>Sanjiv Vedi, Hendre Housing Board Member, Chair of Governance.</a:t>
            </a:r>
            <a:endParaRPr lang="en-GB" dirty="0">
              <a:solidFill>
                <a:schemeClr val="tx1"/>
              </a:solidFill>
            </a:endParaRPr>
          </a:p>
        </p:txBody>
      </p:sp>
      <p:pic>
        <p:nvPicPr>
          <p:cNvPr id="1026" name="Picture 2" descr="C:\Program Files (x86)\Microsoft Office\MEDIA\CAGCAT10\j0300840.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13899" y="50729"/>
            <a:ext cx="1815084" cy="152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19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9536" y="260648"/>
            <a:ext cx="8291264" cy="1156990"/>
          </a:xfrm>
        </p:spPr>
        <p:txBody>
          <a:bodyPr>
            <a:normAutofit fontScale="90000"/>
          </a:bodyPr>
          <a:lstStyle/>
          <a:p>
            <a:r>
              <a:rPr lang="en-GB" sz="3600" dirty="0"/>
              <a:t/>
            </a:r>
            <a:br>
              <a:rPr lang="en-GB" sz="3600" dirty="0"/>
            </a:br>
            <a:r>
              <a:rPr lang="en-GB" sz="3600" dirty="0"/>
              <a:t>Welsh Housing Associations' </a:t>
            </a:r>
            <a:br>
              <a:rPr lang="en-GB" sz="3600" dirty="0"/>
            </a:br>
            <a:r>
              <a:rPr lang="en-GB" sz="3600" dirty="0"/>
              <a:t>Board Membership</a:t>
            </a:r>
            <a:br>
              <a:rPr lang="en-GB" sz="3600" dirty="0"/>
            </a:br>
            <a:r>
              <a:rPr lang="en-GB" sz="3600" dirty="0"/>
              <a:t>Gender</a:t>
            </a:r>
            <a:r>
              <a:rPr lang="en-GB" dirty="0" smtClean="0"/>
              <a:t/>
            </a:r>
            <a:br>
              <a:rPr lang="en-GB" dirty="0" smtClean="0"/>
            </a:br>
            <a:endParaRPr lang="en-GB" dirty="0"/>
          </a:p>
        </p:txBody>
      </p:sp>
      <p:graphicFrame>
        <p:nvGraphicFramePr>
          <p:cNvPr id="5" name="Content Placeholder 4"/>
          <p:cNvGraphicFramePr>
            <a:graphicFrameLocks noGrp="1"/>
          </p:cNvGraphicFramePr>
          <p:nvPr>
            <p:ph idx="1"/>
            <p:extLst/>
          </p:nvPr>
        </p:nvGraphicFramePr>
        <p:xfrm>
          <a:off x="1847528" y="2420888"/>
          <a:ext cx="8223796" cy="3230880"/>
        </p:xfrm>
        <a:graphic>
          <a:graphicData uri="http://schemas.openxmlformats.org/drawingml/2006/table">
            <a:tbl>
              <a:tblPr firstRow="1" firstCol="1" bandRow="1"/>
              <a:tblGrid>
                <a:gridCol w="1607712"/>
                <a:gridCol w="1845373"/>
                <a:gridCol w="1845373"/>
                <a:gridCol w="1507230"/>
                <a:gridCol w="1418108"/>
              </a:tblGrid>
              <a:tr h="420854">
                <a:tc>
                  <a:txBody>
                    <a:bodyPr/>
                    <a:lstStyle/>
                    <a:p>
                      <a:pPr>
                        <a:spcAft>
                          <a:spcPts val="0"/>
                        </a:spcAft>
                      </a:pPr>
                      <a:r>
                        <a:rPr lang="en-US" sz="1800" b="1" dirty="0">
                          <a:solidFill>
                            <a:srgbClr val="000000"/>
                          </a:solidFill>
                          <a:effectLst/>
                          <a:latin typeface="Arial"/>
                          <a:ea typeface="Times New Roman"/>
                        </a:rPr>
                        <a:t>Group</a:t>
                      </a:r>
                      <a:endParaRPr lang="en-GB" sz="1800" dirty="0">
                        <a:solidFill>
                          <a:srgbClr val="000000"/>
                        </a:solidFill>
                        <a:effectLst/>
                        <a:latin typeface="Times New Roman"/>
                        <a:ea typeface="Times New Roman"/>
                      </a:endParaRPr>
                    </a:p>
                  </a:txBody>
                  <a:tcPr marL="38574" marR="3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spcAft>
                          <a:spcPts val="0"/>
                        </a:spcAft>
                      </a:pPr>
                      <a:r>
                        <a:rPr lang="en-US" sz="1800" b="1">
                          <a:solidFill>
                            <a:srgbClr val="000000"/>
                          </a:solidFill>
                          <a:effectLst/>
                          <a:latin typeface="Arial"/>
                          <a:ea typeface="Times New Roman"/>
                        </a:rPr>
                        <a:t>Percentage of board members in 2016</a:t>
                      </a:r>
                      <a:endParaRPr lang="en-GB" sz="1800">
                        <a:solidFill>
                          <a:srgbClr val="000000"/>
                        </a:solidFill>
                        <a:effectLst/>
                        <a:latin typeface="Times New Roman"/>
                        <a:ea typeface="Times New Roman"/>
                      </a:endParaRPr>
                    </a:p>
                  </a:txBody>
                  <a:tcPr marL="38574" marR="3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spcAft>
                          <a:spcPts val="0"/>
                        </a:spcAft>
                      </a:pPr>
                      <a:r>
                        <a:rPr lang="en-US" sz="1800" b="1">
                          <a:solidFill>
                            <a:srgbClr val="000000"/>
                          </a:solidFill>
                          <a:effectLst/>
                          <a:latin typeface="Arial"/>
                          <a:ea typeface="Times New Roman"/>
                        </a:rPr>
                        <a:t>Percentage of population</a:t>
                      </a:r>
                      <a:endParaRPr lang="en-GB" sz="1800">
                        <a:solidFill>
                          <a:srgbClr val="000000"/>
                        </a:solidFill>
                        <a:effectLst/>
                        <a:latin typeface="Times New Roman"/>
                        <a:ea typeface="Times New Roman"/>
                      </a:endParaRPr>
                    </a:p>
                    <a:p>
                      <a:pPr>
                        <a:spcAft>
                          <a:spcPts val="0"/>
                        </a:spcAft>
                      </a:pPr>
                      <a:r>
                        <a:rPr lang="en-US" sz="1800" b="1">
                          <a:solidFill>
                            <a:srgbClr val="000000"/>
                          </a:solidFill>
                          <a:effectLst/>
                          <a:latin typeface="Arial"/>
                          <a:ea typeface="Times New Roman"/>
                        </a:rPr>
                        <a:t> </a:t>
                      </a:r>
                      <a:endParaRPr lang="en-GB" sz="1800">
                        <a:solidFill>
                          <a:srgbClr val="000000"/>
                        </a:solidFill>
                        <a:effectLst/>
                        <a:latin typeface="Times New Roman"/>
                        <a:ea typeface="Times New Roman"/>
                      </a:endParaRPr>
                    </a:p>
                  </a:txBody>
                  <a:tcPr marL="38574" marR="3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spcAft>
                          <a:spcPts val="0"/>
                        </a:spcAft>
                      </a:pPr>
                      <a:r>
                        <a:rPr lang="en-US" sz="1800" b="1">
                          <a:solidFill>
                            <a:srgbClr val="000000"/>
                          </a:solidFill>
                          <a:effectLst/>
                          <a:latin typeface="Arial"/>
                          <a:ea typeface="Times New Roman"/>
                        </a:rPr>
                        <a:t>Percentage of social housing tenants </a:t>
                      </a:r>
                      <a:endParaRPr lang="en-GB" sz="1800">
                        <a:solidFill>
                          <a:srgbClr val="000000"/>
                        </a:solidFill>
                        <a:effectLst/>
                        <a:latin typeface="Times New Roman"/>
                        <a:ea typeface="Times New Roman"/>
                      </a:endParaRPr>
                    </a:p>
                  </a:txBody>
                  <a:tcPr marL="38574" marR="3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spcAft>
                          <a:spcPts val="0"/>
                        </a:spcAft>
                      </a:pPr>
                      <a:r>
                        <a:rPr lang="en-US" sz="1800" b="1" dirty="0">
                          <a:solidFill>
                            <a:srgbClr val="000000"/>
                          </a:solidFill>
                          <a:effectLst/>
                          <a:latin typeface="Arial"/>
                          <a:ea typeface="Times New Roman"/>
                        </a:rPr>
                        <a:t>Chairs</a:t>
                      </a:r>
                      <a:endParaRPr lang="en-GB" sz="1800" dirty="0">
                        <a:solidFill>
                          <a:srgbClr val="000000"/>
                        </a:solidFill>
                        <a:effectLst/>
                        <a:latin typeface="Times New Roman"/>
                        <a:ea typeface="Times New Roman"/>
                      </a:endParaRPr>
                    </a:p>
                  </a:txBody>
                  <a:tcPr marL="38574" marR="3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631281">
                <a:tc>
                  <a:txBody>
                    <a:bodyPr/>
                    <a:lstStyle/>
                    <a:p>
                      <a:pPr>
                        <a:spcAft>
                          <a:spcPts val="0"/>
                        </a:spcAft>
                      </a:pPr>
                      <a:r>
                        <a:rPr lang="en-US" sz="2000" b="1">
                          <a:solidFill>
                            <a:srgbClr val="000000"/>
                          </a:solidFill>
                          <a:effectLst/>
                          <a:latin typeface="Arial"/>
                          <a:ea typeface="Times New Roman"/>
                        </a:rPr>
                        <a:t>Gender</a:t>
                      </a:r>
                      <a:endParaRPr lang="en-GB" sz="2000" b="1">
                        <a:solidFill>
                          <a:srgbClr val="000000"/>
                        </a:solidFill>
                        <a:effectLst/>
                        <a:latin typeface="Times New Roman"/>
                        <a:ea typeface="Times New Roman"/>
                      </a:endParaRPr>
                    </a:p>
                  </a:txBody>
                  <a:tcPr marL="38574" marR="3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spcAft>
                          <a:spcPts val="0"/>
                        </a:spcAft>
                      </a:pPr>
                      <a:r>
                        <a:rPr lang="en-US" sz="2000" b="1">
                          <a:solidFill>
                            <a:srgbClr val="000000"/>
                          </a:solidFill>
                          <a:effectLst/>
                          <a:latin typeface="Arial"/>
                          <a:ea typeface="Times New Roman"/>
                        </a:rPr>
                        <a:t>42% Female</a:t>
                      </a:r>
                      <a:endParaRPr lang="en-GB" sz="2000" b="1">
                        <a:solidFill>
                          <a:srgbClr val="000000"/>
                        </a:solidFill>
                        <a:effectLst/>
                        <a:latin typeface="Times New Roman"/>
                        <a:ea typeface="Times New Roman"/>
                      </a:endParaRPr>
                    </a:p>
                    <a:p>
                      <a:pPr>
                        <a:spcAft>
                          <a:spcPts val="0"/>
                        </a:spcAft>
                      </a:pPr>
                      <a:r>
                        <a:rPr lang="en-US" sz="2000" b="1">
                          <a:solidFill>
                            <a:srgbClr val="000000"/>
                          </a:solidFill>
                          <a:effectLst/>
                          <a:latin typeface="Arial"/>
                          <a:ea typeface="Times New Roman"/>
                        </a:rPr>
                        <a:t>58% Male</a:t>
                      </a:r>
                      <a:endParaRPr lang="en-GB" sz="2000" b="1">
                        <a:solidFill>
                          <a:srgbClr val="000000"/>
                        </a:solidFill>
                        <a:effectLst/>
                        <a:latin typeface="Times New Roman"/>
                        <a:ea typeface="Times New Roman"/>
                      </a:endParaRPr>
                    </a:p>
                    <a:p>
                      <a:pPr>
                        <a:spcAft>
                          <a:spcPts val="0"/>
                        </a:spcAft>
                      </a:pPr>
                      <a:r>
                        <a:rPr lang="en-US" sz="2000" b="1">
                          <a:solidFill>
                            <a:srgbClr val="000000"/>
                          </a:solidFill>
                          <a:effectLst/>
                          <a:latin typeface="Arial"/>
                          <a:ea typeface="Times New Roman"/>
                        </a:rPr>
                        <a:t> </a:t>
                      </a:r>
                      <a:endParaRPr lang="en-GB" sz="2000" b="1">
                        <a:solidFill>
                          <a:srgbClr val="000000"/>
                        </a:solidFill>
                        <a:effectLst/>
                        <a:latin typeface="Times New Roman"/>
                        <a:ea typeface="Times New Roman"/>
                      </a:endParaRPr>
                    </a:p>
                    <a:p>
                      <a:pPr>
                        <a:spcAft>
                          <a:spcPts val="0"/>
                        </a:spcAft>
                      </a:pPr>
                      <a:r>
                        <a:rPr lang="en-US" sz="2000" b="1">
                          <a:solidFill>
                            <a:srgbClr val="000000"/>
                          </a:solidFill>
                          <a:effectLst/>
                          <a:latin typeface="Arial"/>
                          <a:ea typeface="Times New Roman"/>
                        </a:rPr>
                        <a:t>Hendre</a:t>
                      </a:r>
                      <a:endParaRPr lang="en-GB" sz="2000" b="1">
                        <a:solidFill>
                          <a:srgbClr val="000000"/>
                        </a:solidFill>
                        <a:effectLst/>
                        <a:latin typeface="Times New Roman"/>
                        <a:ea typeface="Times New Roman"/>
                      </a:endParaRPr>
                    </a:p>
                    <a:p>
                      <a:pPr>
                        <a:spcAft>
                          <a:spcPts val="0"/>
                        </a:spcAft>
                      </a:pPr>
                      <a:r>
                        <a:rPr lang="en-US" sz="2000" b="1">
                          <a:solidFill>
                            <a:srgbClr val="000000"/>
                          </a:solidFill>
                          <a:effectLst/>
                          <a:latin typeface="Arial"/>
                          <a:ea typeface="Times New Roman"/>
                        </a:rPr>
                        <a:t>Female 34%</a:t>
                      </a:r>
                      <a:endParaRPr lang="en-GB" sz="2000" b="1">
                        <a:solidFill>
                          <a:srgbClr val="000000"/>
                        </a:solidFill>
                        <a:effectLst/>
                        <a:latin typeface="Times New Roman"/>
                        <a:ea typeface="Times New Roman"/>
                      </a:endParaRPr>
                    </a:p>
                    <a:p>
                      <a:pPr>
                        <a:spcAft>
                          <a:spcPts val="0"/>
                        </a:spcAft>
                      </a:pPr>
                      <a:r>
                        <a:rPr lang="en-US" sz="2000" b="1">
                          <a:solidFill>
                            <a:srgbClr val="000000"/>
                          </a:solidFill>
                          <a:effectLst/>
                          <a:latin typeface="Arial"/>
                          <a:ea typeface="Times New Roman"/>
                        </a:rPr>
                        <a:t>Male 66%</a:t>
                      </a:r>
                      <a:endParaRPr lang="en-GB" sz="2000" b="1">
                        <a:solidFill>
                          <a:srgbClr val="000000"/>
                        </a:solidFill>
                        <a:effectLst/>
                        <a:latin typeface="Times New Roman"/>
                        <a:ea typeface="Times New Roman"/>
                      </a:endParaRPr>
                    </a:p>
                  </a:txBody>
                  <a:tcPr marL="38574" marR="3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2000" b="1">
                          <a:solidFill>
                            <a:srgbClr val="000000"/>
                          </a:solidFill>
                          <a:effectLst/>
                          <a:latin typeface="Arial"/>
                          <a:ea typeface="Times New Roman"/>
                        </a:rPr>
                        <a:t>51% </a:t>
                      </a:r>
                      <a:endParaRPr lang="en-GB" sz="2000" b="1">
                        <a:solidFill>
                          <a:srgbClr val="000000"/>
                        </a:solidFill>
                        <a:effectLst/>
                        <a:latin typeface="Times New Roman"/>
                        <a:ea typeface="Times New Roman"/>
                      </a:endParaRPr>
                    </a:p>
                  </a:txBody>
                  <a:tcPr marL="38574" marR="3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a:solidFill>
                            <a:srgbClr val="000000"/>
                          </a:solidFill>
                          <a:effectLst/>
                          <a:latin typeface="Arial"/>
                          <a:ea typeface="Times New Roman"/>
                        </a:rPr>
                        <a:t>54% </a:t>
                      </a:r>
                      <a:endParaRPr lang="en-GB" sz="2000" b="1">
                        <a:solidFill>
                          <a:srgbClr val="000000"/>
                        </a:solidFill>
                        <a:effectLst/>
                        <a:latin typeface="Times New Roman"/>
                        <a:ea typeface="Times New Roman"/>
                      </a:endParaRPr>
                    </a:p>
                  </a:txBody>
                  <a:tcPr marL="38574" marR="3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dirty="0">
                          <a:solidFill>
                            <a:srgbClr val="000000"/>
                          </a:solidFill>
                          <a:effectLst/>
                          <a:latin typeface="Arial"/>
                          <a:ea typeface="Times New Roman"/>
                        </a:rPr>
                        <a:t>Female 37%</a:t>
                      </a:r>
                      <a:endParaRPr lang="en-GB" sz="2000" b="1" dirty="0">
                        <a:solidFill>
                          <a:srgbClr val="000000"/>
                        </a:solidFill>
                        <a:effectLst/>
                        <a:latin typeface="Times New Roman"/>
                        <a:ea typeface="Times New Roman"/>
                      </a:endParaRPr>
                    </a:p>
                    <a:p>
                      <a:pPr>
                        <a:spcAft>
                          <a:spcPts val="0"/>
                        </a:spcAft>
                      </a:pPr>
                      <a:r>
                        <a:rPr lang="en-US" sz="2000" b="1" dirty="0">
                          <a:solidFill>
                            <a:srgbClr val="000000"/>
                          </a:solidFill>
                          <a:effectLst/>
                          <a:latin typeface="Arial"/>
                          <a:ea typeface="Times New Roman"/>
                        </a:rPr>
                        <a:t>Male 63% </a:t>
                      </a:r>
                      <a:endParaRPr lang="en-GB" sz="2000" b="1" dirty="0">
                        <a:solidFill>
                          <a:srgbClr val="000000"/>
                        </a:solidFill>
                        <a:effectLst/>
                        <a:latin typeface="Times New Roman"/>
                        <a:ea typeface="Times New Roman"/>
                      </a:endParaRPr>
                    </a:p>
                    <a:p>
                      <a:pPr>
                        <a:spcAft>
                          <a:spcPts val="0"/>
                        </a:spcAft>
                      </a:pPr>
                      <a:r>
                        <a:rPr lang="en-US" sz="2000" b="1" dirty="0">
                          <a:solidFill>
                            <a:srgbClr val="000000"/>
                          </a:solidFill>
                          <a:effectLst/>
                          <a:latin typeface="Arial"/>
                          <a:ea typeface="Times New Roman"/>
                        </a:rPr>
                        <a:t> </a:t>
                      </a:r>
                      <a:endParaRPr lang="en-GB" sz="2000" b="1" dirty="0">
                        <a:solidFill>
                          <a:srgbClr val="000000"/>
                        </a:solidFill>
                        <a:effectLst/>
                        <a:latin typeface="Times New Roman"/>
                        <a:ea typeface="Times New Roman"/>
                      </a:endParaRPr>
                    </a:p>
                    <a:p>
                      <a:pPr>
                        <a:spcAft>
                          <a:spcPts val="0"/>
                        </a:spcAft>
                      </a:pPr>
                      <a:r>
                        <a:rPr lang="en-US" sz="2000" b="1" dirty="0">
                          <a:solidFill>
                            <a:srgbClr val="000000"/>
                          </a:solidFill>
                          <a:effectLst/>
                          <a:latin typeface="Arial"/>
                          <a:ea typeface="Times New Roman"/>
                        </a:rPr>
                        <a:t> </a:t>
                      </a:r>
                      <a:endParaRPr lang="en-GB" sz="2000" b="1" dirty="0">
                        <a:solidFill>
                          <a:srgbClr val="000000"/>
                        </a:solidFill>
                        <a:effectLst/>
                        <a:latin typeface="Times New Roman"/>
                        <a:ea typeface="Times New Roman"/>
                      </a:endParaRPr>
                    </a:p>
                    <a:p>
                      <a:pPr>
                        <a:spcAft>
                          <a:spcPts val="0"/>
                        </a:spcAft>
                      </a:pPr>
                      <a:r>
                        <a:rPr lang="en-US" sz="2000" b="1" dirty="0">
                          <a:solidFill>
                            <a:srgbClr val="000000"/>
                          </a:solidFill>
                          <a:effectLst/>
                          <a:latin typeface="Arial"/>
                          <a:ea typeface="Times New Roman"/>
                        </a:rPr>
                        <a:t>Hendre </a:t>
                      </a:r>
                      <a:endParaRPr lang="en-GB" sz="2000" b="1" dirty="0">
                        <a:solidFill>
                          <a:srgbClr val="000000"/>
                        </a:solidFill>
                        <a:effectLst/>
                        <a:latin typeface="Times New Roman"/>
                        <a:ea typeface="Times New Roman"/>
                      </a:endParaRPr>
                    </a:p>
                    <a:p>
                      <a:pPr>
                        <a:spcAft>
                          <a:spcPts val="0"/>
                        </a:spcAft>
                      </a:pPr>
                      <a:r>
                        <a:rPr lang="en-US" sz="2000" b="1" dirty="0">
                          <a:solidFill>
                            <a:srgbClr val="000000"/>
                          </a:solidFill>
                          <a:effectLst/>
                          <a:latin typeface="Arial"/>
                          <a:ea typeface="Times New Roman"/>
                        </a:rPr>
                        <a:t>Male Chair</a:t>
                      </a:r>
                      <a:endParaRPr lang="en-GB" sz="2000" b="1" dirty="0">
                        <a:solidFill>
                          <a:srgbClr val="000000"/>
                        </a:solidFill>
                        <a:effectLst/>
                        <a:latin typeface="Times New Roman"/>
                        <a:ea typeface="Times New Roman"/>
                      </a:endParaRPr>
                    </a:p>
                  </a:txBody>
                  <a:tcPr marL="38574" marR="3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098" name="Picture 2" descr="C:\Program Files (x86)\Microsoft Office\MEDIA\CAGCAT10\j0300840.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88288" y="1"/>
            <a:ext cx="1815084" cy="152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771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73432" y="908720"/>
            <a:ext cx="5125570" cy="1600438"/>
          </a:xfrm>
          <a:prstGeom prst="rect">
            <a:avLst/>
          </a:prstGeom>
        </p:spPr>
        <p:txBody>
          <a:bodyPr wrap="none">
            <a:spAutoFit/>
          </a:bodyPr>
          <a:lstStyle/>
          <a:p>
            <a:pPr algn="ctr"/>
            <a:r>
              <a:rPr lang="en-GB" sz="5400" b="1" dirty="0">
                <a:latin typeface="Calibri" panose="020F0502020204030204" pitchFamily="34" charset="0"/>
                <a:ea typeface="Calibri" panose="020F0502020204030204" pitchFamily="34" charset="0"/>
              </a:rPr>
              <a:t>Tom Murtha</a:t>
            </a:r>
            <a:br>
              <a:rPr lang="en-GB" sz="5400" b="1" dirty="0">
                <a:latin typeface="Calibri" panose="020F0502020204030204" pitchFamily="34" charset="0"/>
                <a:ea typeface="Calibri" panose="020F0502020204030204" pitchFamily="34" charset="0"/>
              </a:rPr>
            </a:br>
            <a:r>
              <a:rPr lang="en-GB" sz="4400" b="1" dirty="0">
                <a:latin typeface="Calibri" panose="020F0502020204030204" pitchFamily="34" charset="0"/>
                <a:ea typeface="Calibri" panose="020F0502020204030204" pitchFamily="34" charset="0"/>
              </a:rPr>
              <a:t>North Wales Housing</a:t>
            </a:r>
          </a:p>
        </p:txBody>
      </p:sp>
      <p:sp>
        <p:nvSpPr>
          <p:cNvPr id="7" name="Rectangle 6"/>
          <p:cNvSpPr/>
          <p:nvPr/>
        </p:nvSpPr>
        <p:spPr>
          <a:xfrm>
            <a:off x="1919536" y="3140968"/>
            <a:ext cx="8424936" cy="502702"/>
          </a:xfrm>
          <a:prstGeom prst="rect">
            <a:avLst/>
          </a:prstGeom>
        </p:spPr>
        <p:txBody>
          <a:bodyPr wrap="square">
            <a:spAutoFit/>
          </a:bodyPr>
          <a:lstStyle/>
          <a:p>
            <a:pPr algn="ctr"/>
            <a:r>
              <a:rPr lang="en-GB" sz="4000" baseline="30000" dirty="0">
                <a:solidFill>
                  <a:srgbClr val="000000"/>
                </a:solidFill>
                <a:latin typeface="Calibri" panose="020F0502020204030204" pitchFamily="34" charset="0"/>
              </a:rPr>
              <a:t>"Race and Housing 40 Years on; What Have We Learned?"</a:t>
            </a:r>
          </a:p>
        </p:txBody>
      </p:sp>
    </p:spTree>
    <p:extLst>
      <p:ext uri="{BB962C8B-B14F-4D97-AF65-F5344CB8AC3E}">
        <p14:creationId xmlns:p14="http://schemas.microsoft.com/office/powerpoint/2010/main" val="31713601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063551" y="1631776"/>
          <a:ext cx="8064898" cy="5181600"/>
        </p:xfrm>
        <a:graphic>
          <a:graphicData uri="http://schemas.openxmlformats.org/drawingml/2006/table">
            <a:tbl>
              <a:tblPr firstRow="1" firstCol="1" bandRow="1"/>
              <a:tblGrid>
                <a:gridCol w="1576648"/>
                <a:gridCol w="1809718"/>
                <a:gridCol w="1809718"/>
                <a:gridCol w="1478107"/>
                <a:gridCol w="1390707"/>
              </a:tblGrid>
              <a:tr h="1795700">
                <a:tc rowSpan="3">
                  <a:txBody>
                    <a:bodyPr/>
                    <a:lstStyle/>
                    <a:p>
                      <a:pPr>
                        <a:spcAft>
                          <a:spcPts val="0"/>
                        </a:spcAft>
                      </a:pPr>
                      <a:r>
                        <a:rPr lang="en-US" sz="2000" b="1" dirty="0">
                          <a:solidFill>
                            <a:srgbClr val="000000"/>
                          </a:solidFill>
                          <a:effectLst/>
                          <a:latin typeface="Arial"/>
                          <a:ea typeface="Times New Roman"/>
                        </a:rPr>
                        <a:t>Young people</a:t>
                      </a:r>
                      <a:endParaRPr lang="en-GB" sz="2000" b="1"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spcAft>
                          <a:spcPts val="0"/>
                        </a:spcAft>
                      </a:pPr>
                      <a:r>
                        <a:rPr lang="en-US" sz="2000" b="1">
                          <a:solidFill>
                            <a:srgbClr val="000000"/>
                          </a:solidFill>
                          <a:effectLst/>
                          <a:latin typeface="Arial"/>
                          <a:ea typeface="Times New Roman"/>
                        </a:rPr>
                        <a:t>16% under 45</a:t>
                      </a:r>
                      <a:endParaRPr lang="en-GB" sz="2000" b="1">
                        <a:solidFill>
                          <a:srgbClr val="000000"/>
                        </a:solidFill>
                        <a:effectLst/>
                        <a:latin typeface="Times New Roman"/>
                        <a:ea typeface="Times New Roman"/>
                      </a:endParaRPr>
                    </a:p>
                    <a:p>
                      <a:pPr>
                        <a:spcAft>
                          <a:spcPts val="0"/>
                        </a:spcAft>
                      </a:pPr>
                      <a:r>
                        <a:rPr lang="en-US" sz="2000" b="1">
                          <a:solidFill>
                            <a:srgbClr val="000000"/>
                          </a:solidFill>
                          <a:effectLst/>
                          <a:latin typeface="Arial"/>
                          <a:ea typeface="Times New Roman"/>
                        </a:rPr>
                        <a:t> </a:t>
                      </a:r>
                      <a:endParaRPr lang="en-GB" sz="2000" b="1">
                        <a:solidFill>
                          <a:srgbClr val="000000"/>
                        </a:solidFill>
                        <a:effectLst/>
                        <a:latin typeface="Times New Roman"/>
                        <a:ea typeface="Times New Roman"/>
                      </a:endParaRPr>
                    </a:p>
                    <a:p>
                      <a:pPr>
                        <a:spcAft>
                          <a:spcPts val="0"/>
                        </a:spcAft>
                      </a:pPr>
                      <a:r>
                        <a:rPr lang="en-US" sz="2000" b="1">
                          <a:solidFill>
                            <a:srgbClr val="000000"/>
                          </a:solidFill>
                          <a:effectLst/>
                          <a:latin typeface="Arial"/>
                          <a:ea typeface="Times New Roman"/>
                        </a:rPr>
                        <a:t>Hendre </a:t>
                      </a:r>
                      <a:endParaRPr lang="en-GB" sz="2000" b="1">
                        <a:solidFill>
                          <a:srgbClr val="000000"/>
                        </a:solidFill>
                        <a:effectLst/>
                        <a:latin typeface="Times New Roman"/>
                        <a:ea typeface="Times New Roman"/>
                      </a:endParaRPr>
                    </a:p>
                    <a:p>
                      <a:pPr>
                        <a:spcAft>
                          <a:spcPts val="0"/>
                        </a:spcAft>
                      </a:pPr>
                      <a:r>
                        <a:rPr lang="en-US" sz="2000" b="1">
                          <a:solidFill>
                            <a:srgbClr val="000000"/>
                          </a:solidFill>
                          <a:effectLst/>
                          <a:latin typeface="Arial"/>
                          <a:ea typeface="Times New Roman"/>
                        </a:rPr>
                        <a:t>11% 30-44 </a:t>
                      </a:r>
                      <a:endParaRPr lang="en-GB" sz="2000" b="1">
                        <a:solidFill>
                          <a:srgbClr val="000000"/>
                        </a:solidFill>
                        <a:effectLst/>
                        <a:latin typeface="Times New Roman"/>
                        <a:ea typeface="Times New Roman"/>
                      </a:endParaRPr>
                    </a:p>
                    <a:p>
                      <a:pPr>
                        <a:spcAft>
                          <a:spcPts val="0"/>
                        </a:spcAft>
                      </a:pPr>
                      <a:r>
                        <a:rPr lang="en-US" sz="2000" b="1">
                          <a:solidFill>
                            <a:srgbClr val="000000"/>
                          </a:solidFill>
                          <a:effectLst/>
                          <a:latin typeface="Arial"/>
                          <a:ea typeface="Times New Roman"/>
                        </a:rPr>
                        <a:t> </a:t>
                      </a:r>
                      <a:endParaRPr lang="en-GB" sz="2000" b="1">
                        <a:solidFill>
                          <a:srgbClr val="000000"/>
                        </a:solidFill>
                        <a:effectLst/>
                        <a:latin typeface="Times New Roman"/>
                        <a:ea typeface="Times New Roman"/>
                      </a:endParaRPr>
                    </a:p>
                    <a:p>
                      <a:pPr>
                        <a:spcAft>
                          <a:spcPts val="0"/>
                        </a:spcAft>
                      </a:pPr>
                      <a:r>
                        <a:rPr lang="en-US" sz="2000" b="1">
                          <a:solidFill>
                            <a:srgbClr val="000000"/>
                          </a:solidFill>
                          <a:effectLst/>
                          <a:latin typeface="Arial"/>
                          <a:ea typeface="Times New Roman"/>
                        </a:rPr>
                        <a:t> </a:t>
                      </a:r>
                      <a:endParaRPr lang="en-GB" sz="2000" b="1">
                        <a:solidFill>
                          <a:srgbClr val="000000"/>
                        </a:solidFill>
                        <a:effectLst/>
                        <a:latin typeface="Times New Roman"/>
                        <a:ea typeface="Times New Roman"/>
                      </a:endParaRPr>
                    </a:p>
                    <a:p>
                      <a:pPr>
                        <a:spcAft>
                          <a:spcPts val="0"/>
                        </a:spcAft>
                      </a:pPr>
                      <a:r>
                        <a:rPr lang="en-US" sz="2000" b="1">
                          <a:solidFill>
                            <a:srgbClr val="000000"/>
                          </a:solidFill>
                          <a:effectLst/>
                          <a:latin typeface="Arial"/>
                          <a:ea typeface="Times New Roman"/>
                        </a:rPr>
                        <a:t> </a:t>
                      </a:r>
                      <a:endParaRPr lang="en-GB" sz="2000" b="1">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2000" b="1" dirty="0">
                          <a:solidFill>
                            <a:srgbClr val="000000"/>
                          </a:solidFill>
                          <a:effectLst/>
                          <a:latin typeface="Arial"/>
                          <a:ea typeface="Times New Roman"/>
                        </a:rPr>
                        <a:t>15%  under 30</a:t>
                      </a:r>
                      <a:endParaRPr lang="en-GB" sz="2000" b="1" dirty="0">
                        <a:solidFill>
                          <a:srgbClr val="000000"/>
                        </a:solidFill>
                        <a:effectLst/>
                        <a:latin typeface="Times New Roman"/>
                        <a:ea typeface="Times New Roman"/>
                      </a:endParaRPr>
                    </a:p>
                    <a:p>
                      <a:pPr>
                        <a:spcAft>
                          <a:spcPts val="0"/>
                        </a:spcAft>
                      </a:pPr>
                      <a:r>
                        <a:rPr lang="en-US" sz="2000" b="1" dirty="0">
                          <a:solidFill>
                            <a:srgbClr val="000000"/>
                          </a:solidFill>
                          <a:effectLst/>
                          <a:latin typeface="Arial"/>
                          <a:ea typeface="Times New Roman"/>
                        </a:rPr>
                        <a:t> </a:t>
                      </a:r>
                      <a:endParaRPr lang="en-GB" sz="2000" b="1" dirty="0">
                        <a:solidFill>
                          <a:srgbClr val="000000"/>
                        </a:solidFill>
                        <a:effectLst/>
                        <a:latin typeface="Times New Roman"/>
                        <a:ea typeface="Times New Roman"/>
                      </a:endParaRPr>
                    </a:p>
                    <a:p>
                      <a:pPr>
                        <a:spcAft>
                          <a:spcPts val="0"/>
                        </a:spcAft>
                      </a:pPr>
                      <a:r>
                        <a:rPr lang="en-US" sz="2000" b="1" dirty="0">
                          <a:solidFill>
                            <a:srgbClr val="000000"/>
                          </a:solidFill>
                          <a:effectLst/>
                          <a:latin typeface="Arial"/>
                          <a:ea typeface="Times New Roman"/>
                        </a:rPr>
                        <a:t> </a:t>
                      </a:r>
                      <a:endParaRPr lang="en-GB" sz="2000" b="1" dirty="0">
                        <a:solidFill>
                          <a:srgbClr val="000000"/>
                        </a:solidFill>
                        <a:effectLst/>
                        <a:latin typeface="Times New Roman"/>
                        <a:ea typeface="Times New Roman"/>
                      </a:endParaRPr>
                    </a:p>
                    <a:p>
                      <a:pPr>
                        <a:spcAft>
                          <a:spcPts val="0"/>
                        </a:spcAft>
                      </a:pPr>
                      <a:r>
                        <a:rPr lang="en-US" sz="2000" b="1" dirty="0">
                          <a:solidFill>
                            <a:srgbClr val="000000"/>
                          </a:solidFill>
                          <a:effectLst/>
                          <a:latin typeface="Arial"/>
                          <a:ea typeface="Times New Roman"/>
                        </a:rPr>
                        <a:t> </a:t>
                      </a:r>
                      <a:endParaRPr lang="en-GB" sz="2000" b="1"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a:solidFill>
                            <a:srgbClr val="000000"/>
                          </a:solidFill>
                          <a:effectLst/>
                          <a:latin typeface="Arial"/>
                          <a:ea typeface="Times New Roman"/>
                        </a:rPr>
                        <a:t>20% under 34</a:t>
                      </a:r>
                      <a:endParaRPr lang="en-GB" sz="2000" b="1">
                        <a:solidFill>
                          <a:srgbClr val="000000"/>
                        </a:solidFill>
                        <a:effectLst/>
                        <a:latin typeface="Times New Roman"/>
                        <a:ea typeface="Times New Roman"/>
                      </a:endParaRPr>
                    </a:p>
                    <a:p>
                      <a:pPr>
                        <a:spcAft>
                          <a:spcPts val="0"/>
                        </a:spcAft>
                      </a:pPr>
                      <a:r>
                        <a:rPr lang="en-US" sz="2000" b="1">
                          <a:solidFill>
                            <a:srgbClr val="000000"/>
                          </a:solidFill>
                          <a:effectLst/>
                          <a:latin typeface="Arial"/>
                          <a:ea typeface="Times New Roman"/>
                        </a:rPr>
                        <a:t> </a:t>
                      </a:r>
                      <a:endParaRPr lang="en-GB" sz="2000" b="1">
                        <a:solidFill>
                          <a:srgbClr val="000000"/>
                        </a:solidFill>
                        <a:effectLst/>
                        <a:latin typeface="Times New Roman"/>
                        <a:ea typeface="Times New Roman"/>
                      </a:endParaRPr>
                    </a:p>
                    <a:p>
                      <a:pPr>
                        <a:spcAft>
                          <a:spcPts val="0"/>
                        </a:spcAft>
                      </a:pPr>
                      <a:r>
                        <a:rPr lang="en-US" sz="2000" b="1">
                          <a:solidFill>
                            <a:srgbClr val="000000"/>
                          </a:solidFill>
                          <a:effectLst/>
                          <a:latin typeface="Arial"/>
                          <a:ea typeface="Times New Roman"/>
                        </a:rPr>
                        <a:t> </a:t>
                      </a:r>
                      <a:endParaRPr lang="en-GB" sz="2000" b="1">
                        <a:solidFill>
                          <a:srgbClr val="000000"/>
                        </a:solidFill>
                        <a:effectLst/>
                        <a:latin typeface="Times New Roman"/>
                        <a:ea typeface="Times New Roman"/>
                      </a:endParaRPr>
                    </a:p>
                    <a:p>
                      <a:pPr>
                        <a:spcAft>
                          <a:spcPts val="0"/>
                        </a:spcAft>
                      </a:pPr>
                      <a:r>
                        <a:rPr lang="en-US" sz="2000" b="1">
                          <a:solidFill>
                            <a:srgbClr val="000000"/>
                          </a:solidFill>
                          <a:effectLst/>
                          <a:latin typeface="Arial"/>
                          <a:ea typeface="Times New Roman"/>
                        </a:rPr>
                        <a:t> </a:t>
                      </a:r>
                      <a:endParaRPr lang="en-GB" sz="2000" b="1">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dirty="0">
                          <a:solidFill>
                            <a:srgbClr val="000000"/>
                          </a:solidFill>
                          <a:effectLst/>
                          <a:latin typeface="Arial"/>
                          <a:ea typeface="Times New Roman"/>
                        </a:rPr>
                        <a:t>8% aged 30 to 44, </a:t>
                      </a:r>
                      <a:endParaRPr lang="en-GB" sz="2000" b="1"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2642">
                <a:tc vMerge="1">
                  <a:txBody>
                    <a:bodyPr/>
                    <a:lstStyle/>
                    <a:p>
                      <a:endParaRPr lang="en-GB"/>
                    </a:p>
                  </a:txBody>
                  <a:tcPr/>
                </a:tc>
                <a:tc>
                  <a:txBody>
                    <a:bodyPr/>
                    <a:lstStyle/>
                    <a:p>
                      <a:pPr>
                        <a:spcAft>
                          <a:spcPts val="0"/>
                        </a:spcAft>
                      </a:pPr>
                      <a:r>
                        <a:rPr lang="en-US" sz="2000" b="1">
                          <a:solidFill>
                            <a:srgbClr val="000000"/>
                          </a:solidFill>
                          <a:effectLst/>
                          <a:latin typeface="Arial"/>
                          <a:ea typeface="Times New Roman"/>
                        </a:rPr>
                        <a:t>55% over 45 - 64 </a:t>
                      </a:r>
                      <a:endParaRPr lang="en-GB" sz="2000" b="1">
                        <a:solidFill>
                          <a:srgbClr val="000000"/>
                        </a:solidFill>
                        <a:effectLst/>
                        <a:latin typeface="Times New Roman"/>
                        <a:ea typeface="Times New Roman"/>
                      </a:endParaRPr>
                    </a:p>
                    <a:p>
                      <a:pPr>
                        <a:spcAft>
                          <a:spcPts val="0"/>
                        </a:spcAft>
                      </a:pPr>
                      <a:r>
                        <a:rPr lang="en-US" sz="2000" b="1">
                          <a:solidFill>
                            <a:srgbClr val="000000"/>
                          </a:solidFill>
                          <a:effectLst/>
                          <a:latin typeface="Arial"/>
                          <a:ea typeface="Times New Roman"/>
                        </a:rPr>
                        <a:t> </a:t>
                      </a:r>
                      <a:endParaRPr lang="en-GB" sz="2000" b="1">
                        <a:solidFill>
                          <a:srgbClr val="000000"/>
                        </a:solidFill>
                        <a:effectLst/>
                        <a:latin typeface="Times New Roman"/>
                        <a:ea typeface="Times New Roman"/>
                      </a:endParaRPr>
                    </a:p>
                    <a:p>
                      <a:pPr>
                        <a:spcAft>
                          <a:spcPts val="0"/>
                        </a:spcAft>
                      </a:pPr>
                      <a:r>
                        <a:rPr lang="en-US" sz="2000" b="1">
                          <a:solidFill>
                            <a:srgbClr val="000000"/>
                          </a:solidFill>
                          <a:effectLst/>
                          <a:latin typeface="Arial"/>
                          <a:ea typeface="Times New Roman"/>
                        </a:rPr>
                        <a:t>Hendre</a:t>
                      </a:r>
                      <a:endParaRPr lang="en-GB" sz="2000" b="1">
                        <a:solidFill>
                          <a:srgbClr val="000000"/>
                        </a:solidFill>
                        <a:effectLst/>
                        <a:latin typeface="Times New Roman"/>
                        <a:ea typeface="Times New Roman"/>
                      </a:endParaRPr>
                    </a:p>
                    <a:p>
                      <a:pPr>
                        <a:spcAft>
                          <a:spcPts val="0"/>
                        </a:spcAft>
                      </a:pPr>
                      <a:r>
                        <a:rPr lang="en-US" sz="2000" b="1">
                          <a:solidFill>
                            <a:srgbClr val="000000"/>
                          </a:solidFill>
                          <a:effectLst/>
                          <a:latin typeface="Arial"/>
                          <a:ea typeface="Times New Roman"/>
                        </a:rPr>
                        <a:t>44% </a:t>
                      </a:r>
                      <a:endParaRPr lang="en-GB" sz="2000" b="1">
                        <a:solidFill>
                          <a:srgbClr val="000000"/>
                        </a:solidFill>
                        <a:effectLst/>
                        <a:latin typeface="Times New Roman"/>
                        <a:ea typeface="Times New Roman"/>
                      </a:endParaRPr>
                    </a:p>
                    <a:p>
                      <a:pPr>
                        <a:spcAft>
                          <a:spcPts val="0"/>
                        </a:spcAft>
                      </a:pPr>
                      <a:r>
                        <a:rPr lang="en-US" sz="2000" b="1">
                          <a:solidFill>
                            <a:srgbClr val="000000"/>
                          </a:solidFill>
                          <a:effectLst/>
                          <a:latin typeface="Arial"/>
                          <a:ea typeface="Times New Roman"/>
                        </a:rPr>
                        <a:t> </a:t>
                      </a:r>
                      <a:endParaRPr lang="en-GB" sz="2000" b="1">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2000" b="1">
                          <a:solidFill>
                            <a:srgbClr val="000000"/>
                          </a:solidFill>
                          <a:effectLst/>
                          <a:latin typeface="Arial"/>
                          <a:ea typeface="Times New Roman"/>
                        </a:rPr>
                        <a:t>45% over 45</a:t>
                      </a:r>
                      <a:endParaRPr lang="en-GB" sz="2000" b="1">
                        <a:solidFill>
                          <a:srgbClr val="000000"/>
                        </a:solidFill>
                        <a:effectLst/>
                        <a:latin typeface="Times New Roman"/>
                        <a:ea typeface="Times New Roman"/>
                      </a:endParaRPr>
                    </a:p>
                    <a:p>
                      <a:pPr>
                        <a:spcAft>
                          <a:spcPts val="0"/>
                        </a:spcAft>
                      </a:pPr>
                      <a:r>
                        <a:rPr lang="en-US" sz="2000" b="1">
                          <a:solidFill>
                            <a:srgbClr val="000000"/>
                          </a:solidFill>
                          <a:effectLst/>
                          <a:latin typeface="Arial"/>
                          <a:ea typeface="Times New Roman"/>
                        </a:rPr>
                        <a:t> </a:t>
                      </a:r>
                      <a:endParaRPr lang="en-GB" sz="2000" b="1">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a:solidFill>
                            <a:srgbClr val="000000"/>
                          </a:solidFill>
                          <a:effectLst/>
                          <a:latin typeface="Arial"/>
                          <a:ea typeface="Times New Roman"/>
                        </a:rPr>
                        <a:t>51% over 50</a:t>
                      </a:r>
                      <a:endParaRPr lang="en-GB" sz="2000" b="1">
                        <a:solidFill>
                          <a:srgbClr val="000000"/>
                        </a:solidFill>
                        <a:effectLst/>
                        <a:latin typeface="Times New Roman"/>
                        <a:ea typeface="Times New Roman"/>
                      </a:endParaRPr>
                    </a:p>
                    <a:p>
                      <a:pPr>
                        <a:spcAft>
                          <a:spcPts val="0"/>
                        </a:spcAft>
                      </a:pPr>
                      <a:r>
                        <a:rPr lang="en-US" sz="2000" b="1">
                          <a:solidFill>
                            <a:srgbClr val="000000"/>
                          </a:solidFill>
                          <a:effectLst/>
                          <a:latin typeface="Arial"/>
                          <a:ea typeface="Times New Roman"/>
                        </a:rPr>
                        <a:t> </a:t>
                      </a:r>
                      <a:endParaRPr lang="en-GB" sz="2000" b="1">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dirty="0">
                          <a:solidFill>
                            <a:srgbClr val="000000"/>
                          </a:solidFill>
                          <a:effectLst/>
                          <a:latin typeface="Arial"/>
                          <a:ea typeface="Times New Roman"/>
                        </a:rPr>
                        <a:t>58% aged 45 to 64 </a:t>
                      </a:r>
                      <a:endParaRPr lang="en-GB" sz="2000" b="1"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2136">
                <a:tc vMerge="1">
                  <a:txBody>
                    <a:bodyPr/>
                    <a:lstStyle/>
                    <a:p>
                      <a:endParaRPr lang="en-GB"/>
                    </a:p>
                  </a:txBody>
                  <a:tcPr/>
                </a:tc>
                <a:tc>
                  <a:txBody>
                    <a:bodyPr/>
                    <a:lstStyle/>
                    <a:p>
                      <a:pPr>
                        <a:spcAft>
                          <a:spcPts val="0"/>
                        </a:spcAft>
                      </a:pPr>
                      <a:r>
                        <a:rPr lang="en-US" sz="2000" b="1">
                          <a:solidFill>
                            <a:srgbClr val="000000"/>
                          </a:solidFill>
                          <a:effectLst/>
                          <a:latin typeface="Arial"/>
                          <a:ea typeface="Times New Roman"/>
                        </a:rPr>
                        <a:t>29% over 65</a:t>
                      </a:r>
                      <a:endParaRPr lang="en-GB" sz="2000" b="1">
                        <a:solidFill>
                          <a:srgbClr val="000000"/>
                        </a:solidFill>
                        <a:effectLst/>
                        <a:latin typeface="Times New Roman"/>
                        <a:ea typeface="Times New Roman"/>
                      </a:endParaRPr>
                    </a:p>
                    <a:p>
                      <a:pPr>
                        <a:spcAft>
                          <a:spcPts val="0"/>
                        </a:spcAft>
                      </a:pPr>
                      <a:r>
                        <a:rPr lang="en-US" sz="2000" b="1">
                          <a:solidFill>
                            <a:srgbClr val="000000"/>
                          </a:solidFill>
                          <a:effectLst/>
                          <a:latin typeface="Arial"/>
                          <a:ea typeface="Times New Roman"/>
                        </a:rPr>
                        <a:t>Hendre </a:t>
                      </a:r>
                      <a:endParaRPr lang="en-GB" sz="2000" b="1">
                        <a:solidFill>
                          <a:srgbClr val="000000"/>
                        </a:solidFill>
                        <a:effectLst/>
                        <a:latin typeface="Times New Roman"/>
                        <a:ea typeface="Times New Roman"/>
                      </a:endParaRPr>
                    </a:p>
                    <a:p>
                      <a:pPr>
                        <a:spcAft>
                          <a:spcPts val="0"/>
                        </a:spcAft>
                      </a:pPr>
                      <a:r>
                        <a:rPr lang="en-US" sz="2000" b="1">
                          <a:solidFill>
                            <a:srgbClr val="000000"/>
                          </a:solidFill>
                          <a:effectLst/>
                          <a:latin typeface="Arial"/>
                          <a:ea typeface="Times New Roman"/>
                        </a:rPr>
                        <a:t>44%</a:t>
                      </a:r>
                      <a:endParaRPr lang="en-GB" sz="2000" b="1">
                        <a:solidFill>
                          <a:srgbClr val="000000"/>
                        </a:solidFill>
                        <a:effectLst/>
                        <a:latin typeface="Times New Roman"/>
                        <a:ea typeface="Times New Roman"/>
                      </a:endParaRPr>
                    </a:p>
                    <a:p>
                      <a:pPr>
                        <a:spcAft>
                          <a:spcPts val="0"/>
                        </a:spcAft>
                      </a:pPr>
                      <a:r>
                        <a:rPr lang="en-US" sz="2000" b="1">
                          <a:solidFill>
                            <a:srgbClr val="000000"/>
                          </a:solidFill>
                          <a:effectLst/>
                          <a:latin typeface="Arial"/>
                          <a:ea typeface="Times New Roman"/>
                        </a:rPr>
                        <a:t> </a:t>
                      </a:r>
                      <a:endParaRPr lang="en-GB" sz="2000" b="1">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2000" b="1" dirty="0">
                          <a:solidFill>
                            <a:srgbClr val="000000"/>
                          </a:solidFill>
                          <a:effectLst/>
                          <a:latin typeface="Arial"/>
                          <a:ea typeface="Times New Roman"/>
                        </a:rPr>
                        <a:t>18% over 65</a:t>
                      </a:r>
                      <a:endParaRPr lang="en-GB" sz="2000" b="1"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a:solidFill>
                            <a:srgbClr val="000000"/>
                          </a:solidFill>
                          <a:effectLst/>
                          <a:latin typeface="Arial"/>
                          <a:ea typeface="Times New Roman"/>
                        </a:rPr>
                        <a:t>22% over 60</a:t>
                      </a:r>
                      <a:endParaRPr lang="en-GB" sz="2000" b="1">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dirty="0">
                          <a:solidFill>
                            <a:srgbClr val="000000"/>
                          </a:solidFill>
                          <a:effectLst/>
                          <a:latin typeface="Arial"/>
                          <a:ea typeface="Times New Roman"/>
                        </a:rPr>
                        <a:t>34% over 65</a:t>
                      </a:r>
                      <a:endParaRPr lang="en-GB" sz="2000" b="1"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2063552" y="548680"/>
            <a:ext cx="7920880" cy="1077218"/>
          </a:xfrm>
          <a:prstGeom prst="rect">
            <a:avLst/>
          </a:prstGeom>
          <a:noFill/>
        </p:spPr>
        <p:txBody>
          <a:bodyPr wrap="square" rtlCol="0">
            <a:spAutoFit/>
          </a:bodyPr>
          <a:lstStyle/>
          <a:p>
            <a:pPr algn="ctr"/>
            <a:r>
              <a:rPr lang="en-GB" sz="3200" b="1" dirty="0"/>
              <a:t>Welsh Housing Association’s Board membership – Young People</a:t>
            </a:r>
          </a:p>
        </p:txBody>
      </p:sp>
    </p:spTree>
    <p:extLst>
      <p:ext uri="{BB962C8B-B14F-4D97-AF65-F5344CB8AC3E}">
        <p14:creationId xmlns:p14="http://schemas.microsoft.com/office/powerpoint/2010/main" val="42367594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991544" y="1772816"/>
          <a:ext cx="7992888" cy="3456384"/>
        </p:xfrm>
        <a:graphic>
          <a:graphicData uri="http://schemas.openxmlformats.org/drawingml/2006/table">
            <a:tbl>
              <a:tblPr firstRow="1" firstCol="1" bandRow="1"/>
              <a:tblGrid>
                <a:gridCol w="1146129"/>
                <a:gridCol w="1725758"/>
                <a:gridCol w="1980871"/>
                <a:gridCol w="1617898"/>
                <a:gridCol w="1522232"/>
              </a:tblGrid>
              <a:tr h="3456384">
                <a:tc>
                  <a:txBody>
                    <a:bodyPr/>
                    <a:lstStyle/>
                    <a:p>
                      <a:pPr>
                        <a:spcAft>
                          <a:spcPts val="0"/>
                        </a:spcAft>
                      </a:pPr>
                      <a:r>
                        <a:rPr lang="en-US" sz="2000" b="1" dirty="0">
                          <a:solidFill>
                            <a:srgbClr val="000000"/>
                          </a:solidFill>
                          <a:effectLst/>
                          <a:latin typeface="Arial"/>
                          <a:ea typeface="Times New Roman"/>
                        </a:rPr>
                        <a:t>Race </a:t>
                      </a:r>
                      <a:endParaRPr lang="en-GB" sz="2000" b="1"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spcAft>
                          <a:spcPts val="0"/>
                        </a:spcAft>
                      </a:pPr>
                      <a:r>
                        <a:rPr lang="en-US" sz="2000" b="1">
                          <a:solidFill>
                            <a:srgbClr val="000000"/>
                          </a:solidFill>
                          <a:effectLst/>
                          <a:latin typeface="Arial"/>
                          <a:ea typeface="Times New Roman"/>
                        </a:rPr>
                        <a:t>17 Board members identified themselves as non- white</a:t>
                      </a:r>
                      <a:endParaRPr lang="en-GB" sz="2000" b="1">
                        <a:solidFill>
                          <a:srgbClr val="000000"/>
                        </a:solidFill>
                        <a:effectLst/>
                        <a:latin typeface="Times New Roman"/>
                        <a:ea typeface="Times New Roman"/>
                      </a:endParaRPr>
                    </a:p>
                    <a:p>
                      <a:pPr>
                        <a:spcAft>
                          <a:spcPts val="0"/>
                        </a:spcAft>
                      </a:pPr>
                      <a:r>
                        <a:rPr lang="en-US" sz="2000" b="1">
                          <a:solidFill>
                            <a:srgbClr val="000000"/>
                          </a:solidFill>
                          <a:effectLst/>
                          <a:latin typeface="Arial"/>
                          <a:ea typeface="Times New Roman"/>
                        </a:rPr>
                        <a:t> </a:t>
                      </a:r>
                      <a:endParaRPr lang="en-GB" sz="2000" b="1">
                        <a:solidFill>
                          <a:srgbClr val="000000"/>
                        </a:solidFill>
                        <a:effectLst/>
                        <a:latin typeface="Times New Roman"/>
                        <a:ea typeface="Times New Roman"/>
                      </a:endParaRPr>
                    </a:p>
                    <a:p>
                      <a:pPr>
                        <a:spcAft>
                          <a:spcPts val="0"/>
                        </a:spcAft>
                      </a:pPr>
                      <a:r>
                        <a:rPr lang="en-US" sz="2000" b="1">
                          <a:solidFill>
                            <a:srgbClr val="000000"/>
                          </a:solidFill>
                          <a:effectLst/>
                          <a:latin typeface="Arial"/>
                          <a:ea typeface="Times New Roman"/>
                        </a:rPr>
                        <a:t>Hendre </a:t>
                      </a:r>
                      <a:br>
                        <a:rPr lang="en-US" sz="2000" b="1">
                          <a:solidFill>
                            <a:srgbClr val="000000"/>
                          </a:solidFill>
                          <a:effectLst/>
                          <a:latin typeface="Arial"/>
                          <a:ea typeface="Times New Roman"/>
                        </a:rPr>
                      </a:br>
                      <a:r>
                        <a:rPr lang="en-US" sz="2000" b="1">
                          <a:solidFill>
                            <a:srgbClr val="000000"/>
                          </a:solidFill>
                          <a:effectLst/>
                          <a:latin typeface="Arial"/>
                          <a:ea typeface="Times New Roman"/>
                        </a:rPr>
                        <a:t>White 8</a:t>
                      </a:r>
                      <a:endParaRPr lang="en-GB" sz="2000" b="1">
                        <a:solidFill>
                          <a:srgbClr val="000000"/>
                        </a:solidFill>
                        <a:effectLst/>
                        <a:latin typeface="Times New Roman"/>
                        <a:ea typeface="Times New Roman"/>
                      </a:endParaRPr>
                    </a:p>
                    <a:p>
                      <a:pPr>
                        <a:spcAft>
                          <a:spcPts val="0"/>
                        </a:spcAft>
                      </a:pPr>
                      <a:r>
                        <a:rPr lang="en-US" sz="2000" b="1">
                          <a:solidFill>
                            <a:srgbClr val="000000"/>
                          </a:solidFill>
                          <a:effectLst/>
                          <a:latin typeface="Arial"/>
                          <a:ea typeface="Times New Roman"/>
                        </a:rPr>
                        <a:t>Non White 1</a:t>
                      </a:r>
                      <a:endParaRPr lang="en-GB" sz="2000" b="1">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2000" b="1">
                          <a:solidFill>
                            <a:srgbClr val="000000"/>
                          </a:solidFill>
                          <a:effectLst/>
                          <a:latin typeface="Arial"/>
                          <a:ea typeface="Times New Roman"/>
                        </a:rPr>
                        <a:t>7% Non white</a:t>
                      </a:r>
                      <a:endParaRPr lang="en-GB" sz="2000" b="1">
                        <a:solidFill>
                          <a:srgbClr val="000000"/>
                        </a:solidFill>
                        <a:effectLst/>
                        <a:latin typeface="Times New Roman"/>
                        <a:ea typeface="Times New Roman"/>
                      </a:endParaRPr>
                    </a:p>
                    <a:p>
                      <a:pPr>
                        <a:spcAft>
                          <a:spcPts val="0"/>
                        </a:spcAft>
                      </a:pPr>
                      <a:r>
                        <a:rPr lang="en-US" sz="2000" b="1">
                          <a:solidFill>
                            <a:srgbClr val="000000"/>
                          </a:solidFill>
                          <a:effectLst/>
                          <a:latin typeface="Arial"/>
                          <a:ea typeface="Times New Roman"/>
                        </a:rPr>
                        <a:t>93% White British</a:t>
                      </a:r>
                      <a:endParaRPr lang="en-GB" sz="2000" b="1">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a:solidFill>
                            <a:srgbClr val="000000"/>
                          </a:solidFill>
                          <a:effectLst/>
                          <a:latin typeface="Arial"/>
                          <a:ea typeface="Times New Roman"/>
                        </a:rPr>
                        <a:t>4% BME</a:t>
                      </a:r>
                      <a:endParaRPr lang="en-GB" sz="2000" b="1">
                        <a:solidFill>
                          <a:srgbClr val="000000"/>
                        </a:solidFill>
                        <a:effectLst/>
                        <a:latin typeface="Times New Roman"/>
                        <a:ea typeface="Times New Roman"/>
                      </a:endParaRPr>
                    </a:p>
                    <a:p>
                      <a:pPr>
                        <a:spcAft>
                          <a:spcPts val="0"/>
                        </a:spcAft>
                      </a:pPr>
                      <a:r>
                        <a:rPr lang="en-US" sz="2000" b="1">
                          <a:solidFill>
                            <a:srgbClr val="000000"/>
                          </a:solidFill>
                          <a:effectLst/>
                          <a:latin typeface="Arial"/>
                          <a:ea typeface="Times New Roman"/>
                        </a:rPr>
                        <a:t>1.21% Black </a:t>
                      </a:r>
                      <a:endParaRPr lang="en-GB" sz="2000" b="1">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dirty="0">
                          <a:solidFill>
                            <a:srgbClr val="000000"/>
                          </a:solidFill>
                          <a:effectLst/>
                          <a:latin typeface="Arial"/>
                          <a:ea typeface="Times New Roman"/>
                        </a:rPr>
                        <a:t>All white.</a:t>
                      </a:r>
                      <a:endParaRPr lang="en-GB" sz="2000" b="1"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1991544" y="476672"/>
            <a:ext cx="7992888" cy="1077218"/>
          </a:xfrm>
          <a:prstGeom prst="rect">
            <a:avLst/>
          </a:prstGeom>
          <a:noFill/>
        </p:spPr>
        <p:txBody>
          <a:bodyPr wrap="square" rtlCol="0">
            <a:spAutoFit/>
          </a:bodyPr>
          <a:lstStyle/>
          <a:p>
            <a:pPr algn="ctr"/>
            <a:r>
              <a:rPr lang="en-GB" sz="3200" b="1" dirty="0"/>
              <a:t>Welsh Housing Association’s Board membership – Ethnic origin</a:t>
            </a:r>
          </a:p>
        </p:txBody>
      </p:sp>
    </p:spTree>
    <p:extLst>
      <p:ext uri="{BB962C8B-B14F-4D97-AF65-F5344CB8AC3E}">
        <p14:creationId xmlns:p14="http://schemas.microsoft.com/office/powerpoint/2010/main" val="5725414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991545" y="2348881"/>
          <a:ext cx="8136904" cy="2494989"/>
        </p:xfrm>
        <a:graphic>
          <a:graphicData uri="http://schemas.openxmlformats.org/drawingml/2006/table">
            <a:tbl>
              <a:tblPr firstRow="1" firstCol="1" bandRow="1"/>
              <a:tblGrid>
                <a:gridCol w="1296144"/>
                <a:gridCol w="1673624"/>
                <a:gridCol w="1998716"/>
                <a:gridCol w="1632475"/>
                <a:gridCol w="1535945"/>
              </a:tblGrid>
              <a:tr h="2494989">
                <a:tc>
                  <a:txBody>
                    <a:bodyPr/>
                    <a:lstStyle/>
                    <a:p>
                      <a:pPr>
                        <a:spcAft>
                          <a:spcPts val="0"/>
                        </a:spcAft>
                      </a:pPr>
                      <a:r>
                        <a:rPr lang="en-US" sz="2000" b="1" dirty="0">
                          <a:solidFill>
                            <a:srgbClr val="000000"/>
                          </a:solidFill>
                          <a:effectLst/>
                          <a:latin typeface="Arial"/>
                          <a:ea typeface="Times New Roman"/>
                        </a:rPr>
                        <a:t>Disability </a:t>
                      </a:r>
                      <a:endParaRPr lang="en-GB" sz="2000" b="1"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spcAft>
                          <a:spcPts val="0"/>
                        </a:spcAft>
                      </a:pPr>
                      <a:r>
                        <a:rPr lang="en-US" sz="2000" b="1">
                          <a:solidFill>
                            <a:srgbClr val="000000"/>
                          </a:solidFill>
                          <a:effectLst/>
                          <a:latin typeface="Arial"/>
                          <a:ea typeface="Times New Roman"/>
                        </a:rPr>
                        <a:t>18% described as having a disability</a:t>
                      </a:r>
                      <a:endParaRPr lang="en-GB" sz="2000" b="1">
                        <a:solidFill>
                          <a:srgbClr val="000000"/>
                        </a:solidFill>
                        <a:effectLst/>
                        <a:latin typeface="Times New Roman"/>
                        <a:ea typeface="Times New Roman"/>
                      </a:endParaRPr>
                    </a:p>
                    <a:p>
                      <a:pPr>
                        <a:spcAft>
                          <a:spcPts val="0"/>
                        </a:spcAft>
                      </a:pPr>
                      <a:r>
                        <a:rPr lang="en-US" sz="2000" b="1">
                          <a:solidFill>
                            <a:srgbClr val="000000"/>
                          </a:solidFill>
                          <a:effectLst/>
                          <a:latin typeface="Arial"/>
                          <a:ea typeface="Times New Roman"/>
                        </a:rPr>
                        <a:t> </a:t>
                      </a:r>
                      <a:endParaRPr lang="en-GB" sz="2000" b="1">
                        <a:solidFill>
                          <a:srgbClr val="000000"/>
                        </a:solidFill>
                        <a:effectLst/>
                        <a:latin typeface="Times New Roman"/>
                        <a:ea typeface="Times New Roman"/>
                      </a:endParaRPr>
                    </a:p>
                    <a:p>
                      <a:pPr>
                        <a:spcAft>
                          <a:spcPts val="0"/>
                        </a:spcAft>
                      </a:pPr>
                      <a:r>
                        <a:rPr lang="en-US" sz="2000" b="1">
                          <a:solidFill>
                            <a:srgbClr val="000000"/>
                          </a:solidFill>
                          <a:effectLst/>
                          <a:latin typeface="Arial"/>
                          <a:ea typeface="Times New Roman"/>
                        </a:rPr>
                        <a:t>Hendre</a:t>
                      </a:r>
                      <a:endParaRPr lang="en-GB" sz="2000" b="1">
                        <a:solidFill>
                          <a:srgbClr val="000000"/>
                        </a:solidFill>
                        <a:effectLst/>
                        <a:latin typeface="Times New Roman"/>
                        <a:ea typeface="Times New Roman"/>
                      </a:endParaRPr>
                    </a:p>
                    <a:p>
                      <a:pPr>
                        <a:spcAft>
                          <a:spcPts val="0"/>
                        </a:spcAft>
                      </a:pPr>
                      <a:r>
                        <a:rPr lang="en-US" sz="2000" b="1">
                          <a:solidFill>
                            <a:srgbClr val="000000"/>
                          </a:solidFill>
                          <a:effectLst/>
                          <a:latin typeface="Arial"/>
                          <a:ea typeface="Times New Roman"/>
                        </a:rPr>
                        <a:t>60% disability</a:t>
                      </a:r>
                      <a:endParaRPr lang="en-GB" sz="2000" b="1">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2000" b="1">
                          <a:solidFill>
                            <a:srgbClr val="000000"/>
                          </a:solidFill>
                          <a:effectLst/>
                          <a:latin typeface="Arial"/>
                          <a:ea typeface="Times New Roman"/>
                        </a:rPr>
                        <a:t>20%</a:t>
                      </a:r>
                      <a:endParaRPr lang="en-GB" sz="2000" b="1">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a:solidFill>
                            <a:srgbClr val="000000"/>
                          </a:solidFill>
                          <a:effectLst/>
                          <a:latin typeface="Arial"/>
                          <a:ea typeface="Times New Roman"/>
                        </a:rPr>
                        <a:t>39%</a:t>
                      </a:r>
                      <a:endParaRPr lang="en-GB" sz="2000" b="1">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dirty="0">
                          <a:solidFill>
                            <a:srgbClr val="000000"/>
                          </a:solidFill>
                          <a:effectLst/>
                          <a:latin typeface="Arial"/>
                          <a:ea typeface="Times New Roman"/>
                        </a:rPr>
                        <a:t>12%</a:t>
                      </a:r>
                      <a:endParaRPr lang="en-GB" sz="2000" b="1"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1991544" y="404664"/>
            <a:ext cx="8136904" cy="1077218"/>
          </a:xfrm>
          <a:prstGeom prst="rect">
            <a:avLst/>
          </a:prstGeom>
          <a:noFill/>
        </p:spPr>
        <p:txBody>
          <a:bodyPr wrap="square" rtlCol="0">
            <a:spAutoFit/>
          </a:bodyPr>
          <a:lstStyle/>
          <a:p>
            <a:pPr algn="ctr"/>
            <a:r>
              <a:rPr lang="en-GB" sz="3200" b="1" dirty="0"/>
              <a:t>Welsh Housing Association’s Board Membership - Disability</a:t>
            </a:r>
          </a:p>
        </p:txBody>
      </p:sp>
    </p:spTree>
    <p:extLst>
      <p:ext uri="{BB962C8B-B14F-4D97-AF65-F5344CB8AC3E}">
        <p14:creationId xmlns:p14="http://schemas.microsoft.com/office/powerpoint/2010/main" val="15788434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847528" y="2276873"/>
          <a:ext cx="8178344" cy="2220669"/>
        </p:xfrm>
        <a:graphic>
          <a:graphicData uri="http://schemas.openxmlformats.org/drawingml/2006/table">
            <a:tbl>
              <a:tblPr firstRow="1" firstCol="1" bandRow="1"/>
              <a:tblGrid>
                <a:gridCol w="1172722"/>
                <a:gridCol w="1765800"/>
                <a:gridCol w="2026832"/>
                <a:gridCol w="1655438"/>
                <a:gridCol w="1557552"/>
              </a:tblGrid>
              <a:tr h="2220669">
                <a:tc>
                  <a:txBody>
                    <a:bodyPr/>
                    <a:lstStyle/>
                    <a:p>
                      <a:pPr>
                        <a:spcAft>
                          <a:spcPts val="0"/>
                        </a:spcAft>
                      </a:pPr>
                      <a:r>
                        <a:rPr lang="en-US" sz="2000" b="1">
                          <a:solidFill>
                            <a:srgbClr val="000000"/>
                          </a:solidFill>
                          <a:effectLst/>
                          <a:latin typeface="Arial"/>
                          <a:ea typeface="Times New Roman"/>
                        </a:rPr>
                        <a:t>Faith</a:t>
                      </a:r>
                      <a:endParaRPr lang="en-GB" sz="2000" b="1">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spcAft>
                          <a:spcPts val="0"/>
                        </a:spcAft>
                      </a:pPr>
                      <a:r>
                        <a:rPr lang="en-US" sz="2000" b="1">
                          <a:solidFill>
                            <a:srgbClr val="000000"/>
                          </a:solidFill>
                          <a:effectLst/>
                          <a:latin typeface="Arial"/>
                          <a:ea typeface="Times New Roman"/>
                        </a:rPr>
                        <a:t>46% Christian</a:t>
                      </a:r>
                      <a:endParaRPr lang="en-GB" sz="2000" b="1">
                        <a:solidFill>
                          <a:srgbClr val="000000"/>
                        </a:solidFill>
                        <a:effectLst/>
                        <a:latin typeface="Times New Roman"/>
                        <a:ea typeface="Times New Roman"/>
                      </a:endParaRPr>
                    </a:p>
                    <a:p>
                      <a:pPr>
                        <a:spcAft>
                          <a:spcPts val="0"/>
                        </a:spcAft>
                      </a:pPr>
                      <a:r>
                        <a:rPr lang="en-US" sz="2000" b="1">
                          <a:solidFill>
                            <a:srgbClr val="000000"/>
                          </a:solidFill>
                          <a:effectLst/>
                          <a:latin typeface="Arial"/>
                          <a:ea typeface="Times New Roman"/>
                        </a:rPr>
                        <a:t>0.27% Islamic</a:t>
                      </a:r>
                      <a:endParaRPr lang="en-GB" sz="2000" b="1">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US" sz="2000" b="1">
                          <a:solidFill>
                            <a:srgbClr val="000000"/>
                          </a:solidFill>
                          <a:effectLst/>
                          <a:latin typeface="Arial"/>
                          <a:ea typeface="Times New Roman"/>
                        </a:rPr>
                        <a:t>58% Christian</a:t>
                      </a:r>
                      <a:endParaRPr lang="en-GB" sz="2000" b="1">
                        <a:solidFill>
                          <a:srgbClr val="000000"/>
                        </a:solidFill>
                        <a:effectLst/>
                        <a:latin typeface="Times New Roman"/>
                        <a:ea typeface="Times New Roman"/>
                      </a:endParaRPr>
                    </a:p>
                    <a:p>
                      <a:pPr>
                        <a:spcAft>
                          <a:spcPts val="0"/>
                        </a:spcAft>
                      </a:pPr>
                      <a:r>
                        <a:rPr lang="en-US" sz="2000" b="1">
                          <a:solidFill>
                            <a:srgbClr val="000000"/>
                          </a:solidFill>
                          <a:effectLst/>
                          <a:latin typeface="Arial"/>
                          <a:ea typeface="Times New Roman"/>
                        </a:rPr>
                        <a:t>1.5% Islam</a:t>
                      </a:r>
                      <a:endParaRPr lang="en-GB" sz="2000" b="1">
                        <a:solidFill>
                          <a:srgbClr val="000000"/>
                        </a:solidFill>
                        <a:effectLst/>
                        <a:latin typeface="Times New Roman"/>
                        <a:ea typeface="Times New Roman"/>
                      </a:endParaRPr>
                    </a:p>
                    <a:p>
                      <a:pPr>
                        <a:spcAft>
                          <a:spcPts val="0"/>
                        </a:spcAft>
                      </a:pPr>
                      <a:r>
                        <a:rPr lang="en-US" sz="2000" b="1">
                          <a:solidFill>
                            <a:srgbClr val="000000"/>
                          </a:solidFill>
                          <a:effectLst/>
                          <a:latin typeface="Arial"/>
                          <a:ea typeface="Times New Roman"/>
                        </a:rPr>
                        <a:t> </a:t>
                      </a:r>
                      <a:endParaRPr lang="en-GB" sz="2000" b="1">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a:solidFill>
                            <a:srgbClr val="000000"/>
                          </a:solidFill>
                          <a:effectLst/>
                          <a:latin typeface="Arial"/>
                          <a:ea typeface="Times New Roman"/>
                        </a:rPr>
                        <a:t>?</a:t>
                      </a:r>
                      <a:endParaRPr lang="en-GB" sz="2000" b="1">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dirty="0">
                          <a:solidFill>
                            <a:srgbClr val="000000"/>
                          </a:solidFill>
                          <a:effectLst/>
                          <a:latin typeface="Arial"/>
                          <a:ea typeface="Times New Roman"/>
                        </a:rPr>
                        <a:t>Nil</a:t>
                      </a:r>
                      <a:endParaRPr lang="en-GB" sz="2000" b="1"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1919536" y="404664"/>
            <a:ext cx="8136904" cy="1077218"/>
          </a:xfrm>
          <a:prstGeom prst="rect">
            <a:avLst/>
          </a:prstGeom>
          <a:noFill/>
        </p:spPr>
        <p:txBody>
          <a:bodyPr wrap="square" rtlCol="0">
            <a:spAutoFit/>
          </a:bodyPr>
          <a:lstStyle/>
          <a:p>
            <a:pPr algn="ctr"/>
            <a:r>
              <a:rPr lang="en-GB" sz="3200" b="1" dirty="0"/>
              <a:t>Welsh Housing Associations Board membership - faith</a:t>
            </a:r>
          </a:p>
        </p:txBody>
      </p:sp>
    </p:spTree>
    <p:extLst>
      <p:ext uri="{BB962C8B-B14F-4D97-AF65-F5344CB8AC3E}">
        <p14:creationId xmlns:p14="http://schemas.microsoft.com/office/powerpoint/2010/main" val="25292792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2" name="TextBox 1"/>
          <p:cNvSpPr txBox="1"/>
          <p:nvPr/>
        </p:nvSpPr>
        <p:spPr>
          <a:xfrm>
            <a:off x="1991544" y="260649"/>
            <a:ext cx="8136904" cy="584775"/>
          </a:xfrm>
          <a:prstGeom prst="rect">
            <a:avLst/>
          </a:prstGeom>
          <a:noFill/>
        </p:spPr>
        <p:txBody>
          <a:bodyPr wrap="square" rtlCol="0">
            <a:spAutoFit/>
          </a:bodyPr>
          <a:lstStyle/>
          <a:p>
            <a:pPr algn="ctr"/>
            <a:r>
              <a:rPr lang="en-GB" sz="3200" dirty="0" err="1"/>
              <a:t>Hendre’s</a:t>
            </a:r>
            <a:r>
              <a:rPr lang="en-GB" sz="3200" dirty="0"/>
              <a:t> Tenants data</a:t>
            </a:r>
          </a:p>
        </p:txBody>
      </p:sp>
      <p:sp>
        <p:nvSpPr>
          <p:cNvPr id="3" name="Rectangle 2"/>
          <p:cNvSpPr/>
          <p:nvPr/>
        </p:nvSpPr>
        <p:spPr>
          <a:xfrm>
            <a:off x="1847528" y="1196752"/>
            <a:ext cx="8496944" cy="4985980"/>
          </a:xfrm>
          <a:prstGeom prst="rect">
            <a:avLst/>
          </a:prstGeom>
        </p:spPr>
        <p:txBody>
          <a:bodyPr wrap="square">
            <a:spAutoFit/>
          </a:bodyPr>
          <a:lstStyle/>
          <a:p>
            <a:r>
              <a:rPr lang="en-GB" sz="2000" b="1" dirty="0"/>
              <a:t>Total number of tenants 3564</a:t>
            </a:r>
          </a:p>
          <a:p>
            <a:endParaRPr lang="en-GB" sz="2000" b="1" dirty="0"/>
          </a:p>
          <a:p>
            <a:r>
              <a:rPr lang="en-GB" sz="2000" b="1" dirty="0"/>
              <a:t>Gender</a:t>
            </a:r>
          </a:p>
          <a:p>
            <a:r>
              <a:rPr lang="en-GB" sz="2000" b="1" dirty="0"/>
              <a:t>Male  		34.46%</a:t>
            </a:r>
          </a:p>
          <a:p>
            <a:r>
              <a:rPr lang="en-GB" sz="2000" b="1" dirty="0"/>
              <a:t>Female 		65.29%</a:t>
            </a:r>
          </a:p>
          <a:p>
            <a:endParaRPr lang="en-GB" sz="2000" b="1" dirty="0"/>
          </a:p>
          <a:p>
            <a:r>
              <a:rPr lang="en-GB" sz="2000" b="1" dirty="0"/>
              <a:t>Age</a:t>
            </a:r>
          </a:p>
          <a:p>
            <a:r>
              <a:rPr lang="en-GB" sz="2000" b="1" dirty="0"/>
              <a:t>16-24					3.51%</a:t>
            </a:r>
          </a:p>
          <a:p>
            <a:r>
              <a:rPr lang="en-GB" sz="2000" b="1" dirty="0"/>
              <a:t>25-34					16.13%</a:t>
            </a:r>
          </a:p>
          <a:p>
            <a:r>
              <a:rPr lang="en-GB" sz="2000" b="1" dirty="0"/>
              <a:t>35-44					19.22%</a:t>
            </a:r>
          </a:p>
          <a:p>
            <a:r>
              <a:rPr lang="en-GB" sz="2000" b="1" dirty="0"/>
              <a:t>45-54					24.41%</a:t>
            </a:r>
          </a:p>
          <a:p>
            <a:r>
              <a:rPr lang="en-GB" sz="2000" b="1" dirty="0"/>
              <a:t>55-64					16.53%</a:t>
            </a:r>
          </a:p>
          <a:p>
            <a:r>
              <a:rPr lang="en-GB" sz="2000" b="1" dirty="0"/>
              <a:t>65-74					11.22%</a:t>
            </a:r>
          </a:p>
          <a:p>
            <a:r>
              <a:rPr lang="en-GB" sz="2000" b="1" dirty="0"/>
              <a:t>75+					7.21%</a:t>
            </a:r>
          </a:p>
          <a:p>
            <a:r>
              <a:rPr lang="en-GB" sz="2000" b="1" dirty="0"/>
              <a:t>Unknown				1.77%</a:t>
            </a:r>
          </a:p>
          <a:p>
            <a:endParaRPr lang="en-GB" dirty="0"/>
          </a:p>
        </p:txBody>
      </p:sp>
    </p:spTree>
    <p:extLst>
      <p:ext uri="{BB962C8B-B14F-4D97-AF65-F5344CB8AC3E}">
        <p14:creationId xmlns:p14="http://schemas.microsoft.com/office/powerpoint/2010/main" val="33688314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2" name="Rectangle 1"/>
          <p:cNvSpPr/>
          <p:nvPr/>
        </p:nvSpPr>
        <p:spPr>
          <a:xfrm>
            <a:off x="1919536" y="548680"/>
            <a:ext cx="8424936" cy="584775"/>
          </a:xfrm>
          <a:prstGeom prst="rect">
            <a:avLst/>
          </a:prstGeom>
        </p:spPr>
        <p:txBody>
          <a:bodyPr wrap="square">
            <a:spAutoFit/>
          </a:bodyPr>
          <a:lstStyle/>
          <a:p>
            <a:pPr algn="ctr"/>
            <a:r>
              <a:rPr lang="en-GB" sz="3200" dirty="0" err="1"/>
              <a:t>Hendre’s</a:t>
            </a:r>
            <a:r>
              <a:rPr lang="en-GB" sz="3200" dirty="0"/>
              <a:t> Tenants data</a:t>
            </a:r>
          </a:p>
        </p:txBody>
      </p:sp>
      <p:sp>
        <p:nvSpPr>
          <p:cNvPr id="4" name="Rectangle 3"/>
          <p:cNvSpPr/>
          <p:nvPr/>
        </p:nvSpPr>
        <p:spPr>
          <a:xfrm>
            <a:off x="1991544" y="1340768"/>
            <a:ext cx="8064896" cy="3785652"/>
          </a:xfrm>
          <a:prstGeom prst="rect">
            <a:avLst/>
          </a:prstGeom>
        </p:spPr>
        <p:txBody>
          <a:bodyPr wrap="square">
            <a:spAutoFit/>
          </a:bodyPr>
          <a:lstStyle/>
          <a:p>
            <a:r>
              <a:rPr lang="en-GB" sz="2000" b="1" dirty="0"/>
              <a:t>Ethnic Origin</a:t>
            </a:r>
          </a:p>
          <a:p>
            <a:r>
              <a:rPr lang="en-GB" sz="2000" b="1" dirty="0"/>
              <a:t>BAME				94</a:t>
            </a:r>
          </a:p>
          <a:p>
            <a:r>
              <a:rPr lang="en-GB" sz="2000" b="1" dirty="0"/>
              <a:t>British				414</a:t>
            </a:r>
          </a:p>
          <a:p>
            <a:r>
              <a:rPr lang="en-GB" sz="2000" b="1" dirty="0"/>
              <a:t>English				207	</a:t>
            </a:r>
          </a:p>
          <a:p>
            <a:r>
              <a:rPr lang="en-GB" sz="2000" b="1" dirty="0"/>
              <a:t>European			57</a:t>
            </a:r>
          </a:p>
          <a:p>
            <a:r>
              <a:rPr lang="en-GB" sz="2000" b="1" dirty="0"/>
              <a:t>Irish				14	</a:t>
            </a:r>
          </a:p>
          <a:p>
            <a:r>
              <a:rPr lang="en-GB" sz="2000" b="1" dirty="0"/>
              <a:t>Mixed				22</a:t>
            </a:r>
          </a:p>
          <a:p>
            <a:r>
              <a:rPr lang="en-GB" sz="2000" b="1" dirty="0"/>
              <a:t>No answer			23	</a:t>
            </a:r>
          </a:p>
          <a:p>
            <a:r>
              <a:rPr lang="en-GB" sz="2000" b="1" dirty="0"/>
              <a:t>White				854	</a:t>
            </a:r>
          </a:p>
          <a:p>
            <a:r>
              <a:rPr lang="en-GB" sz="2000" b="1" dirty="0"/>
              <a:t>Scottish				14</a:t>
            </a:r>
          </a:p>
          <a:p>
            <a:r>
              <a:rPr lang="en-GB" sz="2000" b="1" dirty="0"/>
              <a:t>Unknown			386</a:t>
            </a:r>
          </a:p>
          <a:p>
            <a:r>
              <a:rPr lang="en-GB" sz="2000" b="1" dirty="0"/>
              <a:t>Welsh				1483</a:t>
            </a:r>
          </a:p>
        </p:txBody>
      </p:sp>
    </p:spTree>
    <p:extLst>
      <p:ext uri="{BB962C8B-B14F-4D97-AF65-F5344CB8AC3E}">
        <p14:creationId xmlns:p14="http://schemas.microsoft.com/office/powerpoint/2010/main" val="39537115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919536" y="1484784"/>
          <a:ext cx="7776864" cy="5063890"/>
        </p:xfrm>
        <a:graphic>
          <a:graphicData uri="http://schemas.openxmlformats.org/drawingml/2006/table">
            <a:tbl>
              <a:tblPr firstRow="1" firstCol="1" bandRow="1"/>
              <a:tblGrid>
                <a:gridCol w="5575707"/>
                <a:gridCol w="2201157"/>
              </a:tblGrid>
              <a:tr h="257854">
                <a:tc>
                  <a:txBody>
                    <a:bodyPr/>
                    <a:lstStyle/>
                    <a:p>
                      <a:r>
                        <a:rPr lang="en-US" sz="2000" b="1" dirty="0">
                          <a:solidFill>
                            <a:srgbClr val="000000"/>
                          </a:solidFill>
                          <a:effectLst/>
                          <a:latin typeface="Arial"/>
                          <a:ea typeface="Times New Roman"/>
                        </a:rPr>
                        <a:t>Deaf</a:t>
                      </a:r>
                      <a:endParaRPr lang="en-GB" sz="2000" b="1" dirty="0">
                        <a:solidFill>
                          <a:srgbClr val="000000"/>
                        </a:solidFill>
                        <a:effectLst/>
                        <a:latin typeface="Calibri"/>
                        <a:ea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b="1" dirty="0">
                          <a:solidFill>
                            <a:srgbClr val="000000"/>
                          </a:solidFill>
                          <a:effectLst/>
                          <a:latin typeface="Arial"/>
                          <a:ea typeface="Times New Roman"/>
                        </a:rPr>
                        <a:t>0.48%</a:t>
                      </a:r>
                      <a:endParaRPr lang="en-GB" sz="2000" b="1" dirty="0">
                        <a:solidFill>
                          <a:srgbClr val="000000"/>
                        </a:solidFill>
                        <a:effectLst/>
                        <a:latin typeface="Calibri"/>
                        <a:ea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854">
                <a:tc>
                  <a:txBody>
                    <a:bodyPr/>
                    <a:lstStyle/>
                    <a:p>
                      <a:r>
                        <a:rPr lang="en-US" sz="2000" b="1">
                          <a:solidFill>
                            <a:srgbClr val="000000"/>
                          </a:solidFill>
                          <a:effectLst/>
                          <a:latin typeface="Arial"/>
                          <a:ea typeface="Times New Roman"/>
                        </a:rPr>
                        <a:t> </a:t>
                      </a:r>
                      <a:endParaRPr lang="en-GB" sz="2000" b="1">
                        <a:solidFill>
                          <a:srgbClr val="000000"/>
                        </a:solidFill>
                        <a:effectLst/>
                        <a:latin typeface="Calibri"/>
                        <a:ea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b="1" dirty="0">
                          <a:solidFill>
                            <a:srgbClr val="000000"/>
                          </a:solidFill>
                          <a:effectLst/>
                          <a:latin typeface="Arial"/>
                          <a:ea typeface="Times New Roman"/>
                        </a:rPr>
                        <a:t> </a:t>
                      </a:r>
                      <a:endParaRPr lang="en-GB" sz="2000" b="1" dirty="0">
                        <a:solidFill>
                          <a:srgbClr val="000000"/>
                        </a:solidFill>
                        <a:effectLst/>
                        <a:latin typeface="Calibri"/>
                        <a:ea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854">
                <a:tc>
                  <a:txBody>
                    <a:bodyPr/>
                    <a:lstStyle/>
                    <a:p>
                      <a:r>
                        <a:rPr lang="en-US" sz="2000" b="1">
                          <a:solidFill>
                            <a:srgbClr val="000000"/>
                          </a:solidFill>
                          <a:effectLst/>
                          <a:latin typeface="Arial"/>
                          <a:ea typeface="Times New Roman"/>
                        </a:rPr>
                        <a:t>Hard of Hearing</a:t>
                      </a:r>
                      <a:endParaRPr lang="en-GB" sz="2000" b="1">
                        <a:solidFill>
                          <a:srgbClr val="000000"/>
                        </a:solidFill>
                        <a:effectLst/>
                        <a:latin typeface="Calibri"/>
                        <a:ea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b="1" dirty="0">
                          <a:solidFill>
                            <a:srgbClr val="000000"/>
                          </a:solidFill>
                          <a:effectLst/>
                          <a:latin typeface="Arial"/>
                          <a:ea typeface="Times New Roman"/>
                        </a:rPr>
                        <a:t>0.36%</a:t>
                      </a:r>
                      <a:endParaRPr lang="en-GB" sz="2000" b="1" dirty="0">
                        <a:solidFill>
                          <a:srgbClr val="000000"/>
                        </a:solidFill>
                        <a:effectLst/>
                        <a:latin typeface="Calibri"/>
                        <a:ea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854">
                <a:tc>
                  <a:txBody>
                    <a:bodyPr/>
                    <a:lstStyle/>
                    <a:p>
                      <a:r>
                        <a:rPr lang="en-US" sz="2000" b="1">
                          <a:solidFill>
                            <a:srgbClr val="000000"/>
                          </a:solidFill>
                          <a:effectLst/>
                          <a:latin typeface="Arial"/>
                          <a:ea typeface="Times New Roman"/>
                        </a:rPr>
                        <a:t>Health Condition</a:t>
                      </a:r>
                      <a:endParaRPr lang="en-GB" sz="2000" b="1">
                        <a:solidFill>
                          <a:srgbClr val="000000"/>
                        </a:solidFill>
                        <a:effectLst/>
                        <a:latin typeface="Calibri"/>
                        <a:ea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b="1" dirty="0">
                          <a:solidFill>
                            <a:srgbClr val="000000"/>
                          </a:solidFill>
                          <a:effectLst/>
                          <a:latin typeface="Arial"/>
                          <a:ea typeface="Times New Roman"/>
                        </a:rPr>
                        <a:t>4.74%</a:t>
                      </a:r>
                      <a:endParaRPr lang="en-GB" sz="2000" b="1" dirty="0">
                        <a:solidFill>
                          <a:srgbClr val="000000"/>
                        </a:solidFill>
                        <a:effectLst/>
                        <a:latin typeface="Calibri"/>
                        <a:ea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854">
                <a:tc>
                  <a:txBody>
                    <a:bodyPr/>
                    <a:lstStyle/>
                    <a:p>
                      <a:r>
                        <a:rPr lang="en-US" sz="2000" b="1">
                          <a:solidFill>
                            <a:srgbClr val="000000"/>
                          </a:solidFill>
                          <a:effectLst/>
                          <a:latin typeface="Arial"/>
                          <a:ea typeface="Times New Roman"/>
                        </a:rPr>
                        <a:t>Learning Difficulties</a:t>
                      </a:r>
                      <a:endParaRPr lang="en-GB" sz="2000" b="1">
                        <a:solidFill>
                          <a:srgbClr val="000000"/>
                        </a:solidFill>
                        <a:effectLst/>
                        <a:latin typeface="Calibri"/>
                        <a:ea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b="1" dirty="0">
                          <a:solidFill>
                            <a:srgbClr val="000000"/>
                          </a:solidFill>
                          <a:effectLst/>
                          <a:latin typeface="Arial"/>
                          <a:ea typeface="Times New Roman"/>
                        </a:rPr>
                        <a:t>0.87%</a:t>
                      </a:r>
                      <a:endParaRPr lang="en-GB" sz="2000" b="1" dirty="0">
                        <a:solidFill>
                          <a:srgbClr val="000000"/>
                        </a:solidFill>
                        <a:effectLst/>
                        <a:latin typeface="Calibri"/>
                        <a:ea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709">
                <a:tc>
                  <a:txBody>
                    <a:bodyPr/>
                    <a:lstStyle/>
                    <a:p>
                      <a:r>
                        <a:rPr lang="en-US" sz="2000" b="1">
                          <a:solidFill>
                            <a:srgbClr val="000000"/>
                          </a:solidFill>
                          <a:effectLst/>
                          <a:latin typeface="Arial"/>
                          <a:ea typeface="Times New Roman"/>
                        </a:rPr>
                        <a:t>Mental/Emotional Distress</a:t>
                      </a:r>
                      <a:endParaRPr lang="en-GB" sz="2000" b="1">
                        <a:solidFill>
                          <a:srgbClr val="000000"/>
                        </a:solidFill>
                        <a:effectLst/>
                        <a:latin typeface="Calibri"/>
                        <a:ea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b="1" dirty="0">
                          <a:solidFill>
                            <a:srgbClr val="000000"/>
                          </a:solidFill>
                          <a:effectLst/>
                          <a:latin typeface="Arial"/>
                          <a:ea typeface="Times New Roman"/>
                        </a:rPr>
                        <a:t>4.63%</a:t>
                      </a:r>
                      <a:endParaRPr lang="en-GB" sz="2000" b="1" dirty="0">
                        <a:solidFill>
                          <a:srgbClr val="000000"/>
                        </a:solidFill>
                        <a:effectLst/>
                        <a:latin typeface="Calibri"/>
                        <a:ea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854">
                <a:tc>
                  <a:txBody>
                    <a:bodyPr/>
                    <a:lstStyle/>
                    <a:p>
                      <a:r>
                        <a:rPr lang="en-US" sz="2000" b="1">
                          <a:solidFill>
                            <a:srgbClr val="000000"/>
                          </a:solidFill>
                          <a:effectLst/>
                          <a:latin typeface="Arial"/>
                          <a:ea typeface="Times New Roman"/>
                        </a:rPr>
                        <a:t>Multiple</a:t>
                      </a:r>
                      <a:endParaRPr lang="en-GB" sz="2000" b="1">
                        <a:solidFill>
                          <a:srgbClr val="000000"/>
                        </a:solidFill>
                        <a:effectLst/>
                        <a:latin typeface="Calibri"/>
                        <a:ea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b="1" dirty="0">
                          <a:solidFill>
                            <a:srgbClr val="000000"/>
                          </a:solidFill>
                          <a:effectLst/>
                          <a:latin typeface="Arial"/>
                          <a:ea typeface="Times New Roman"/>
                        </a:rPr>
                        <a:t>3.54%</a:t>
                      </a:r>
                      <a:endParaRPr lang="en-GB" sz="2000" b="1" dirty="0">
                        <a:solidFill>
                          <a:srgbClr val="000000"/>
                        </a:solidFill>
                        <a:effectLst/>
                        <a:latin typeface="Calibri"/>
                        <a:ea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3563">
                <a:tc>
                  <a:txBody>
                    <a:bodyPr/>
                    <a:lstStyle/>
                    <a:p>
                      <a:r>
                        <a:rPr lang="en-US" sz="2000" b="1">
                          <a:solidFill>
                            <a:srgbClr val="000000"/>
                          </a:solidFill>
                          <a:effectLst/>
                          <a:latin typeface="Arial"/>
                          <a:ea typeface="Times New Roman"/>
                        </a:rPr>
                        <a:t>No Disability/Impairment</a:t>
                      </a:r>
                      <a:endParaRPr lang="en-GB" sz="2000" b="1">
                        <a:solidFill>
                          <a:srgbClr val="000000"/>
                        </a:solidFill>
                        <a:effectLst/>
                        <a:latin typeface="Calibri"/>
                        <a:ea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b="1" dirty="0">
                          <a:solidFill>
                            <a:srgbClr val="000000"/>
                          </a:solidFill>
                          <a:effectLst/>
                          <a:latin typeface="Arial"/>
                          <a:ea typeface="Times New Roman"/>
                        </a:rPr>
                        <a:t>47.70%</a:t>
                      </a:r>
                      <a:endParaRPr lang="en-GB" sz="2000" b="1" dirty="0">
                        <a:solidFill>
                          <a:srgbClr val="000000"/>
                        </a:solidFill>
                        <a:effectLst/>
                        <a:latin typeface="Calibri"/>
                        <a:ea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854">
                <a:tc>
                  <a:txBody>
                    <a:bodyPr/>
                    <a:lstStyle/>
                    <a:p>
                      <a:r>
                        <a:rPr lang="en-US" sz="2000" b="1">
                          <a:solidFill>
                            <a:srgbClr val="000000"/>
                          </a:solidFill>
                          <a:effectLst/>
                          <a:latin typeface="Arial"/>
                          <a:ea typeface="Times New Roman"/>
                        </a:rPr>
                        <a:t>Not Answered</a:t>
                      </a:r>
                      <a:endParaRPr lang="en-GB" sz="2000" b="1">
                        <a:solidFill>
                          <a:srgbClr val="000000"/>
                        </a:solidFill>
                        <a:effectLst/>
                        <a:latin typeface="Calibri"/>
                        <a:ea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b="1" dirty="0">
                          <a:solidFill>
                            <a:srgbClr val="000000"/>
                          </a:solidFill>
                          <a:effectLst/>
                          <a:latin typeface="Arial"/>
                          <a:ea typeface="Times New Roman"/>
                        </a:rPr>
                        <a:t>0.87%</a:t>
                      </a:r>
                      <a:endParaRPr lang="en-GB" sz="2000" b="1" dirty="0">
                        <a:solidFill>
                          <a:srgbClr val="000000"/>
                        </a:solidFill>
                        <a:effectLst/>
                        <a:latin typeface="Calibri"/>
                        <a:ea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854">
                <a:tc>
                  <a:txBody>
                    <a:bodyPr/>
                    <a:lstStyle/>
                    <a:p>
                      <a:r>
                        <a:rPr lang="en-US" sz="2000" b="1">
                          <a:solidFill>
                            <a:srgbClr val="000000"/>
                          </a:solidFill>
                          <a:effectLst/>
                          <a:latin typeface="Arial"/>
                          <a:ea typeface="Times New Roman"/>
                        </a:rPr>
                        <a:t>Other</a:t>
                      </a:r>
                      <a:endParaRPr lang="en-GB" sz="2000" b="1">
                        <a:solidFill>
                          <a:srgbClr val="000000"/>
                        </a:solidFill>
                        <a:effectLst/>
                        <a:latin typeface="Calibri"/>
                        <a:ea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b="1" dirty="0">
                          <a:solidFill>
                            <a:srgbClr val="000000"/>
                          </a:solidFill>
                          <a:effectLst/>
                          <a:latin typeface="Arial"/>
                          <a:ea typeface="Times New Roman"/>
                        </a:rPr>
                        <a:t>5.47%</a:t>
                      </a:r>
                      <a:endParaRPr lang="en-GB" sz="2000" b="1" dirty="0">
                        <a:solidFill>
                          <a:srgbClr val="000000"/>
                        </a:solidFill>
                        <a:effectLst/>
                        <a:latin typeface="Calibri"/>
                        <a:ea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854">
                <a:tc>
                  <a:txBody>
                    <a:bodyPr/>
                    <a:lstStyle/>
                    <a:p>
                      <a:r>
                        <a:rPr lang="en-US" sz="2000" b="1">
                          <a:solidFill>
                            <a:srgbClr val="000000"/>
                          </a:solidFill>
                          <a:effectLst/>
                          <a:latin typeface="Arial"/>
                          <a:ea typeface="Times New Roman"/>
                        </a:rPr>
                        <a:t>Physical Impairment</a:t>
                      </a:r>
                      <a:endParaRPr lang="en-GB" sz="2000" b="1">
                        <a:solidFill>
                          <a:srgbClr val="000000"/>
                        </a:solidFill>
                        <a:effectLst/>
                        <a:latin typeface="Calibri"/>
                        <a:ea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b="1" dirty="0">
                          <a:solidFill>
                            <a:srgbClr val="000000"/>
                          </a:solidFill>
                          <a:effectLst/>
                          <a:latin typeface="Arial"/>
                          <a:ea typeface="Times New Roman"/>
                        </a:rPr>
                        <a:t>5.75%</a:t>
                      </a:r>
                      <a:endParaRPr lang="en-GB" sz="2000" b="1" dirty="0">
                        <a:solidFill>
                          <a:srgbClr val="000000"/>
                        </a:solidFill>
                        <a:effectLst/>
                        <a:latin typeface="Calibri"/>
                        <a:ea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709">
                <a:tc>
                  <a:txBody>
                    <a:bodyPr/>
                    <a:lstStyle/>
                    <a:p>
                      <a:r>
                        <a:rPr lang="en-US" sz="2000" b="1">
                          <a:solidFill>
                            <a:srgbClr val="000000"/>
                          </a:solidFill>
                          <a:effectLst/>
                          <a:latin typeface="Arial"/>
                          <a:ea typeface="Times New Roman"/>
                        </a:rPr>
                        <a:t>Sight Loss/ Partially Sighted</a:t>
                      </a:r>
                      <a:endParaRPr lang="en-GB" sz="2000" b="1">
                        <a:solidFill>
                          <a:srgbClr val="000000"/>
                        </a:solidFill>
                        <a:effectLst/>
                        <a:latin typeface="Calibri"/>
                        <a:ea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b="1" dirty="0">
                          <a:solidFill>
                            <a:srgbClr val="000000"/>
                          </a:solidFill>
                          <a:effectLst/>
                          <a:latin typeface="Arial"/>
                          <a:ea typeface="Times New Roman"/>
                        </a:rPr>
                        <a:t>0.67%</a:t>
                      </a:r>
                      <a:endParaRPr lang="en-GB" sz="2000" b="1" dirty="0">
                        <a:solidFill>
                          <a:srgbClr val="000000"/>
                        </a:solidFill>
                        <a:effectLst/>
                        <a:latin typeface="Calibri"/>
                        <a:ea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709">
                <a:tc>
                  <a:txBody>
                    <a:bodyPr/>
                    <a:lstStyle/>
                    <a:p>
                      <a:r>
                        <a:rPr lang="en-US" sz="2000" b="1" dirty="0">
                          <a:solidFill>
                            <a:srgbClr val="000000"/>
                          </a:solidFill>
                          <a:effectLst/>
                          <a:latin typeface="Arial"/>
                          <a:ea typeface="Times New Roman"/>
                        </a:rPr>
                        <a:t>Unknown</a:t>
                      </a:r>
                      <a:endParaRPr lang="en-GB" sz="2000" b="1" dirty="0">
                        <a:solidFill>
                          <a:srgbClr val="000000"/>
                        </a:solidFill>
                        <a:effectLst/>
                        <a:latin typeface="Calibri"/>
                        <a:ea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b="1" dirty="0">
                          <a:solidFill>
                            <a:srgbClr val="000000"/>
                          </a:solidFill>
                          <a:effectLst/>
                          <a:latin typeface="Arial"/>
                          <a:ea typeface="Times New Roman"/>
                        </a:rPr>
                        <a:t>24.92%</a:t>
                      </a:r>
                      <a:endParaRPr lang="en-GB" sz="2000" b="1" dirty="0">
                        <a:solidFill>
                          <a:srgbClr val="000000"/>
                        </a:solidFill>
                        <a:effectLst/>
                        <a:latin typeface="Calibri"/>
                        <a:ea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1919536" y="476673"/>
            <a:ext cx="7704856" cy="584775"/>
          </a:xfrm>
          <a:prstGeom prst="rect">
            <a:avLst/>
          </a:prstGeom>
          <a:noFill/>
        </p:spPr>
        <p:txBody>
          <a:bodyPr wrap="square" rtlCol="0">
            <a:spAutoFit/>
          </a:bodyPr>
          <a:lstStyle/>
          <a:p>
            <a:pPr algn="ctr"/>
            <a:r>
              <a:rPr lang="en-GB" sz="3200" b="1" dirty="0"/>
              <a:t>Hendre Tenants Data</a:t>
            </a:r>
          </a:p>
        </p:txBody>
      </p:sp>
    </p:spTree>
    <p:extLst>
      <p:ext uri="{BB962C8B-B14F-4D97-AF65-F5344CB8AC3E}">
        <p14:creationId xmlns:p14="http://schemas.microsoft.com/office/powerpoint/2010/main" val="24425023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991543" y="1988841"/>
          <a:ext cx="7992889" cy="2514421"/>
        </p:xfrm>
        <a:graphic>
          <a:graphicData uri="http://schemas.openxmlformats.org/drawingml/2006/table">
            <a:tbl>
              <a:tblPr/>
              <a:tblGrid>
                <a:gridCol w="5952151"/>
                <a:gridCol w="2040738"/>
              </a:tblGrid>
              <a:tr h="359203">
                <a:tc>
                  <a:txBody>
                    <a:bodyPr/>
                    <a:lstStyle/>
                    <a:p>
                      <a:pPr algn="l" fontAlgn="b"/>
                      <a:r>
                        <a:rPr lang="en-GB" sz="2000" b="1" i="0" u="none" strike="noStrike" dirty="0">
                          <a:effectLst/>
                          <a:latin typeface="Calibri"/>
                        </a:rPr>
                        <a:t>Bi Sexual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1" i="0" u="none" strike="noStrike" dirty="0">
                          <a:effectLst/>
                          <a:latin typeface="Calibri"/>
                        </a:rPr>
                        <a:t>0.22%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9203">
                <a:tc>
                  <a:txBody>
                    <a:bodyPr/>
                    <a:lstStyle/>
                    <a:p>
                      <a:pPr algn="l" fontAlgn="b"/>
                      <a:r>
                        <a:rPr lang="en-GB" sz="2000" b="1" i="0" u="none" strike="noStrike">
                          <a:effectLst/>
                          <a:latin typeface="Calibri"/>
                        </a:rPr>
                        <a:t>Gay Man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1" i="0" u="none" strike="noStrike" dirty="0">
                          <a:effectLst/>
                          <a:latin typeface="Calibri"/>
                        </a:rPr>
                        <a:t>0.36%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9203">
                <a:tc>
                  <a:txBody>
                    <a:bodyPr/>
                    <a:lstStyle/>
                    <a:p>
                      <a:pPr algn="l" fontAlgn="b"/>
                      <a:r>
                        <a:rPr lang="en-GB" sz="2000" b="1" i="0" u="none" strike="noStrike">
                          <a:effectLst/>
                          <a:latin typeface="Calibri"/>
                        </a:rPr>
                        <a:t>Heterosexual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1" i="0" u="none" strike="noStrike" dirty="0">
                          <a:effectLst/>
                          <a:latin typeface="Calibri"/>
                        </a:rPr>
                        <a:t>76.77%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59203">
                <a:tc>
                  <a:txBody>
                    <a:bodyPr/>
                    <a:lstStyle/>
                    <a:p>
                      <a:pPr algn="l" fontAlgn="b"/>
                      <a:r>
                        <a:rPr lang="en-GB" sz="2000" b="1" i="0" u="none" strike="noStrike">
                          <a:effectLst/>
                          <a:latin typeface="Calibri"/>
                        </a:rPr>
                        <a:t>Lesbian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1" i="0" u="none" strike="noStrike" dirty="0">
                          <a:effectLst/>
                          <a:latin typeface="Calibri"/>
                        </a:rPr>
                        <a:t>0.34%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9203">
                <a:tc>
                  <a:txBody>
                    <a:bodyPr/>
                    <a:lstStyle/>
                    <a:p>
                      <a:pPr algn="l" fontAlgn="b"/>
                      <a:r>
                        <a:rPr lang="en-GB" sz="2000" b="1" i="0" u="none" strike="noStrike">
                          <a:effectLst/>
                          <a:latin typeface="Calibri"/>
                        </a:rPr>
                        <a:t>Not Answered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1" i="0" u="none" strike="noStrike" dirty="0">
                          <a:effectLst/>
                          <a:latin typeface="Calibri"/>
                        </a:rPr>
                        <a:t>5.61%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9203">
                <a:tc>
                  <a:txBody>
                    <a:bodyPr/>
                    <a:lstStyle/>
                    <a:p>
                      <a:pPr algn="l" fontAlgn="b"/>
                      <a:r>
                        <a:rPr lang="en-GB" sz="2000" b="1" i="0" u="none" strike="noStrike">
                          <a:effectLst/>
                          <a:latin typeface="Calibri"/>
                        </a:rPr>
                        <a:t>Other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1" i="0" u="none" strike="noStrike" dirty="0">
                          <a:effectLst/>
                          <a:latin typeface="Calibri"/>
                        </a:rPr>
                        <a:t>0.22%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9203">
                <a:tc>
                  <a:txBody>
                    <a:bodyPr/>
                    <a:lstStyle/>
                    <a:p>
                      <a:pPr algn="l" fontAlgn="b"/>
                      <a:r>
                        <a:rPr lang="en-GB" sz="2000" b="1" i="0" u="none" strike="noStrike">
                          <a:effectLst/>
                          <a:latin typeface="Calibri"/>
                        </a:rPr>
                        <a:t>Unknown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1" i="0" u="none" strike="noStrike" dirty="0">
                          <a:effectLst/>
                          <a:latin typeface="Calibri"/>
                        </a:rPr>
                        <a:t>16.47%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1991544" y="404665"/>
            <a:ext cx="7848872" cy="584775"/>
          </a:xfrm>
          <a:prstGeom prst="rect">
            <a:avLst/>
          </a:prstGeom>
          <a:noFill/>
        </p:spPr>
        <p:txBody>
          <a:bodyPr wrap="square" rtlCol="0">
            <a:spAutoFit/>
          </a:bodyPr>
          <a:lstStyle/>
          <a:p>
            <a:pPr algn="ctr"/>
            <a:r>
              <a:rPr lang="en-GB" sz="3200" dirty="0" err="1"/>
              <a:t>Hendre’s</a:t>
            </a:r>
            <a:r>
              <a:rPr lang="en-GB" sz="3200" dirty="0"/>
              <a:t> Tenants data</a:t>
            </a:r>
          </a:p>
        </p:txBody>
      </p:sp>
    </p:spTree>
    <p:extLst>
      <p:ext uri="{BB962C8B-B14F-4D97-AF65-F5344CB8AC3E}">
        <p14:creationId xmlns:p14="http://schemas.microsoft.com/office/powerpoint/2010/main" val="17497314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847529" y="1916832"/>
          <a:ext cx="8208912" cy="3749040"/>
        </p:xfrm>
        <a:graphic>
          <a:graphicData uri="http://schemas.openxmlformats.org/drawingml/2006/table">
            <a:tbl>
              <a:tblPr/>
              <a:tblGrid>
                <a:gridCol w="5761535"/>
                <a:gridCol w="2447377"/>
              </a:tblGrid>
              <a:tr h="253636">
                <a:tc>
                  <a:txBody>
                    <a:bodyPr/>
                    <a:lstStyle/>
                    <a:p>
                      <a:pPr algn="l" fontAlgn="b"/>
                      <a:r>
                        <a:rPr lang="en-GB" sz="2000" b="1" i="0" u="none" strike="noStrike" dirty="0">
                          <a:effectLst/>
                          <a:latin typeface="Calibri"/>
                        </a:rPr>
                        <a:t>Buddhist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1" i="0" u="none" strike="noStrike" dirty="0">
                          <a:effectLst/>
                          <a:latin typeface="Calibri"/>
                        </a:rPr>
                        <a:t>0.31%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636">
                <a:tc>
                  <a:txBody>
                    <a:bodyPr/>
                    <a:lstStyle/>
                    <a:p>
                      <a:pPr algn="l" fontAlgn="b"/>
                      <a:r>
                        <a:rPr lang="en-GB" sz="2000" b="1" i="0" u="none" strike="noStrike">
                          <a:effectLst/>
                          <a:latin typeface="Calibri"/>
                        </a:rPr>
                        <a:t>Catholic</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1" i="0" u="none" strike="noStrike" dirty="0">
                          <a:effectLst/>
                          <a:latin typeface="Calibri"/>
                        </a:rPr>
                        <a:t>0.87%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636">
                <a:tc>
                  <a:txBody>
                    <a:bodyPr/>
                    <a:lstStyle/>
                    <a:p>
                      <a:pPr algn="l" fontAlgn="b"/>
                      <a:r>
                        <a:rPr lang="en-GB" sz="2000" b="1" i="0" u="none" strike="noStrike">
                          <a:effectLst/>
                          <a:latin typeface="Calibri"/>
                        </a:rPr>
                        <a:t>Christian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1" i="0" u="none" strike="noStrike" dirty="0">
                          <a:effectLst/>
                          <a:latin typeface="Calibri"/>
                        </a:rPr>
                        <a:t>30.05%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636">
                <a:tc>
                  <a:txBody>
                    <a:bodyPr/>
                    <a:lstStyle/>
                    <a:p>
                      <a:pPr algn="l" fontAlgn="b"/>
                      <a:r>
                        <a:rPr lang="en-GB" sz="2000" b="1" i="0" u="none" strike="noStrike">
                          <a:effectLst/>
                          <a:latin typeface="Calibri"/>
                        </a:rPr>
                        <a:t>Hindu</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1" i="0" u="none" strike="noStrike" dirty="0">
                          <a:effectLst/>
                          <a:latin typeface="Calibri"/>
                        </a:rPr>
                        <a:t>0.08%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636">
                <a:tc>
                  <a:txBody>
                    <a:bodyPr/>
                    <a:lstStyle/>
                    <a:p>
                      <a:pPr algn="l" fontAlgn="b"/>
                      <a:r>
                        <a:rPr lang="en-GB" sz="2000" b="1" i="0" u="none" strike="noStrike">
                          <a:effectLst/>
                          <a:latin typeface="Calibri"/>
                        </a:rPr>
                        <a:t>Islam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1" i="0" u="none" strike="noStrike" dirty="0">
                          <a:effectLst/>
                          <a:latin typeface="Calibri"/>
                        </a:rPr>
                        <a:t>1.09%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636">
                <a:tc>
                  <a:txBody>
                    <a:bodyPr/>
                    <a:lstStyle/>
                    <a:p>
                      <a:pPr algn="l" fontAlgn="b"/>
                      <a:r>
                        <a:rPr lang="en-GB" sz="2000" b="1" i="0" u="none" strike="noStrike">
                          <a:effectLst/>
                          <a:latin typeface="Calibri"/>
                        </a:rPr>
                        <a:t>Jehovah's Witness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1" i="0" u="none" strike="noStrike" dirty="0">
                          <a:effectLst/>
                          <a:latin typeface="Calibri"/>
                        </a:rPr>
                        <a:t>0.20%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636">
                <a:tc>
                  <a:txBody>
                    <a:bodyPr/>
                    <a:lstStyle/>
                    <a:p>
                      <a:pPr algn="l" fontAlgn="b"/>
                      <a:r>
                        <a:rPr lang="en-GB" sz="2000" b="1" i="0" u="none" strike="noStrike">
                          <a:effectLst/>
                          <a:latin typeface="Calibri"/>
                        </a:rPr>
                        <a:t>Jewish</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1" i="0" u="none" strike="noStrike" dirty="0">
                          <a:effectLst/>
                          <a:latin typeface="Calibri"/>
                        </a:rPr>
                        <a:t>0.03%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636">
                <a:tc>
                  <a:txBody>
                    <a:bodyPr/>
                    <a:lstStyle/>
                    <a:p>
                      <a:pPr algn="l" fontAlgn="b"/>
                      <a:r>
                        <a:rPr lang="en-GB" sz="2000" b="1" i="0" u="none" strike="noStrike">
                          <a:effectLst/>
                          <a:latin typeface="Calibri"/>
                        </a:rPr>
                        <a:t>None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1" i="0" u="none" strike="noStrike" dirty="0">
                          <a:effectLst/>
                          <a:latin typeface="Calibri"/>
                        </a:rPr>
                        <a:t>43.97%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53636">
                <a:tc>
                  <a:txBody>
                    <a:bodyPr/>
                    <a:lstStyle/>
                    <a:p>
                      <a:pPr algn="l" fontAlgn="b"/>
                      <a:r>
                        <a:rPr lang="en-GB" sz="2000" b="1" i="0" u="none" strike="noStrike">
                          <a:effectLst/>
                          <a:latin typeface="Calibri"/>
                        </a:rPr>
                        <a:t>Not Answered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1" i="0" u="none" strike="noStrike" dirty="0">
                          <a:effectLst/>
                          <a:latin typeface="Calibri"/>
                        </a:rPr>
                        <a:t>0.76%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636">
                <a:tc>
                  <a:txBody>
                    <a:bodyPr/>
                    <a:lstStyle/>
                    <a:p>
                      <a:pPr algn="l" fontAlgn="b"/>
                      <a:r>
                        <a:rPr lang="en-GB" sz="2000" b="1" i="0" u="none" strike="noStrike">
                          <a:effectLst/>
                          <a:latin typeface="Calibri"/>
                        </a:rPr>
                        <a:t>Other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1" i="0" u="none" strike="noStrike" dirty="0">
                          <a:effectLst/>
                          <a:latin typeface="Calibri"/>
                        </a:rPr>
                        <a:t>2.05%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636">
                <a:tc>
                  <a:txBody>
                    <a:bodyPr/>
                    <a:lstStyle/>
                    <a:p>
                      <a:pPr algn="l" fontAlgn="b"/>
                      <a:r>
                        <a:rPr lang="en-GB" sz="2000" b="1" i="0" u="none" strike="noStrike">
                          <a:effectLst/>
                          <a:latin typeface="Calibri"/>
                        </a:rPr>
                        <a:t>Prefer not to say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1" i="0" u="none" strike="noStrike" dirty="0">
                          <a:effectLst/>
                          <a:latin typeface="Calibri"/>
                        </a:rPr>
                        <a:t>3.20%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636">
                <a:tc>
                  <a:txBody>
                    <a:bodyPr/>
                    <a:lstStyle/>
                    <a:p>
                      <a:pPr algn="l" fontAlgn="b"/>
                      <a:r>
                        <a:rPr lang="en-GB" sz="2000" b="1" i="0" u="none" strike="noStrike">
                          <a:effectLst/>
                          <a:latin typeface="Calibri"/>
                        </a:rPr>
                        <a:t>Unknown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1" i="0" u="none" strike="noStrike" dirty="0">
                          <a:effectLst/>
                          <a:latin typeface="Calibri"/>
                        </a:rPr>
                        <a:t>17.40%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2063552" y="476673"/>
            <a:ext cx="7992888" cy="584775"/>
          </a:xfrm>
          <a:prstGeom prst="rect">
            <a:avLst/>
          </a:prstGeom>
          <a:noFill/>
        </p:spPr>
        <p:txBody>
          <a:bodyPr wrap="square" rtlCol="0">
            <a:spAutoFit/>
          </a:bodyPr>
          <a:lstStyle/>
          <a:p>
            <a:pPr algn="ctr"/>
            <a:r>
              <a:rPr lang="en-GB" sz="3200" b="1" dirty="0" err="1"/>
              <a:t>Hendre’s</a:t>
            </a:r>
            <a:r>
              <a:rPr lang="en-GB" sz="3200" b="1" dirty="0"/>
              <a:t> Tenants data</a:t>
            </a:r>
          </a:p>
        </p:txBody>
      </p:sp>
    </p:spTree>
    <p:extLst>
      <p:ext uri="{BB962C8B-B14F-4D97-AF65-F5344CB8AC3E}">
        <p14:creationId xmlns:p14="http://schemas.microsoft.com/office/powerpoint/2010/main" val="7157783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smtClean="0"/>
              <a:t>I am presuming, I don’t need to talk about what is good GOVERNANCE! Other than to say </a:t>
            </a:r>
          </a:p>
          <a:p>
            <a:pPr marL="0" indent="0">
              <a:buNone/>
            </a:pPr>
            <a:endParaRPr lang="en-GB" dirty="0"/>
          </a:p>
          <a:p>
            <a:pPr marL="0" indent="0" algn="ctr">
              <a:buNone/>
            </a:pPr>
            <a:r>
              <a:rPr lang="en-GB" b="1" dirty="0" smtClean="0"/>
              <a:t>Good governance is more than</a:t>
            </a:r>
          </a:p>
          <a:p>
            <a:pPr marL="0" indent="0" algn="ctr">
              <a:buNone/>
            </a:pPr>
            <a:r>
              <a:rPr lang="en-GB" b="1" dirty="0" smtClean="0"/>
              <a:t>a set of rules and processes. </a:t>
            </a:r>
          </a:p>
          <a:p>
            <a:pPr marL="0" indent="0" algn="ctr">
              <a:buNone/>
            </a:pPr>
            <a:r>
              <a:rPr lang="en-GB" b="1" dirty="0" smtClean="0"/>
              <a:t>Good governance is good business.</a:t>
            </a:r>
          </a:p>
        </p:txBody>
      </p:sp>
      <p:pic>
        <p:nvPicPr>
          <p:cNvPr id="3074" name="Picture 2" descr="C:\Program Files (x86)\Microsoft Office\MEDIA\CAGCAT10\j0300840.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760296" y="24934"/>
            <a:ext cx="1815084" cy="152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482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26034" y="908720"/>
            <a:ext cx="4620367" cy="1600438"/>
          </a:xfrm>
          <a:prstGeom prst="rect">
            <a:avLst/>
          </a:prstGeom>
        </p:spPr>
        <p:txBody>
          <a:bodyPr wrap="none">
            <a:spAutoFit/>
          </a:bodyPr>
          <a:lstStyle/>
          <a:p>
            <a:pPr algn="ctr"/>
            <a:r>
              <a:rPr lang="en-GB" sz="5400" b="1" dirty="0">
                <a:latin typeface="Calibri" panose="020F0502020204030204" pitchFamily="34" charset="0"/>
                <a:ea typeface="Calibri" panose="020F0502020204030204" pitchFamily="34" charset="0"/>
              </a:rPr>
              <a:t>Rocio Cifuentes</a:t>
            </a:r>
            <a:br>
              <a:rPr lang="en-GB" sz="5400" b="1" dirty="0">
                <a:latin typeface="Calibri" panose="020F0502020204030204" pitchFamily="34" charset="0"/>
                <a:ea typeface="Calibri" panose="020F0502020204030204" pitchFamily="34" charset="0"/>
              </a:rPr>
            </a:br>
            <a:r>
              <a:rPr lang="en-GB" sz="4400" b="1" dirty="0">
                <a:latin typeface="Calibri" panose="020F0502020204030204" pitchFamily="34" charset="0"/>
                <a:ea typeface="Calibri" panose="020F0502020204030204" pitchFamily="34" charset="0"/>
              </a:rPr>
              <a:t>EYST Wales</a:t>
            </a:r>
          </a:p>
        </p:txBody>
      </p:sp>
      <p:sp>
        <p:nvSpPr>
          <p:cNvPr id="7" name="Rectangle 6"/>
          <p:cNvSpPr/>
          <p:nvPr/>
        </p:nvSpPr>
        <p:spPr>
          <a:xfrm>
            <a:off x="1919536" y="3140968"/>
            <a:ext cx="8424936" cy="502702"/>
          </a:xfrm>
          <a:prstGeom prst="rect">
            <a:avLst/>
          </a:prstGeom>
        </p:spPr>
        <p:txBody>
          <a:bodyPr wrap="square">
            <a:spAutoFit/>
          </a:bodyPr>
          <a:lstStyle/>
          <a:p>
            <a:pPr algn="ctr"/>
            <a:r>
              <a:rPr lang="en-GB" sz="4000" baseline="30000" dirty="0"/>
              <a:t>"Class, Race &amp; Refuge – What’s Housing Got To Do With It?"</a:t>
            </a:r>
          </a:p>
        </p:txBody>
      </p:sp>
    </p:spTree>
    <p:extLst>
      <p:ext uri="{BB962C8B-B14F-4D97-AF65-F5344CB8AC3E}">
        <p14:creationId xmlns:p14="http://schemas.microsoft.com/office/powerpoint/2010/main" val="23939098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119815" y="908720"/>
            <a:ext cx="1832809" cy="923330"/>
          </a:xfrm>
          <a:prstGeom prst="rect">
            <a:avLst/>
          </a:prstGeom>
        </p:spPr>
        <p:txBody>
          <a:bodyPr wrap="none">
            <a:spAutoFit/>
          </a:bodyPr>
          <a:lstStyle/>
          <a:p>
            <a:pPr algn="ctr"/>
            <a:r>
              <a:rPr lang="en-GB" sz="5400" b="1" dirty="0">
                <a:latin typeface="Calibri" panose="020F0502020204030204" pitchFamily="34" charset="0"/>
                <a:ea typeface="Calibri" panose="020F0502020204030204" pitchFamily="34" charset="0"/>
              </a:rPr>
              <a:t>Break</a:t>
            </a:r>
          </a:p>
        </p:txBody>
      </p:sp>
    </p:spTree>
    <p:extLst>
      <p:ext uri="{BB962C8B-B14F-4D97-AF65-F5344CB8AC3E}">
        <p14:creationId xmlns:p14="http://schemas.microsoft.com/office/powerpoint/2010/main" val="4191759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91815" y="908721"/>
            <a:ext cx="6888809" cy="1374735"/>
          </a:xfrm>
          <a:prstGeom prst="rect">
            <a:avLst/>
          </a:prstGeom>
        </p:spPr>
        <p:txBody>
          <a:bodyPr wrap="none">
            <a:spAutoFit/>
          </a:bodyPr>
          <a:lstStyle/>
          <a:p>
            <a:pPr algn="ctr"/>
            <a:r>
              <a:rPr lang="en-GB" sz="5400" b="1" dirty="0">
                <a:latin typeface="Calibri" panose="020F0502020204030204" pitchFamily="34" charset="0"/>
                <a:ea typeface="Calibri" panose="020F0502020204030204" pitchFamily="34" charset="0"/>
              </a:rPr>
              <a:t>Sian Sanders</a:t>
            </a:r>
          </a:p>
          <a:p>
            <a:pPr algn="ctr"/>
            <a:r>
              <a:rPr lang="en-GB" sz="4400" baseline="30000" dirty="0"/>
              <a:t>Community Cohesion Regional Co-ordinator</a:t>
            </a:r>
          </a:p>
        </p:txBody>
      </p:sp>
      <p:sp>
        <p:nvSpPr>
          <p:cNvPr id="7" name="Rectangle 6"/>
          <p:cNvSpPr/>
          <p:nvPr/>
        </p:nvSpPr>
        <p:spPr>
          <a:xfrm>
            <a:off x="1919536" y="3140969"/>
            <a:ext cx="8424936" cy="1118255"/>
          </a:xfrm>
          <a:prstGeom prst="rect">
            <a:avLst/>
          </a:prstGeom>
        </p:spPr>
        <p:txBody>
          <a:bodyPr wrap="square">
            <a:spAutoFit/>
          </a:bodyPr>
          <a:lstStyle/>
          <a:p>
            <a:pPr algn="ctr"/>
            <a:r>
              <a:rPr lang="en-GB" sz="4000" baseline="30000" dirty="0"/>
              <a:t>"Community Cohesion in a Fast-Changing World: </a:t>
            </a:r>
            <a:br>
              <a:rPr lang="en-GB" sz="4000" baseline="30000" dirty="0"/>
            </a:br>
            <a:r>
              <a:rPr lang="en-GB" sz="4000" baseline="30000" dirty="0"/>
              <a:t>What Role</a:t>
            </a:r>
            <a:r>
              <a:rPr lang="en-GB" sz="4000" dirty="0"/>
              <a:t> </a:t>
            </a:r>
            <a:r>
              <a:rPr lang="en-GB" sz="4000" baseline="30000" dirty="0"/>
              <a:t>for Housing Providers?"</a:t>
            </a:r>
          </a:p>
        </p:txBody>
      </p:sp>
    </p:spTree>
    <p:extLst>
      <p:ext uri="{BB962C8B-B14F-4D97-AF65-F5344CB8AC3E}">
        <p14:creationId xmlns:p14="http://schemas.microsoft.com/office/powerpoint/2010/main" val="38494532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1"/>
          <a:stretch/>
        </p:blipFill>
        <p:spPr>
          <a:xfrm>
            <a:off x="0" y="81886"/>
            <a:ext cx="12160156" cy="6769289"/>
          </a:xfrm>
          <a:prstGeom prst="rect">
            <a:avLst/>
          </a:prstGeom>
        </p:spPr>
      </p:pic>
    </p:spTree>
    <p:extLst>
      <p:ext uri="{BB962C8B-B14F-4D97-AF65-F5344CB8AC3E}">
        <p14:creationId xmlns:p14="http://schemas.microsoft.com/office/powerpoint/2010/main" val="3325645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1" t="15112" r="-298" b="14914"/>
          <a:stretch/>
        </p:blipFill>
        <p:spPr>
          <a:xfrm>
            <a:off x="1" y="27290"/>
            <a:ext cx="12228394" cy="6825018"/>
          </a:xfrm>
          <a:prstGeom prst="rect">
            <a:avLst/>
          </a:prstGeom>
        </p:spPr>
      </p:pic>
    </p:spTree>
    <p:extLst>
      <p:ext uri="{BB962C8B-B14F-4D97-AF65-F5344CB8AC3E}">
        <p14:creationId xmlns:p14="http://schemas.microsoft.com/office/powerpoint/2010/main" val="2573089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1" t="14704" r="-523" b="14914"/>
          <a:stretch/>
        </p:blipFill>
        <p:spPr>
          <a:xfrm>
            <a:off x="-1" y="-13648"/>
            <a:ext cx="12255691" cy="6864824"/>
          </a:xfrm>
          <a:prstGeom prst="rect">
            <a:avLst/>
          </a:prstGeom>
        </p:spPr>
      </p:pic>
    </p:spTree>
    <p:extLst>
      <p:ext uri="{BB962C8B-B14F-4D97-AF65-F5344CB8AC3E}">
        <p14:creationId xmlns:p14="http://schemas.microsoft.com/office/powerpoint/2010/main" val="2683605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t="15124" r="-1418" b="15334"/>
          <a:stretch/>
        </p:blipFill>
        <p:spPr>
          <a:xfrm>
            <a:off x="0" y="27296"/>
            <a:ext cx="12364872" cy="6782937"/>
          </a:xfrm>
          <a:prstGeom prst="rect">
            <a:avLst/>
          </a:prstGeom>
        </p:spPr>
      </p:pic>
    </p:spTree>
    <p:extLst>
      <p:ext uri="{BB962C8B-B14F-4D97-AF65-F5344CB8AC3E}">
        <p14:creationId xmlns:p14="http://schemas.microsoft.com/office/powerpoint/2010/main" val="42084414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1" r="-187"/>
          <a:stretch/>
        </p:blipFill>
        <p:spPr>
          <a:xfrm>
            <a:off x="0" y="0"/>
            <a:ext cx="12214746" cy="6837528"/>
          </a:xfrm>
          <a:prstGeom prst="rect">
            <a:avLst/>
          </a:prstGeom>
        </p:spPr>
      </p:pic>
    </p:spTree>
    <p:extLst>
      <p:ext uri="{BB962C8B-B14F-4D97-AF65-F5344CB8AC3E}">
        <p14:creationId xmlns:p14="http://schemas.microsoft.com/office/powerpoint/2010/main" val="2284860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1"/>
          <a:stretch/>
        </p:blipFill>
        <p:spPr>
          <a:xfrm>
            <a:off x="0" y="-13648"/>
            <a:ext cx="12160155" cy="6810233"/>
          </a:xfrm>
          <a:prstGeom prst="rect">
            <a:avLst/>
          </a:prstGeom>
        </p:spPr>
      </p:pic>
    </p:spTree>
    <p:extLst>
      <p:ext uri="{BB962C8B-B14F-4D97-AF65-F5344CB8AC3E}">
        <p14:creationId xmlns:p14="http://schemas.microsoft.com/office/powerpoint/2010/main" val="7257012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r="-410"/>
          <a:stretch/>
        </p:blipFill>
        <p:spPr>
          <a:xfrm>
            <a:off x="-1" y="81886"/>
            <a:ext cx="12242043" cy="6701051"/>
          </a:xfrm>
          <a:prstGeom prst="rect">
            <a:avLst/>
          </a:prstGeom>
        </p:spPr>
      </p:pic>
    </p:spTree>
    <p:extLst>
      <p:ext uri="{BB962C8B-B14F-4D97-AF65-F5344CB8AC3E}">
        <p14:creationId xmlns:p14="http://schemas.microsoft.com/office/powerpoint/2010/main" val="1387097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14217" t="18062" r="1716" b="16032"/>
          <a:stretch/>
        </p:blipFill>
        <p:spPr>
          <a:xfrm>
            <a:off x="627797" y="131038"/>
            <a:ext cx="10726003" cy="6726962"/>
          </a:xfrm>
          <a:prstGeom prst="rect">
            <a:avLst/>
          </a:prstGeom>
        </p:spPr>
      </p:pic>
    </p:spTree>
    <p:extLst>
      <p:ext uri="{BB962C8B-B14F-4D97-AF65-F5344CB8AC3E}">
        <p14:creationId xmlns:p14="http://schemas.microsoft.com/office/powerpoint/2010/main" val="1511815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xmlns="" id="{E34FA10D-5116-47B4-A70E-77643525132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solidFill>
            <a:schemeClr val="tx2">
              <a:lumMod val="90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1" name="Freeform 36">
            <a:extLst>
              <a:ext uri="{FF2B5EF4-FFF2-40B4-BE49-F238E27FC236}">
                <a16:creationId xmlns:a16="http://schemas.microsoft.com/office/drawing/2014/main" xmlns="" id="{B2718AAE-52B9-4DD9-9D83-A9C975C9DC2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0302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alpha val="20000"/>
            </a:schemeClr>
          </a:solidFill>
          <a:ln>
            <a:noFill/>
          </a:ln>
        </p:spPr>
        <p:txBody>
          <a:bodyPr rtlCol="0" anchor="ctr"/>
          <a:lstStyle/>
          <a:p>
            <a:pPr algn="ctr"/>
            <a:endParaRPr lang="en-US"/>
          </a:p>
        </p:txBody>
      </p:sp>
      <p:sp>
        <p:nvSpPr>
          <p:cNvPr id="43" name="Rectangle 42">
            <a:extLst>
              <a:ext uri="{FF2B5EF4-FFF2-40B4-BE49-F238E27FC236}">
                <a16:creationId xmlns:a16="http://schemas.microsoft.com/office/drawing/2014/main" xmlns="" id="{6C74A888-48BE-4604-BB14-E6C5E9D0F2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45" name="Freeform: Shape 44">
            <a:extLst>
              <a:ext uri="{FF2B5EF4-FFF2-40B4-BE49-F238E27FC236}">
                <a16:creationId xmlns:a16="http://schemas.microsoft.com/office/drawing/2014/main" xmlns="" id="{49FF39B1-9689-44AE-A803-7B90A059DC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376484" cy="6858001"/>
          </a:xfrm>
          <a:custGeom>
            <a:avLst/>
            <a:gdLst>
              <a:gd name="connsiteX0" fmla="*/ 7031769 w 8376484"/>
              <a:gd name="connsiteY0" fmla="*/ 0 h 6858001"/>
              <a:gd name="connsiteX1" fmla="*/ 8375307 w 8376484"/>
              <a:gd name="connsiteY1" fmla="*/ 0 h 6858001"/>
              <a:gd name="connsiteX2" fmla="*/ 8350262 w 8376484"/>
              <a:gd name="connsiteY2" fmla="*/ 155677 h 6858001"/>
              <a:gd name="connsiteX3" fmla="*/ 8326393 w 8376484"/>
              <a:gd name="connsiteY3" fmla="*/ 310668 h 6858001"/>
              <a:gd name="connsiteX4" fmla="*/ 8303029 w 8376484"/>
              <a:gd name="connsiteY4" fmla="*/ 466344 h 6858001"/>
              <a:gd name="connsiteX5" fmla="*/ 8283026 w 8376484"/>
              <a:gd name="connsiteY5" fmla="*/ 622707 h 6858001"/>
              <a:gd name="connsiteX6" fmla="*/ 8262855 w 8376484"/>
              <a:gd name="connsiteY6" fmla="*/ 778383 h 6858001"/>
              <a:gd name="connsiteX7" fmla="*/ 8244029 w 8376484"/>
              <a:gd name="connsiteY7" fmla="*/ 934746 h 6858001"/>
              <a:gd name="connsiteX8" fmla="*/ 8227893 w 8376484"/>
              <a:gd name="connsiteY8" fmla="*/ 1089051 h 6858001"/>
              <a:gd name="connsiteX9" fmla="*/ 8212597 w 8376484"/>
              <a:gd name="connsiteY9" fmla="*/ 1245413 h 6858001"/>
              <a:gd name="connsiteX10" fmla="*/ 8198645 w 8376484"/>
              <a:gd name="connsiteY10" fmla="*/ 1401090 h 6858001"/>
              <a:gd name="connsiteX11" fmla="*/ 8186543 w 8376484"/>
              <a:gd name="connsiteY11" fmla="*/ 1554023 h 6858001"/>
              <a:gd name="connsiteX12" fmla="*/ 8174440 w 8376484"/>
              <a:gd name="connsiteY12" fmla="*/ 1709014 h 6858001"/>
              <a:gd name="connsiteX13" fmla="*/ 8164355 w 8376484"/>
              <a:gd name="connsiteY13" fmla="*/ 1861947 h 6858001"/>
              <a:gd name="connsiteX14" fmla="*/ 8156455 w 8376484"/>
              <a:gd name="connsiteY14" fmla="*/ 2014881 h 6858001"/>
              <a:gd name="connsiteX15" fmla="*/ 8148218 w 8376484"/>
              <a:gd name="connsiteY15" fmla="*/ 2167128 h 6858001"/>
              <a:gd name="connsiteX16" fmla="*/ 8141327 w 8376484"/>
              <a:gd name="connsiteY16" fmla="*/ 2318004 h 6858001"/>
              <a:gd name="connsiteX17" fmla="*/ 8136452 w 8376484"/>
              <a:gd name="connsiteY17" fmla="*/ 2467509 h 6858001"/>
              <a:gd name="connsiteX18" fmla="*/ 8132250 w 8376484"/>
              <a:gd name="connsiteY18" fmla="*/ 2617013 h 6858001"/>
              <a:gd name="connsiteX19" fmla="*/ 8128216 w 8376484"/>
              <a:gd name="connsiteY19" fmla="*/ 2765146 h 6858001"/>
              <a:gd name="connsiteX20" fmla="*/ 8126367 w 8376484"/>
              <a:gd name="connsiteY20" fmla="*/ 2911221 h 6858001"/>
              <a:gd name="connsiteX21" fmla="*/ 8124350 w 8376484"/>
              <a:gd name="connsiteY21" fmla="*/ 3057297 h 6858001"/>
              <a:gd name="connsiteX22" fmla="*/ 8123341 w 8376484"/>
              <a:gd name="connsiteY22" fmla="*/ 3201315 h 6858001"/>
              <a:gd name="connsiteX23" fmla="*/ 8124350 w 8376484"/>
              <a:gd name="connsiteY23" fmla="*/ 3343961 h 6858001"/>
              <a:gd name="connsiteX24" fmla="*/ 8124350 w 8376484"/>
              <a:gd name="connsiteY24" fmla="*/ 3485236 h 6858001"/>
              <a:gd name="connsiteX25" fmla="*/ 8126367 w 8376484"/>
              <a:gd name="connsiteY25" fmla="*/ 3625139 h 6858001"/>
              <a:gd name="connsiteX26" fmla="*/ 8129392 w 8376484"/>
              <a:gd name="connsiteY26" fmla="*/ 3762299 h 6858001"/>
              <a:gd name="connsiteX27" fmla="*/ 8132250 w 8376484"/>
              <a:gd name="connsiteY27" fmla="*/ 3898087 h 6858001"/>
              <a:gd name="connsiteX28" fmla="*/ 8135444 w 8376484"/>
              <a:gd name="connsiteY28" fmla="*/ 4031133 h 6858001"/>
              <a:gd name="connsiteX29" fmla="*/ 8140318 w 8376484"/>
              <a:gd name="connsiteY29" fmla="*/ 4163492 h 6858001"/>
              <a:gd name="connsiteX30" fmla="*/ 8145529 w 8376484"/>
              <a:gd name="connsiteY30" fmla="*/ 4293793 h 6858001"/>
              <a:gd name="connsiteX31" fmla="*/ 8150235 w 8376484"/>
              <a:gd name="connsiteY31" fmla="*/ 4421352 h 6858001"/>
              <a:gd name="connsiteX32" fmla="*/ 8163515 w 8376484"/>
              <a:gd name="connsiteY32" fmla="*/ 4670298 h 6858001"/>
              <a:gd name="connsiteX33" fmla="*/ 8177634 w 8376484"/>
              <a:gd name="connsiteY33" fmla="*/ 4908956 h 6858001"/>
              <a:gd name="connsiteX34" fmla="*/ 8192426 w 8376484"/>
              <a:gd name="connsiteY34" fmla="*/ 5138013 h 6858001"/>
              <a:gd name="connsiteX35" fmla="*/ 8208731 w 8376484"/>
              <a:gd name="connsiteY35" fmla="*/ 5354726 h 6858001"/>
              <a:gd name="connsiteX36" fmla="*/ 8225708 w 8376484"/>
              <a:gd name="connsiteY36" fmla="*/ 5561838 h 6858001"/>
              <a:gd name="connsiteX37" fmla="*/ 8244029 w 8376484"/>
              <a:gd name="connsiteY37" fmla="*/ 5753862 h 6858001"/>
              <a:gd name="connsiteX38" fmla="*/ 8262015 w 8376484"/>
              <a:gd name="connsiteY38" fmla="*/ 5934227 h 6858001"/>
              <a:gd name="connsiteX39" fmla="*/ 8280000 w 8376484"/>
              <a:gd name="connsiteY39" fmla="*/ 6100191 h 6858001"/>
              <a:gd name="connsiteX40" fmla="*/ 8296977 w 8376484"/>
              <a:gd name="connsiteY40" fmla="*/ 6252438 h 6858001"/>
              <a:gd name="connsiteX41" fmla="*/ 8313114 w 8376484"/>
              <a:gd name="connsiteY41" fmla="*/ 6387541 h 6858001"/>
              <a:gd name="connsiteX42" fmla="*/ 8328410 w 8376484"/>
              <a:gd name="connsiteY42" fmla="*/ 6509613 h 6858001"/>
              <a:gd name="connsiteX43" fmla="*/ 8341185 w 8376484"/>
              <a:gd name="connsiteY43" fmla="*/ 6612483 h 6858001"/>
              <a:gd name="connsiteX44" fmla="*/ 8353287 w 8376484"/>
              <a:gd name="connsiteY44" fmla="*/ 6698894 h 6858001"/>
              <a:gd name="connsiteX45" fmla="*/ 8370601 w 8376484"/>
              <a:gd name="connsiteY45" fmla="*/ 6817538 h 6858001"/>
              <a:gd name="connsiteX46" fmla="*/ 8376484 w 8376484"/>
              <a:gd name="connsiteY46" fmla="*/ 6858000 h 6858001"/>
              <a:gd name="connsiteX47" fmla="*/ 7471130 w 8376484"/>
              <a:gd name="connsiteY47" fmla="*/ 6858000 h 6858001"/>
              <a:gd name="connsiteX48" fmla="*/ 7471130 w 8376484"/>
              <a:gd name="connsiteY48" fmla="*/ 6858001 h 6858001"/>
              <a:gd name="connsiteX49" fmla="*/ 1380566 w 8376484"/>
              <a:gd name="connsiteY49" fmla="*/ 6858001 h 6858001"/>
              <a:gd name="connsiteX50" fmla="*/ 1380566 w 8376484"/>
              <a:gd name="connsiteY50" fmla="*/ 6858000 h 6858001"/>
              <a:gd name="connsiteX51" fmla="*/ 0 w 8376484"/>
              <a:gd name="connsiteY51" fmla="*/ 6858000 h 6858001"/>
              <a:gd name="connsiteX52" fmla="*/ 0 w 8376484"/>
              <a:gd name="connsiteY52" fmla="*/ 0 h 6858001"/>
              <a:gd name="connsiteX53" fmla="*/ 1917290 w 8376484"/>
              <a:gd name="connsiteY53" fmla="*/ 0 h 6858001"/>
              <a:gd name="connsiteX54" fmla="*/ 1917290 w 8376484"/>
              <a:gd name="connsiteY54" fmla="*/ 1 h 6858001"/>
              <a:gd name="connsiteX55" fmla="*/ 7031769 w 8376484"/>
              <a:gd name="connsiteY5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376484" h="6858001">
                <a:moveTo>
                  <a:pt x="7031769" y="0"/>
                </a:moveTo>
                <a:lnTo>
                  <a:pt x="8375307" y="0"/>
                </a:lnTo>
                <a:lnTo>
                  <a:pt x="8350262" y="155677"/>
                </a:lnTo>
                <a:lnTo>
                  <a:pt x="8326393" y="310668"/>
                </a:lnTo>
                <a:lnTo>
                  <a:pt x="8303029" y="466344"/>
                </a:lnTo>
                <a:lnTo>
                  <a:pt x="8283026" y="622707"/>
                </a:lnTo>
                <a:lnTo>
                  <a:pt x="8262855" y="778383"/>
                </a:lnTo>
                <a:lnTo>
                  <a:pt x="8244029" y="934746"/>
                </a:lnTo>
                <a:lnTo>
                  <a:pt x="8227893" y="1089051"/>
                </a:lnTo>
                <a:lnTo>
                  <a:pt x="8212597" y="1245413"/>
                </a:lnTo>
                <a:lnTo>
                  <a:pt x="8198645" y="1401090"/>
                </a:lnTo>
                <a:lnTo>
                  <a:pt x="8186543" y="1554023"/>
                </a:lnTo>
                <a:lnTo>
                  <a:pt x="8174440" y="1709014"/>
                </a:lnTo>
                <a:lnTo>
                  <a:pt x="8164355" y="1861947"/>
                </a:lnTo>
                <a:lnTo>
                  <a:pt x="8156455" y="2014881"/>
                </a:lnTo>
                <a:lnTo>
                  <a:pt x="8148218" y="2167128"/>
                </a:lnTo>
                <a:lnTo>
                  <a:pt x="8141327" y="2318004"/>
                </a:lnTo>
                <a:lnTo>
                  <a:pt x="8136452" y="2467509"/>
                </a:lnTo>
                <a:lnTo>
                  <a:pt x="8132250" y="2617013"/>
                </a:lnTo>
                <a:lnTo>
                  <a:pt x="8128216" y="2765146"/>
                </a:lnTo>
                <a:lnTo>
                  <a:pt x="8126367" y="2911221"/>
                </a:lnTo>
                <a:lnTo>
                  <a:pt x="8124350" y="3057297"/>
                </a:lnTo>
                <a:lnTo>
                  <a:pt x="8123341" y="3201315"/>
                </a:lnTo>
                <a:lnTo>
                  <a:pt x="8124350" y="3343961"/>
                </a:lnTo>
                <a:lnTo>
                  <a:pt x="8124350" y="3485236"/>
                </a:lnTo>
                <a:lnTo>
                  <a:pt x="8126367" y="3625139"/>
                </a:lnTo>
                <a:lnTo>
                  <a:pt x="8129392" y="3762299"/>
                </a:lnTo>
                <a:lnTo>
                  <a:pt x="8132250" y="3898087"/>
                </a:lnTo>
                <a:lnTo>
                  <a:pt x="8135444" y="4031133"/>
                </a:lnTo>
                <a:lnTo>
                  <a:pt x="8140318" y="4163492"/>
                </a:lnTo>
                <a:lnTo>
                  <a:pt x="8145529" y="4293793"/>
                </a:lnTo>
                <a:lnTo>
                  <a:pt x="8150235" y="4421352"/>
                </a:lnTo>
                <a:lnTo>
                  <a:pt x="8163515" y="4670298"/>
                </a:lnTo>
                <a:lnTo>
                  <a:pt x="8177634" y="4908956"/>
                </a:lnTo>
                <a:lnTo>
                  <a:pt x="8192426" y="5138013"/>
                </a:lnTo>
                <a:lnTo>
                  <a:pt x="8208731" y="5354726"/>
                </a:lnTo>
                <a:lnTo>
                  <a:pt x="8225708" y="5561838"/>
                </a:lnTo>
                <a:lnTo>
                  <a:pt x="8244029" y="5753862"/>
                </a:lnTo>
                <a:lnTo>
                  <a:pt x="8262015" y="5934227"/>
                </a:lnTo>
                <a:lnTo>
                  <a:pt x="8280000" y="6100191"/>
                </a:lnTo>
                <a:lnTo>
                  <a:pt x="8296977" y="6252438"/>
                </a:lnTo>
                <a:lnTo>
                  <a:pt x="8313114" y="6387541"/>
                </a:lnTo>
                <a:lnTo>
                  <a:pt x="8328410" y="6509613"/>
                </a:lnTo>
                <a:lnTo>
                  <a:pt x="8341185" y="6612483"/>
                </a:lnTo>
                <a:lnTo>
                  <a:pt x="8353287" y="6698894"/>
                </a:lnTo>
                <a:lnTo>
                  <a:pt x="8370601" y="6817538"/>
                </a:lnTo>
                <a:lnTo>
                  <a:pt x="8376484" y="6858000"/>
                </a:lnTo>
                <a:lnTo>
                  <a:pt x="7471130" y="6858000"/>
                </a:lnTo>
                <a:lnTo>
                  <a:pt x="7471130" y="6858001"/>
                </a:lnTo>
                <a:lnTo>
                  <a:pt x="1380566" y="6858001"/>
                </a:lnTo>
                <a:lnTo>
                  <a:pt x="1380566" y="6858000"/>
                </a:lnTo>
                <a:lnTo>
                  <a:pt x="0" y="6858000"/>
                </a:lnTo>
                <a:lnTo>
                  <a:pt x="0" y="0"/>
                </a:lnTo>
                <a:lnTo>
                  <a:pt x="1917290" y="0"/>
                </a:lnTo>
                <a:lnTo>
                  <a:pt x="1917290" y="1"/>
                </a:lnTo>
                <a:lnTo>
                  <a:pt x="7031769" y="1"/>
                </a:lnTo>
                <a:close/>
              </a:path>
            </a:pathLst>
          </a:custGeom>
          <a:blipFill rotWithShape="0">
            <a:blip r:embed="rId4" cstate="email">
              <a:duotone>
                <a:schemeClr val="bg2">
                  <a:shade val="69000"/>
                  <a:hueMod val="108000"/>
                  <a:satMod val="164000"/>
                  <a:lumMod val="74000"/>
                </a:schemeClr>
                <a:schemeClr val="bg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txBody>
          <a:bodyPr rtlCol="0" anchor="ctr"/>
          <a:lstStyle/>
          <a:p>
            <a:pPr algn="ctr" defTabSz="457200"/>
            <a:endParaRPr lang="en-US">
              <a:solidFill>
                <a:schemeClr val="tx1"/>
              </a:solidFill>
            </a:endParaRPr>
          </a:p>
        </p:txBody>
      </p:sp>
      <p:sp>
        <p:nvSpPr>
          <p:cNvPr id="2" name="Title 1">
            <a:extLst>
              <a:ext uri="{FF2B5EF4-FFF2-40B4-BE49-F238E27FC236}">
                <a16:creationId xmlns:a16="http://schemas.microsoft.com/office/drawing/2014/main" xmlns="" id="{8806D29C-92FB-4731-9B86-46C76D001723}"/>
              </a:ext>
            </a:extLst>
          </p:cNvPr>
          <p:cNvSpPr>
            <a:spLocks noGrp="1"/>
          </p:cNvSpPr>
          <p:nvPr>
            <p:ph type="ctrTitle"/>
          </p:nvPr>
        </p:nvSpPr>
        <p:spPr>
          <a:xfrm>
            <a:off x="983231" y="938953"/>
            <a:ext cx="6630143" cy="4980094"/>
          </a:xfrm>
        </p:spPr>
        <p:txBody>
          <a:bodyPr anchor="ctr">
            <a:normAutofit/>
          </a:bodyPr>
          <a:lstStyle/>
          <a:p>
            <a:pPr algn="r"/>
            <a:r>
              <a:rPr lang="en-GB" sz="6700" dirty="0"/>
              <a:t>Class, Race &amp; Refuge: what’s housing got to do with it?</a:t>
            </a:r>
          </a:p>
        </p:txBody>
      </p:sp>
      <p:sp>
        <p:nvSpPr>
          <p:cNvPr id="3" name="Subtitle 2">
            <a:extLst>
              <a:ext uri="{FF2B5EF4-FFF2-40B4-BE49-F238E27FC236}">
                <a16:creationId xmlns:a16="http://schemas.microsoft.com/office/drawing/2014/main" xmlns="" id="{6AC60DF7-248D-44FC-987D-31EDA679313B}"/>
              </a:ext>
            </a:extLst>
          </p:cNvPr>
          <p:cNvSpPr>
            <a:spLocks noGrp="1"/>
          </p:cNvSpPr>
          <p:nvPr>
            <p:ph type="subTitle" idx="1"/>
          </p:nvPr>
        </p:nvSpPr>
        <p:spPr>
          <a:xfrm>
            <a:off x="8589682" y="1317171"/>
            <a:ext cx="2872975" cy="4223658"/>
          </a:xfrm>
        </p:spPr>
        <p:txBody>
          <a:bodyPr anchor="ctr">
            <a:normAutofit/>
          </a:bodyPr>
          <a:lstStyle/>
          <a:p>
            <a:r>
              <a:rPr lang="en-GB" dirty="0">
                <a:solidFill>
                  <a:schemeClr val="bg2"/>
                </a:solidFill>
              </a:rPr>
              <a:t>Rocio Cifuentes, EYST Wales Director</a:t>
            </a:r>
          </a:p>
        </p:txBody>
      </p:sp>
      <p:pic>
        <p:nvPicPr>
          <p:cNvPr id="4" name="Picture 3">
            <a:extLst>
              <a:ext uri="{FF2B5EF4-FFF2-40B4-BE49-F238E27FC236}">
                <a16:creationId xmlns:a16="http://schemas.microsoft.com/office/drawing/2014/main" xmlns="" id="{364B3F99-9FDE-4F23-A32E-04C03868C914}"/>
              </a:ext>
            </a:extLst>
          </p:cNvPr>
          <p:cNvPicPr>
            <a:picLocks noChangeAspect="1"/>
          </p:cNvPicPr>
          <p:nvPr/>
        </p:nvPicPr>
        <p:blipFill>
          <a:blip r:embed="rId5"/>
          <a:stretch>
            <a:fillRect/>
          </a:stretch>
        </p:blipFill>
        <p:spPr>
          <a:xfrm>
            <a:off x="8309946" y="4515000"/>
            <a:ext cx="3523809" cy="1200000"/>
          </a:xfrm>
          <a:prstGeom prst="rect">
            <a:avLst/>
          </a:prstGeom>
        </p:spPr>
      </p:pic>
    </p:spTree>
    <p:extLst>
      <p:ext uri="{BB962C8B-B14F-4D97-AF65-F5344CB8AC3E}">
        <p14:creationId xmlns:p14="http://schemas.microsoft.com/office/powerpoint/2010/main" val="32631033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r="-634"/>
          <a:stretch/>
        </p:blipFill>
        <p:spPr>
          <a:xfrm>
            <a:off x="-1" y="68238"/>
            <a:ext cx="12269337" cy="6741995"/>
          </a:xfrm>
          <a:prstGeom prst="rect">
            <a:avLst/>
          </a:prstGeom>
        </p:spPr>
      </p:pic>
    </p:spTree>
    <p:extLst>
      <p:ext uri="{BB962C8B-B14F-4D97-AF65-F5344CB8AC3E}">
        <p14:creationId xmlns:p14="http://schemas.microsoft.com/office/powerpoint/2010/main" val="19993620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1" t="14844" r="-1530" b="14634"/>
          <a:stretch/>
        </p:blipFill>
        <p:spPr>
          <a:xfrm>
            <a:off x="-1" y="0"/>
            <a:ext cx="12378519" cy="6878472"/>
          </a:xfrm>
          <a:prstGeom prst="rect">
            <a:avLst/>
          </a:prstGeom>
        </p:spPr>
      </p:pic>
    </p:spTree>
    <p:extLst>
      <p:ext uri="{BB962C8B-B14F-4D97-AF65-F5344CB8AC3E}">
        <p14:creationId xmlns:p14="http://schemas.microsoft.com/office/powerpoint/2010/main" val="28661672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r="-1194"/>
          <a:stretch/>
        </p:blipFill>
        <p:spPr>
          <a:xfrm>
            <a:off x="-1" y="0"/>
            <a:ext cx="12337577" cy="6769290"/>
          </a:xfrm>
          <a:prstGeom prst="rect">
            <a:avLst/>
          </a:prstGeom>
        </p:spPr>
      </p:pic>
    </p:spTree>
    <p:extLst>
      <p:ext uri="{BB962C8B-B14F-4D97-AF65-F5344CB8AC3E}">
        <p14:creationId xmlns:p14="http://schemas.microsoft.com/office/powerpoint/2010/main" val="37897028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1" t="14845" r="-970" b="15193"/>
          <a:stretch/>
        </p:blipFill>
        <p:spPr>
          <a:xfrm>
            <a:off x="-1" y="0"/>
            <a:ext cx="12310281" cy="6823881"/>
          </a:xfrm>
          <a:prstGeom prst="rect">
            <a:avLst/>
          </a:prstGeom>
        </p:spPr>
      </p:pic>
    </p:spTree>
    <p:extLst>
      <p:ext uri="{BB962C8B-B14F-4D97-AF65-F5344CB8AC3E}">
        <p14:creationId xmlns:p14="http://schemas.microsoft.com/office/powerpoint/2010/main" val="33089095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t="14844" r="-186" b="15473"/>
          <a:stretch/>
        </p:blipFill>
        <p:spPr>
          <a:xfrm>
            <a:off x="0" y="0"/>
            <a:ext cx="12214746" cy="6796585"/>
          </a:xfrm>
          <a:prstGeom prst="rect">
            <a:avLst/>
          </a:prstGeom>
        </p:spPr>
      </p:pic>
    </p:spTree>
    <p:extLst>
      <p:ext uri="{BB962C8B-B14F-4D97-AF65-F5344CB8AC3E}">
        <p14:creationId xmlns:p14="http://schemas.microsoft.com/office/powerpoint/2010/main" val="13607758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r="-299"/>
          <a:stretch/>
        </p:blipFill>
        <p:spPr>
          <a:xfrm>
            <a:off x="0" y="-13648"/>
            <a:ext cx="12228394" cy="6810233"/>
          </a:xfrm>
          <a:prstGeom prst="rect">
            <a:avLst/>
          </a:prstGeom>
        </p:spPr>
      </p:pic>
    </p:spTree>
    <p:extLst>
      <p:ext uri="{BB962C8B-B14F-4D97-AF65-F5344CB8AC3E}">
        <p14:creationId xmlns:p14="http://schemas.microsoft.com/office/powerpoint/2010/main" val="42197267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1" r="-1418"/>
          <a:stretch/>
        </p:blipFill>
        <p:spPr>
          <a:xfrm>
            <a:off x="0" y="13648"/>
            <a:ext cx="12364872" cy="6851176"/>
          </a:xfrm>
          <a:prstGeom prst="rect">
            <a:avLst/>
          </a:prstGeom>
        </p:spPr>
      </p:pic>
    </p:spTree>
    <p:extLst>
      <p:ext uri="{BB962C8B-B14F-4D97-AF65-F5344CB8AC3E}">
        <p14:creationId xmlns:p14="http://schemas.microsoft.com/office/powerpoint/2010/main" val="12224779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1" r="-1082"/>
          <a:stretch/>
        </p:blipFill>
        <p:spPr>
          <a:xfrm>
            <a:off x="0" y="27296"/>
            <a:ext cx="12323928" cy="6837528"/>
          </a:xfrm>
          <a:prstGeom prst="rect">
            <a:avLst/>
          </a:prstGeom>
        </p:spPr>
      </p:pic>
    </p:spTree>
    <p:extLst>
      <p:ext uri="{BB962C8B-B14F-4D97-AF65-F5344CB8AC3E}">
        <p14:creationId xmlns:p14="http://schemas.microsoft.com/office/powerpoint/2010/main" val="8261462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1" r="-1195"/>
          <a:stretch/>
        </p:blipFill>
        <p:spPr>
          <a:xfrm>
            <a:off x="-1" y="27296"/>
            <a:ext cx="12337577" cy="6782937"/>
          </a:xfrm>
          <a:prstGeom prst="rect">
            <a:avLst/>
          </a:prstGeom>
        </p:spPr>
      </p:pic>
    </p:spTree>
    <p:extLst>
      <p:ext uri="{BB962C8B-B14F-4D97-AF65-F5344CB8AC3E}">
        <p14:creationId xmlns:p14="http://schemas.microsoft.com/office/powerpoint/2010/main" val="4998732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1" r="-1082"/>
          <a:stretch/>
        </p:blipFill>
        <p:spPr>
          <a:xfrm>
            <a:off x="-1" y="40943"/>
            <a:ext cx="12323929" cy="6810234"/>
          </a:xfrm>
          <a:prstGeom prst="rect">
            <a:avLst/>
          </a:prstGeom>
        </p:spPr>
      </p:pic>
    </p:spTree>
    <p:extLst>
      <p:ext uri="{BB962C8B-B14F-4D97-AF65-F5344CB8AC3E}">
        <p14:creationId xmlns:p14="http://schemas.microsoft.com/office/powerpoint/2010/main" val="3840202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F3FC718-FDE3-4EF7-921E-A5F374EAF82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xmlns="" id="{FAA0F719-3DC8-4F08-AD8F-5A845658CB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4" name="Freeform: Shape 13">
            <a:extLst>
              <a:ext uri="{FF2B5EF4-FFF2-40B4-BE49-F238E27FC236}">
                <a16:creationId xmlns:a16="http://schemas.microsoft.com/office/drawing/2014/main" xmlns="" id="{7DCB61BE-FA0F-4EFB-BE0E-268BAD8E30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4747655" y="-586345"/>
            <a:ext cx="6858001" cy="8030691"/>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chemeClr val="tx1"/>
          </a:solidFill>
          <a:ln>
            <a:noFill/>
          </a:ln>
        </p:spPr>
      </p:sp>
      <p:pic>
        <p:nvPicPr>
          <p:cNvPr id="5" name="Graphic 4" descr="Home">
            <a:extLst>
              <a:ext uri="{FF2B5EF4-FFF2-40B4-BE49-F238E27FC236}">
                <a16:creationId xmlns:a16="http://schemas.microsoft.com/office/drawing/2014/main" xmlns="" id="{41496B50-CBC2-4974-BCE8-84FAB6D1F43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010374" y="1447799"/>
            <a:ext cx="4572001" cy="4572001"/>
          </a:xfrm>
          <a:prstGeom prst="rect">
            <a:avLst/>
          </a:prstGeom>
          <a:effectLst/>
        </p:spPr>
      </p:pic>
      <p:sp>
        <p:nvSpPr>
          <p:cNvPr id="16" name="Rectangle 15">
            <a:extLst>
              <a:ext uri="{FF2B5EF4-FFF2-40B4-BE49-F238E27FC236}">
                <a16:creationId xmlns:a16="http://schemas.microsoft.com/office/drawing/2014/main" xmlns="" id="{A4B31EAA-7423-46F7-9B90-4AB2B09C35C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B4918FEE-4F91-44B5-B68A-147DD9630CD1}"/>
              </a:ext>
            </a:extLst>
          </p:cNvPr>
          <p:cNvSpPr>
            <a:spLocks noGrp="1"/>
          </p:cNvSpPr>
          <p:nvPr>
            <p:ph type="title"/>
          </p:nvPr>
        </p:nvSpPr>
        <p:spPr>
          <a:xfrm>
            <a:off x="643855" y="1447799"/>
            <a:ext cx="3108626" cy="1444752"/>
          </a:xfrm>
        </p:spPr>
        <p:txBody>
          <a:bodyPr anchor="b">
            <a:normAutofit/>
          </a:bodyPr>
          <a:lstStyle/>
          <a:p>
            <a:r>
              <a:rPr lang="en-GB" sz="3200" dirty="0">
                <a:solidFill>
                  <a:srgbClr val="EBEBEB"/>
                </a:solidFill>
              </a:rPr>
              <a:t>A case study... </a:t>
            </a:r>
          </a:p>
        </p:txBody>
      </p:sp>
      <p:sp>
        <p:nvSpPr>
          <p:cNvPr id="3" name="Content Placeholder 2">
            <a:extLst>
              <a:ext uri="{FF2B5EF4-FFF2-40B4-BE49-F238E27FC236}">
                <a16:creationId xmlns:a16="http://schemas.microsoft.com/office/drawing/2014/main" xmlns="" id="{9DD19A8A-9FBE-465A-BEED-E8675360D32E}"/>
              </a:ext>
            </a:extLst>
          </p:cNvPr>
          <p:cNvSpPr>
            <a:spLocks noGrp="1"/>
          </p:cNvSpPr>
          <p:nvPr>
            <p:ph idx="1"/>
          </p:nvPr>
        </p:nvSpPr>
        <p:spPr>
          <a:xfrm>
            <a:off x="643855" y="3072385"/>
            <a:ext cx="3108057" cy="2947415"/>
          </a:xfrm>
        </p:spPr>
        <p:txBody>
          <a:bodyPr>
            <a:normAutofit/>
          </a:bodyPr>
          <a:lstStyle/>
          <a:p>
            <a:endParaRPr lang="en-GB" sz="1400" dirty="0">
              <a:solidFill>
                <a:srgbClr val="FFFFFF"/>
              </a:solidFill>
            </a:endParaRPr>
          </a:p>
          <a:p>
            <a:endParaRPr lang="en-GB" sz="1400" dirty="0">
              <a:solidFill>
                <a:srgbClr val="FFFFFF"/>
              </a:solidFill>
            </a:endParaRPr>
          </a:p>
          <a:p>
            <a:endParaRPr lang="en-GB" sz="1400" dirty="0">
              <a:solidFill>
                <a:srgbClr val="FFFFFF"/>
              </a:solidFill>
            </a:endParaRPr>
          </a:p>
          <a:p>
            <a:pPr marL="0" indent="0">
              <a:buNone/>
            </a:pPr>
            <a:endParaRPr lang="en-GB" sz="1400" dirty="0">
              <a:solidFill>
                <a:srgbClr val="FFFFFF"/>
              </a:solidFill>
            </a:endParaRPr>
          </a:p>
        </p:txBody>
      </p:sp>
    </p:spTree>
    <p:extLst>
      <p:ext uri="{BB962C8B-B14F-4D97-AF65-F5344CB8AC3E}">
        <p14:creationId xmlns:p14="http://schemas.microsoft.com/office/powerpoint/2010/main" val="21150167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1" t="15263" r="-75" b="14914"/>
          <a:stretch/>
        </p:blipFill>
        <p:spPr>
          <a:xfrm>
            <a:off x="0" y="40943"/>
            <a:ext cx="12201100" cy="6810234"/>
          </a:xfrm>
          <a:prstGeom prst="rect">
            <a:avLst/>
          </a:prstGeom>
        </p:spPr>
      </p:pic>
    </p:spTree>
    <p:extLst>
      <p:ext uri="{BB962C8B-B14F-4D97-AF65-F5344CB8AC3E}">
        <p14:creationId xmlns:p14="http://schemas.microsoft.com/office/powerpoint/2010/main" val="19205503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1"/>
          <a:stretch/>
        </p:blipFill>
        <p:spPr>
          <a:xfrm>
            <a:off x="-1" y="13648"/>
            <a:ext cx="12187452" cy="6782937"/>
          </a:xfrm>
          <a:prstGeom prst="rect">
            <a:avLst/>
          </a:prstGeom>
        </p:spPr>
      </p:pic>
    </p:spTree>
    <p:extLst>
      <p:ext uri="{BB962C8B-B14F-4D97-AF65-F5344CB8AC3E}">
        <p14:creationId xmlns:p14="http://schemas.microsoft.com/office/powerpoint/2010/main" val="25503398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r="-1754"/>
          <a:stretch/>
        </p:blipFill>
        <p:spPr>
          <a:xfrm>
            <a:off x="0" y="13648"/>
            <a:ext cx="12405815" cy="6851176"/>
          </a:xfrm>
          <a:prstGeom prst="rect">
            <a:avLst/>
          </a:prstGeom>
        </p:spPr>
      </p:pic>
    </p:spTree>
    <p:extLst>
      <p:ext uri="{BB962C8B-B14F-4D97-AF65-F5344CB8AC3E}">
        <p14:creationId xmlns:p14="http://schemas.microsoft.com/office/powerpoint/2010/main" val="24653406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1" t="14983" r="-410" b="14494"/>
          <a:stretch/>
        </p:blipFill>
        <p:spPr>
          <a:xfrm>
            <a:off x="0" y="13648"/>
            <a:ext cx="12242042" cy="6878471"/>
          </a:xfrm>
          <a:prstGeom prst="rect">
            <a:avLst/>
          </a:prstGeom>
        </p:spPr>
      </p:pic>
    </p:spTree>
    <p:extLst>
      <p:ext uri="{BB962C8B-B14F-4D97-AF65-F5344CB8AC3E}">
        <p14:creationId xmlns:p14="http://schemas.microsoft.com/office/powerpoint/2010/main" val="32364115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r="-411"/>
          <a:stretch/>
        </p:blipFill>
        <p:spPr>
          <a:xfrm>
            <a:off x="0" y="0"/>
            <a:ext cx="12242042" cy="6796585"/>
          </a:xfrm>
          <a:prstGeom prst="rect">
            <a:avLst/>
          </a:prstGeom>
        </p:spPr>
      </p:pic>
    </p:spTree>
    <p:extLst>
      <p:ext uri="{BB962C8B-B14F-4D97-AF65-F5344CB8AC3E}">
        <p14:creationId xmlns:p14="http://schemas.microsoft.com/office/powerpoint/2010/main" val="9602095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1" r="-1305"/>
          <a:stretch/>
        </p:blipFill>
        <p:spPr>
          <a:xfrm>
            <a:off x="0" y="0"/>
            <a:ext cx="12351224" cy="6837528"/>
          </a:xfrm>
          <a:prstGeom prst="rect">
            <a:avLst/>
          </a:prstGeom>
        </p:spPr>
      </p:pic>
    </p:spTree>
    <p:extLst>
      <p:ext uri="{BB962C8B-B14F-4D97-AF65-F5344CB8AC3E}">
        <p14:creationId xmlns:p14="http://schemas.microsoft.com/office/powerpoint/2010/main" val="27476071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t="14845" r="-74" b="14913"/>
          <a:stretch/>
        </p:blipFill>
        <p:spPr>
          <a:xfrm>
            <a:off x="0" y="0"/>
            <a:ext cx="12201099" cy="6851176"/>
          </a:xfrm>
          <a:prstGeom prst="rect">
            <a:avLst/>
          </a:prstGeom>
        </p:spPr>
      </p:pic>
    </p:spTree>
    <p:extLst>
      <p:ext uri="{BB962C8B-B14F-4D97-AF65-F5344CB8AC3E}">
        <p14:creationId xmlns:p14="http://schemas.microsoft.com/office/powerpoint/2010/main" val="24884220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1" r="-1418"/>
          <a:stretch/>
        </p:blipFill>
        <p:spPr>
          <a:xfrm>
            <a:off x="0" y="-27296"/>
            <a:ext cx="12364872" cy="6892120"/>
          </a:xfrm>
          <a:prstGeom prst="rect">
            <a:avLst/>
          </a:prstGeom>
        </p:spPr>
      </p:pic>
    </p:spTree>
    <p:extLst>
      <p:ext uri="{BB962C8B-B14F-4D97-AF65-F5344CB8AC3E}">
        <p14:creationId xmlns:p14="http://schemas.microsoft.com/office/powerpoint/2010/main" val="36896044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r="-1866"/>
          <a:stretch/>
        </p:blipFill>
        <p:spPr>
          <a:xfrm>
            <a:off x="0" y="0"/>
            <a:ext cx="12419463" cy="6823881"/>
          </a:xfrm>
          <a:prstGeom prst="rect">
            <a:avLst/>
          </a:prstGeom>
        </p:spPr>
      </p:pic>
    </p:spTree>
    <p:extLst>
      <p:ext uri="{BB962C8B-B14F-4D97-AF65-F5344CB8AC3E}">
        <p14:creationId xmlns:p14="http://schemas.microsoft.com/office/powerpoint/2010/main" val="23631930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1" r="-411"/>
          <a:stretch/>
        </p:blipFill>
        <p:spPr>
          <a:xfrm>
            <a:off x="0" y="40942"/>
            <a:ext cx="12242042" cy="6769291"/>
          </a:xfrm>
          <a:prstGeom prst="rect">
            <a:avLst/>
          </a:prstGeom>
        </p:spPr>
      </p:pic>
    </p:spTree>
    <p:extLst>
      <p:ext uri="{BB962C8B-B14F-4D97-AF65-F5344CB8AC3E}">
        <p14:creationId xmlns:p14="http://schemas.microsoft.com/office/powerpoint/2010/main" val="358046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C8A3C342-1D03-412F-8DD3-BF519E8E0AE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8" name="Freeform 31">
            <a:extLst>
              <a:ext uri="{FF2B5EF4-FFF2-40B4-BE49-F238E27FC236}">
                <a16:creationId xmlns:a16="http://schemas.microsoft.com/office/drawing/2014/main" xmlns="" id="{81CC9B02-E087-4350-AEBD-2C3CF001AF0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0" name="Freeform: Shape 19">
            <a:extLst>
              <a:ext uri="{FF2B5EF4-FFF2-40B4-BE49-F238E27FC236}">
                <a16:creationId xmlns:a16="http://schemas.microsoft.com/office/drawing/2014/main" xmlns="" id="{AC3BF0FA-36FA-4CE9-840E-F7C3A8F168B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6281796" y="947378"/>
            <a:ext cx="6858001" cy="4963245"/>
          </a:xfrm>
          <a:custGeom>
            <a:avLst/>
            <a:gdLst>
              <a:gd name="connsiteX0" fmla="*/ 6858001 w 6858001"/>
              <a:gd name="connsiteY0" fmla="*/ 1177 h 4963245"/>
              <a:gd name="connsiteX1" fmla="*/ 6858001 w 6858001"/>
              <a:gd name="connsiteY1" fmla="*/ 1344715 h 4963245"/>
              <a:gd name="connsiteX2" fmla="*/ 6858000 w 6858001"/>
              <a:gd name="connsiteY2" fmla="*/ 1344715 h 4963245"/>
              <a:gd name="connsiteX3" fmla="*/ 6858000 w 6858001"/>
              <a:gd name="connsiteY3" fmla="*/ 4963245 h 4963245"/>
              <a:gd name="connsiteX4" fmla="*/ 0 w 6858001"/>
              <a:gd name="connsiteY4" fmla="*/ 4963244 h 4963245"/>
              <a:gd name="connsiteX5" fmla="*/ 0 w 6858001"/>
              <a:gd name="connsiteY5" fmla="*/ 900697 h 4963245"/>
              <a:gd name="connsiteX6" fmla="*/ 1 w 6858001"/>
              <a:gd name="connsiteY6" fmla="*/ 900697 h 4963245"/>
              <a:gd name="connsiteX7" fmla="*/ 1 w 6858001"/>
              <a:gd name="connsiteY7" fmla="*/ 0 h 4963245"/>
              <a:gd name="connsiteX8" fmla="*/ 40463 w 6858001"/>
              <a:gd name="connsiteY8" fmla="*/ 5883 h 4963245"/>
              <a:gd name="connsiteX9" fmla="*/ 159107 w 6858001"/>
              <a:gd name="connsiteY9" fmla="*/ 23196 h 4963245"/>
              <a:gd name="connsiteX10" fmla="*/ 245518 w 6858001"/>
              <a:gd name="connsiteY10" fmla="*/ 35299 h 4963245"/>
              <a:gd name="connsiteX11" fmla="*/ 348388 w 6858001"/>
              <a:gd name="connsiteY11" fmla="*/ 48073 h 4963245"/>
              <a:gd name="connsiteX12" fmla="*/ 470460 w 6858001"/>
              <a:gd name="connsiteY12" fmla="*/ 63369 h 4963245"/>
              <a:gd name="connsiteX13" fmla="*/ 605563 w 6858001"/>
              <a:gd name="connsiteY13" fmla="*/ 79506 h 4963245"/>
              <a:gd name="connsiteX14" fmla="*/ 757810 w 6858001"/>
              <a:gd name="connsiteY14" fmla="*/ 96483 h 4963245"/>
              <a:gd name="connsiteX15" fmla="*/ 923774 w 6858001"/>
              <a:gd name="connsiteY15" fmla="*/ 114469 h 4963245"/>
              <a:gd name="connsiteX16" fmla="*/ 1104139 w 6858001"/>
              <a:gd name="connsiteY16" fmla="*/ 132454 h 4963245"/>
              <a:gd name="connsiteX17" fmla="*/ 1296163 w 6858001"/>
              <a:gd name="connsiteY17" fmla="*/ 150776 h 4963245"/>
              <a:gd name="connsiteX18" fmla="*/ 1503275 w 6858001"/>
              <a:gd name="connsiteY18" fmla="*/ 167753 h 4963245"/>
              <a:gd name="connsiteX19" fmla="*/ 1719988 w 6858001"/>
              <a:gd name="connsiteY19" fmla="*/ 184058 h 4963245"/>
              <a:gd name="connsiteX20" fmla="*/ 1949045 w 6858001"/>
              <a:gd name="connsiteY20" fmla="*/ 198849 h 4963245"/>
              <a:gd name="connsiteX21" fmla="*/ 2187703 w 6858001"/>
              <a:gd name="connsiteY21" fmla="*/ 212969 h 4963245"/>
              <a:gd name="connsiteX22" fmla="*/ 2436649 w 6858001"/>
              <a:gd name="connsiteY22" fmla="*/ 226248 h 4963245"/>
              <a:gd name="connsiteX23" fmla="*/ 2564208 w 6858001"/>
              <a:gd name="connsiteY23" fmla="*/ 230955 h 4963245"/>
              <a:gd name="connsiteX24" fmla="*/ 2694509 w 6858001"/>
              <a:gd name="connsiteY24" fmla="*/ 236165 h 4963245"/>
              <a:gd name="connsiteX25" fmla="*/ 2826868 w 6858001"/>
              <a:gd name="connsiteY25" fmla="*/ 241040 h 4963245"/>
              <a:gd name="connsiteX26" fmla="*/ 2959914 w 6858001"/>
              <a:gd name="connsiteY26" fmla="*/ 244234 h 4963245"/>
              <a:gd name="connsiteX27" fmla="*/ 3095702 w 6858001"/>
              <a:gd name="connsiteY27" fmla="*/ 247091 h 4963245"/>
              <a:gd name="connsiteX28" fmla="*/ 3232862 w 6858001"/>
              <a:gd name="connsiteY28" fmla="*/ 250117 h 4963245"/>
              <a:gd name="connsiteX29" fmla="*/ 3372765 w 6858001"/>
              <a:gd name="connsiteY29" fmla="*/ 252134 h 4963245"/>
              <a:gd name="connsiteX30" fmla="*/ 3514040 w 6858001"/>
              <a:gd name="connsiteY30" fmla="*/ 252134 h 4963245"/>
              <a:gd name="connsiteX31" fmla="*/ 3656686 w 6858001"/>
              <a:gd name="connsiteY31" fmla="*/ 253142 h 4963245"/>
              <a:gd name="connsiteX32" fmla="*/ 3800704 w 6858001"/>
              <a:gd name="connsiteY32" fmla="*/ 252134 h 4963245"/>
              <a:gd name="connsiteX33" fmla="*/ 3946780 w 6858001"/>
              <a:gd name="connsiteY33" fmla="*/ 250117 h 4963245"/>
              <a:gd name="connsiteX34" fmla="*/ 4092855 w 6858001"/>
              <a:gd name="connsiteY34" fmla="*/ 248268 h 4963245"/>
              <a:gd name="connsiteX35" fmla="*/ 4240988 w 6858001"/>
              <a:gd name="connsiteY35" fmla="*/ 244234 h 4963245"/>
              <a:gd name="connsiteX36" fmla="*/ 4390492 w 6858001"/>
              <a:gd name="connsiteY36" fmla="*/ 240032 h 4963245"/>
              <a:gd name="connsiteX37" fmla="*/ 4539997 w 6858001"/>
              <a:gd name="connsiteY37" fmla="*/ 235157 h 4963245"/>
              <a:gd name="connsiteX38" fmla="*/ 4690873 w 6858001"/>
              <a:gd name="connsiteY38" fmla="*/ 228266 h 4963245"/>
              <a:gd name="connsiteX39" fmla="*/ 4843120 w 6858001"/>
              <a:gd name="connsiteY39" fmla="*/ 220029 h 4963245"/>
              <a:gd name="connsiteX40" fmla="*/ 4996054 w 6858001"/>
              <a:gd name="connsiteY40" fmla="*/ 212129 h 4963245"/>
              <a:gd name="connsiteX41" fmla="*/ 5148987 w 6858001"/>
              <a:gd name="connsiteY41" fmla="*/ 202044 h 4963245"/>
              <a:gd name="connsiteX42" fmla="*/ 5303978 w 6858001"/>
              <a:gd name="connsiteY42" fmla="*/ 189941 h 4963245"/>
              <a:gd name="connsiteX43" fmla="*/ 5456911 w 6858001"/>
              <a:gd name="connsiteY43" fmla="*/ 177839 h 4963245"/>
              <a:gd name="connsiteX44" fmla="*/ 5612588 w 6858001"/>
              <a:gd name="connsiteY44" fmla="*/ 163887 h 4963245"/>
              <a:gd name="connsiteX45" fmla="*/ 5768950 w 6858001"/>
              <a:gd name="connsiteY45" fmla="*/ 148591 h 4963245"/>
              <a:gd name="connsiteX46" fmla="*/ 5923255 w 6858001"/>
              <a:gd name="connsiteY46" fmla="*/ 132455 h 4963245"/>
              <a:gd name="connsiteX47" fmla="*/ 6079618 w 6858001"/>
              <a:gd name="connsiteY47" fmla="*/ 113629 h 4963245"/>
              <a:gd name="connsiteX48" fmla="*/ 6235294 w 6858001"/>
              <a:gd name="connsiteY48" fmla="*/ 93458 h 4963245"/>
              <a:gd name="connsiteX49" fmla="*/ 6391657 w 6858001"/>
              <a:gd name="connsiteY49" fmla="*/ 73455 h 4963245"/>
              <a:gd name="connsiteX50" fmla="*/ 6547333 w 6858001"/>
              <a:gd name="connsiteY50" fmla="*/ 50091 h 4963245"/>
              <a:gd name="connsiteX51" fmla="*/ 6702324 w 6858001"/>
              <a:gd name="connsiteY51" fmla="*/ 26222 h 496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4963245">
                <a:moveTo>
                  <a:pt x="6858001" y="1177"/>
                </a:moveTo>
                <a:lnTo>
                  <a:pt x="6858001" y="1344715"/>
                </a:lnTo>
                <a:lnTo>
                  <a:pt x="6858000" y="1344715"/>
                </a:lnTo>
                <a:lnTo>
                  <a:pt x="6858000" y="4963245"/>
                </a:lnTo>
                <a:lnTo>
                  <a:pt x="0" y="4963244"/>
                </a:lnTo>
                <a:lnTo>
                  <a:pt x="0" y="900697"/>
                </a:lnTo>
                <a:lnTo>
                  <a:pt x="1" y="900697"/>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chemeClr val="tx1"/>
          </a:solidFill>
          <a:ln>
            <a:noFill/>
          </a:ln>
        </p:spPr>
      </p:sp>
      <p:pic>
        <p:nvPicPr>
          <p:cNvPr id="6" name="Picture 5" descr="A black sign with white text&#10;&#10;Description generated with very high confidence">
            <a:extLst>
              <a:ext uri="{FF2B5EF4-FFF2-40B4-BE49-F238E27FC236}">
                <a16:creationId xmlns:a16="http://schemas.microsoft.com/office/drawing/2014/main" xmlns="" id="{085CC16E-1811-41F4-921D-E93744FBAFB2}"/>
              </a:ext>
            </a:extLst>
          </p:cNvPr>
          <p:cNvPicPr>
            <a:picLocks noChangeAspect="1"/>
          </p:cNvPicPr>
          <p:nvPr/>
        </p:nvPicPr>
        <p:blipFill rotWithShape="1">
          <a:blip r:embed="rId3"/>
          <a:srcRect/>
          <a:stretch/>
        </p:blipFill>
        <p:spPr>
          <a:xfrm>
            <a:off x="8129871" y="751344"/>
            <a:ext cx="3414010" cy="5355309"/>
          </a:xfrm>
          <a:prstGeom prst="rect">
            <a:avLst/>
          </a:prstGeom>
          <a:effectLst/>
        </p:spPr>
      </p:pic>
      <p:sp>
        <p:nvSpPr>
          <p:cNvPr id="22" name="Rectangle 21">
            <a:extLst>
              <a:ext uri="{FF2B5EF4-FFF2-40B4-BE49-F238E27FC236}">
                <a16:creationId xmlns:a16="http://schemas.microsoft.com/office/drawing/2014/main" xmlns="" id="{D6F18ACE-6E82-4ADC-8A2F-A1771B309B1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BA8D71E6-C67C-427F-8DDF-A41EAF3140A7}"/>
              </a:ext>
            </a:extLst>
          </p:cNvPr>
          <p:cNvSpPr>
            <a:spLocks noGrp="1"/>
          </p:cNvSpPr>
          <p:nvPr>
            <p:ph type="title"/>
          </p:nvPr>
        </p:nvSpPr>
        <p:spPr>
          <a:xfrm>
            <a:off x="648930" y="629266"/>
            <a:ext cx="6188190" cy="1622321"/>
          </a:xfrm>
        </p:spPr>
        <p:txBody>
          <a:bodyPr vert="horz" lIns="91440" tIns="45720" rIns="91440" bIns="45720" rtlCol="0" anchor="t">
            <a:normAutofit/>
          </a:bodyPr>
          <a:lstStyle/>
          <a:p>
            <a:r>
              <a:rPr lang="en-US" b="0" i="0" kern="1200" dirty="0">
                <a:solidFill>
                  <a:srgbClr val="EBEBEB"/>
                </a:solidFill>
                <a:latin typeface="+mj-lt"/>
                <a:ea typeface="+mj-ea"/>
                <a:cs typeface="+mj-cs"/>
              </a:rPr>
              <a:t>Housing Inequalities ….then</a:t>
            </a:r>
          </a:p>
        </p:txBody>
      </p:sp>
      <p:sp>
        <p:nvSpPr>
          <p:cNvPr id="5" name="TextBox 4">
            <a:extLst>
              <a:ext uri="{FF2B5EF4-FFF2-40B4-BE49-F238E27FC236}">
                <a16:creationId xmlns:a16="http://schemas.microsoft.com/office/drawing/2014/main" xmlns="" id="{04A7D99B-5BA8-49A5-BDF3-B27DC8D0439C}"/>
              </a:ext>
            </a:extLst>
          </p:cNvPr>
          <p:cNvSpPr txBox="1"/>
          <p:nvPr/>
        </p:nvSpPr>
        <p:spPr>
          <a:xfrm>
            <a:off x="648930" y="2438400"/>
            <a:ext cx="6188189" cy="3785419"/>
          </a:xfrm>
          <a:prstGeom prst="rect">
            <a:avLst/>
          </a:prstGeom>
        </p:spPr>
        <p:txBody>
          <a:bodyPr vert="horz" lIns="91440" tIns="45720" rIns="91440" bIns="45720" rtlCol="0">
            <a:normAutofit/>
          </a:bodyPr>
          <a:lstStyle/>
          <a:p>
            <a:pPr>
              <a:lnSpc>
                <a:spcPct val="90000"/>
              </a:lnSpc>
              <a:spcBef>
                <a:spcPts val="1000"/>
              </a:spcBef>
              <a:buClr>
                <a:schemeClr val="bg2">
                  <a:lumMod val="40000"/>
                  <a:lumOff val="60000"/>
                </a:schemeClr>
              </a:buClr>
              <a:buSzPct val="80000"/>
              <a:buFont typeface="Wingdings 3" charset="2"/>
              <a:buChar char=""/>
            </a:pPr>
            <a:r>
              <a:rPr lang="en-US" sz="1700" dirty="0">
                <a:solidFill>
                  <a:srgbClr val="FFFFFF"/>
                </a:solidFill>
                <a:latin typeface="+mj-lt"/>
                <a:ea typeface="+mj-ea"/>
                <a:cs typeface="+mj-cs"/>
              </a:rPr>
              <a:t>Rex &amp; Moore’s seminal study from 50 years ago identified:</a:t>
            </a:r>
          </a:p>
          <a:p>
            <a:pPr>
              <a:lnSpc>
                <a:spcPct val="90000"/>
              </a:lnSpc>
              <a:spcBef>
                <a:spcPts val="1000"/>
              </a:spcBef>
              <a:buClr>
                <a:schemeClr val="bg2">
                  <a:lumMod val="40000"/>
                  <a:lumOff val="60000"/>
                </a:schemeClr>
              </a:buClr>
              <a:buSzPct val="80000"/>
              <a:buFont typeface="Wingdings 3" charset="2"/>
              <a:buChar char=""/>
            </a:pPr>
            <a:endParaRPr lang="en-US" sz="1700" dirty="0">
              <a:solidFill>
                <a:srgbClr val="FFFFFF"/>
              </a:solidFill>
              <a:latin typeface="+mj-lt"/>
              <a:ea typeface="+mj-ea"/>
              <a:cs typeface="+mj-cs"/>
            </a:endParaRPr>
          </a:p>
          <a:p>
            <a:pPr marL="285750" indent="-285750">
              <a:lnSpc>
                <a:spcPct val="90000"/>
              </a:lnSpc>
              <a:spcBef>
                <a:spcPts val="1000"/>
              </a:spcBef>
              <a:buClr>
                <a:schemeClr val="bg2">
                  <a:lumMod val="40000"/>
                  <a:lumOff val="60000"/>
                </a:schemeClr>
              </a:buClr>
              <a:buSzPct val="80000"/>
              <a:buFont typeface="Wingdings 3" charset="2"/>
              <a:buChar char=""/>
            </a:pPr>
            <a:r>
              <a:rPr lang="en-US" sz="1700" dirty="0">
                <a:solidFill>
                  <a:srgbClr val="FFFFFF"/>
                </a:solidFill>
                <a:latin typeface="+mj-lt"/>
                <a:ea typeface="+mj-ea"/>
                <a:cs typeface="+mj-cs"/>
              </a:rPr>
              <a:t>Racism in private rented sector</a:t>
            </a:r>
          </a:p>
          <a:p>
            <a:pPr marL="285750" indent="-285750">
              <a:lnSpc>
                <a:spcPct val="90000"/>
              </a:lnSpc>
              <a:spcBef>
                <a:spcPts val="1000"/>
              </a:spcBef>
              <a:buClr>
                <a:schemeClr val="bg2">
                  <a:lumMod val="40000"/>
                  <a:lumOff val="60000"/>
                </a:schemeClr>
              </a:buClr>
              <a:buSzPct val="80000"/>
              <a:buFont typeface="Wingdings 3" charset="2"/>
              <a:buChar char=""/>
            </a:pPr>
            <a:r>
              <a:rPr lang="en-US" sz="1700" dirty="0">
                <a:solidFill>
                  <a:srgbClr val="FFFFFF"/>
                </a:solidFill>
                <a:latin typeface="+mj-lt"/>
                <a:ea typeface="+mj-ea"/>
                <a:cs typeface="+mj-cs"/>
              </a:rPr>
              <a:t>Disadvantage in social housing (due to recent migrants’ lack of existing local connections)</a:t>
            </a:r>
          </a:p>
          <a:p>
            <a:pPr marL="285750" indent="-285750">
              <a:lnSpc>
                <a:spcPct val="90000"/>
              </a:lnSpc>
              <a:spcBef>
                <a:spcPts val="1000"/>
              </a:spcBef>
              <a:buClr>
                <a:schemeClr val="bg2">
                  <a:lumMod val="40000"/>
                  <a:lumOff val="60000"/>
                </a:schemeClr>
              </a:buClr>
              <a:buSzPct val="80000"/>
              <a:buFont typeface="Wingdings 3" charset="2"/>
              <a:buChar char=""/>
            </a:pPr>
            <a:r>
              <a:rPr lang="en-US" sz="1700" dirty="0">
                <a:solidFill>
                  <a:srgbClr val="FFFFFF"/>
                </a:solidFill>
                <a:latin typeface="+mj-lt"/>
                <a:ea typeface="+mj-ea"/>
                <a:cs typeface="+mj-cs"/>
              </a:rPr>
              <a:t>Racial stereotyping &amp; assumptions</a:t>
            </a:r>
          </a:p>
          <a:p>
            <a:pPr marL="285750" indent="-285750">
              <a:lnSpc>
                <a:spcPct val="90000"/>
              </a:lnSpc>
              <a:spcBef>
                <a:spcPts val="1000"/>
              </a:spcBef>
              <a:buClr>
                <a:schemeClr val="bg2">
                  <a:lumMod val="40000"/>
                  <a:lumOff val="60000"/>
                </a:schemeClr>
              </a:buClr>
              <a:buSzPct val="80000"/>
              <a:buFont typeface="Wingdings 3" charset="2"/>
              <a:buChar char=""/>
            </a:pPr>
            <a:endParaRPr lang="en-US" sz="1700" dirty="0">
              <a:solidFill>
                <a:srgbClr val="FFFFFF"/>
              </a:solidFill>
              <a:latin typeface="+mj-lt"/>
              <a:ea typeface="+mj-ea"/>
              <a:cs typeface="+mj-cs"/>
            </a:endParaRPr>
          </a:p>
          <a:p>
            <a:pPr marL="285750" indent="-285750">
              <a:lnSpc>
                <a:spcPct val="90000"/>
              </a:lnSpc>
              <a:spcBef>
                <a:spcPts val="1000"/>
              </a:spcBef>
              <a:buClr>
                <a:schemeClr val="bg2">
                  <a:lumMod val="40000"/>
                  <a:lumOff val="60000"/>
                </a:schemeClr>
              </a:buClr>
              <a:buSzPct val="80000"/>
              <a:buFont typeface="Wingdings 3" charset="2"/>
              <a:buChar char=""/>
            </a:pPr>
            <a:r>
              <a:rPr lang="en-US" sz="1700" dirty="0">
                <a:solidFill>
                  <a:srgbClr val="FFFFFF"/>
                </a:solidFill>
                <a:latin typeface="+mj-lt"/>
                <a:ea typeface="+mj-ea"/>
                <a:cs typeface="+mj-cs"/>
              </a:rPr>
              <a:t>Poorer housing (damp, less safe)</a:t>
            </a:r>
          </a:p>
          <a:p>
            <a:pPr marL="285750" indent="-285750">
              <a:lnSpc>
                <a:spcPct val="90000"/>
              </a:lnSpc>
              <a:spcBef>
                <a:spcPts val="1000"/>
              </a:spcBef>
              <a:buClr>
                <a:schemeClr val="bg2">
                  <a:lumMod val="40000"/>
                  <a:lumOff val="60000"/>
                </a:schemeClr>
              </a:buClr>
              <a:buSzPct val="80000"/>
              <a:buFont typeface="Wingdings 3" charset="2"/>
              <a:buChar char=""/>
            </a:pPr>
            <a:r>
              <a:rPr lang="en-US" sz="1700" dirty="0">
                <a:solidFill>
                  <a:srgbClr val="FFFFFF"/>
                </a:solidFill>
                <a:latin typeface="+mj-lt"/>
                <a:ea typeface="+mj-ea"/>
                <a:cs typeface="+mj-cs"/>
              </a:rPr>
              <a:t>Overcrowded</a:t>
            </a:r>
          </a:p>
          <a:p>
            <a:pPr marL="285750" indent="-285750">
              <a:lnSpc>
                <a:spcPct val="90000"/>
              </a:lnSpc>
              <a:spcBef>
                <a:spcPts val="1000"/>
              </a:spcBef>
              <a:buClr>
                <a:schemeClr val="bg2">
                  <a:lumMod val="40000"/>
                  <a:lumOff val="60000"/>
                </a:schemeClr>
              </a:buClr>
              <a:buSzPct val="80000"/>
              <a:buFont typeface="Wingdings 3" charset="2"/>
              <a:buChar char=""/>
            </a:pPr>
            <a:r>
              <a:rPr lang="en-US" sz="1700" dirty="0">
                <a:solidFill>
                  <a:srgbClr val="FFFFFF"/>
                </a:solidFill>
                <a:latin typeface="+mj-lt"/>
                <a:ea typeface="+mj-ea"/>
                <a:cs typeface="+mj-cs"/>
              </a:rPr>
              <a:t>Less desirable areas</a:t>
            </a:r>
          </a:p>
          <a:p>
            <a:pPr marL="285750" indent="-285750">
              <a:lnSpc>
                <a:spcPct val="90000"/>
              </a:lnSpc>
              <a:spcBef>
                <a:spcPts val="1000"/>
              </a:spcBef>
              <a:buClr>
                <a:schemeClr val="bg2">
                  <a:lumMod val="40000"/>
                  <a:lumOff val="60000"/>
                </a:schemeClr>
              </a:buClr>
              <a:buSzPct val="80000"/>
              <a:buFont typeface="Wingdings 3" charset="2"/>
              <a:buChar char=""/>
            </a:pPr>
            <a:endParaRPr lang="en-US" sz="1700" dirty="0">
              <a:solidFill>
                <a:srgbClr val="FFFFFF"/>
              </a:solidFill>
              <a:latin typeface="+mj-lt"/>
              <a:ea typeface="+mj-ea"/>
              <a:cs typeface="+mj-cs"/>
            </a:endParaRPr>
          </a:p>
          <a:p>
            <a:pPr marL="285750" indent="-285750">
              <a:lnSpc>
                <a:spcPct val="90000"/>
              </a:lnSpc>
              <a:spcBef>
                <a:spcPts val="1000"/>
              </a:spcBef>
              <a:buClr>
                <a:schemeClr val="bg2">
                  <a:lumMod val="40000"/>
                  <a:lumOff val="60000"/>
                </a:schemeClr>
              </a:buClr>
              <a:buSzPct val="80000"/>
              <a:buFont typeface="Wingdings 3" charset="2"/>
              <a:buChar char=""/>
            </a:pPr>
            <a:endParaRPr lang="en-US" sz="1700" dirty="0">
              <a:solidFill>
                <a:srgbClr val="FFFFFF"/>
              </a:solidFill>
              <a:latin typeface="+mj-lt"/>
              <a:ea typeface="+mj-ea"/>
              <a:cs typeface="+mj-cs"/>
            </a:endParaRPr>
          </a:p>
        </p:txBody>
      </p:sp>
    </p:spTree>
    <p:extLst>
      <p:ext uri="{BB962C8B-B14F-4D97-AF65-F5344CB8AC3E}">
        <p14:creationId xmlns:p14="http://schemas.microsoft.com/office/powerpoint/2010/main" val="342320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75122" y="908720"/>
            <a:ext cx="3122201" cy="923330"/>
          </a:xfrm>
          <a:prstGeom prst="rect">
            <a:avLst/>
          </a:prstGeom>
        </p:spPr>
        <p:txBody>
          <a:bodyPr wrap="none">
            <a:spAutoFit/>
          </a:bodyPr>
          <a:lstStyle/>
          <a:p>
            <a:pPr algn="ctr"/>
            <a:r>
              <a:rPr lang="en-GB" sz="5400" b="1" dirty="0">
                <a:latin typeface="Calibri" panose="020F0502020204030204" pitchFamily="34" charset="0"/>
                <a:ea typeface="Calibri" panose="020F0502020204030204" pitchFamily="34" charset="0"/>
              </a:rPr>
              <a:t>Workshop</a:t>
            </a:r>
            <a:endParaRPr lang="en-GB" sz="4400" baseline="30000" dirty="0"/>
          </a:p>
        </p:txBody>
      </p:sp>
    </p:spTree>
    <p:extLst>
      <p:ext uri="{BB962C8B-B14F-4D97-AF65-F5344CB8AC3E}">
        <p14:creationId xmlns:p14="http://schemas.microsoft.com/office/powerpoint/2010/main" val="14119195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Z:\Marketing\Branding\Tai Pawb Logos\Tai Pawb Logo\tai_pawb_logo_fill_300dpi.JP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7320136" y="85"/>
            <a:ext cx="3347864" cy="2109347"/>
          </a:xfrm>
          <a:prstGeom prst="rect">
            <a:avLst/>
          </a:prstGeom>
          <a:noFill/>
        </p:spPr>
      </p:pic>
      <p:pic>
        <p:nvPicPr>
          <p:cNvPr id="4" name="Picture 2" descr="Z:\Marketing\Branding\Letterhead.png"/>
          <p:cNvPicPr>
            <a:picLocks noChangeAspect="1" noChangeArrowheads="1"/>
          </p:cNvPicPr>
          <p:nvPr/>
        </p:nvPicPr>
        <p:blipFill>
          <a:blip r:embed="rId3" cstate="email">
            <a:extLst>
              <a:ext uri="{28A0092B-C50C-407E-A947-70E740481C1C}">
                <a14:useLocalDpi xmlns:a14="http://schemas.microsoft.com/office/drawing/2010/main"/>
              </a:ext>
            </a:extLst>
          </a:blip>
          <a:srcRect l="4762" t="85090" r="24766" b="2787"/>
          <a:stretch>
            <a:fillRect/>
          </a:stretch>
        </p:blipFill>
        <p:spPr bwMode="auto">
          <a:xfrm>
            <a:off x="1703512" y="188640"/>
            <a:ext cx="5624625" cy="1368152"/>
          </a:xfrm>
          <a:prstGeom prst="rect">
            <a:avLst/>
          </a:prstGeom>
          <a:noFill/>
        </p:spPr>
      </p:pic>
      <p:sp>
        <p:nvSpPr>
          <p:cNvPr id="2" name="Rectangle 1"/>
          <p:cNvSpPr/>
          <p:nvPr/>
        </p:nvSpPr>
        <p:spPr>
          <a:xfrm>
            <a:off x="2382289" y="3044281"/>
            <a:ext cx="7410234" cy="2739211"/>
          </a:xfrm>
          <a:prstGeom prst="rect">
            <a:avLst/>
          </a:prstGeom>
        </p:spPr>
        <p:txBody>
          <a:bodyPr wrap="none">
            <a:spAutoFit/>
          </a:bodyPr>
          <a:lstStyle/>
          <a:p>
            <a:pPr algn="ctr"/>
            <a:r>
              <a:rPr lang="en-GB" sz="5400" b="1" dirty="0">
                <a:latin typeface="Calibri" panose="020F0502020204030204" pitchFamily="34" charset="0"/>
                <a:ea typeface="Calibri" panose="020F0502020204030204" pitchFamily="34" charset="0"/>
              </a:rPr>
              <a:t>Thank You!</a:t>
            </a:r>
          </a:p>
          <a:p>
            <a:pPr algn="ctr"/>
            <a:endParaRPr lang="en-GB" sz="5400" b="1" dirty="0">
              <a:latin typeface="Calibri" panose="020F0502020204030204" pitchFamily="34" charset="0"/>
              <a:ea typeface="Calibri" panose="020F0502020204030204" pitchFamily="34" charset="0"/>
            </a:endParaRPr>
          </a:p>
          <a:p>
            <a:pPr algn="ctr"/>
            <a:r>
              <a:rPr lang="en-GB" sz="3200" b="1" dirty="0">
                <a:latin typeface="Calibri" panose="020F0502020204030204" pitchFamily="34" charset="0"/>
                <a:ea typeface="Calibri" panose="020F0502020204030204" pitchFamily="34" charset="0"/>
              </a:rPr>
              <a:t>Please help us by filling in your evaluation </a:t>
            </a:r>
          </a:p>
          <a:p>
            <a:pPr algn="ctr"/>
            <a:r>
              <a:rPr lang="en-GB" sz="3200" b="1" dirty="0">
                <a:latin typeface="Calibri" panose="020F0502020204030204" pitchFamily="34" charset="0"/>
                <a:ea typeface="Calibri" panose="020F0502020204030204" pitchFamily="34" charset="0"/>
              </a:rPr>
              <a:t>and equal opportunities forms.</a:t>
            </a:r>
            <a:endParaRPr lang="en-GB" sz="2400" b="1"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70994148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8A3C342-1D03-412F-8DD3-BF519E8E0AE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A78B529-B9ED-409C-9FBF-0FEF51BEF784}"/>
              </a:ext>
            </a:extLst>
          </p:cNvPr>
          <p:cNvSpPr>
            <a:spLocks noGrp="1"/>
          </p:cNvSpPr>
          <p:nvPr>
            <p:ph type="title"/>
          </p:nvPr>
        </p:nvSpPr>
        <p:spPr/>
        <p:txBody>
          <a:bodyPr/>
          <a:lstStyle/>
          <a:p>
            <a:r>
              <a:rPr lang="en-GB" dirty="0"/>
              <a:t>.. And now </a:t>
            </a:r>
          </a:p>
        </p:txBody>
      </p:sp>
      <p:sp>
        <p:nvSpPr>
          <p:cNvPr id="6" name="TextBox 5">
            <a:extLst>
              <a:ext uri="{FF2B5EF4-FFF2-40B4-BE49-F238E27FC236}">
                <a16:creationId xmlns:a16="http://schemas.microsoft.com/office/drawing/2014/main" xmlns="" id="{0CBCC336-E0DC-40A4-BEB8-FFDD471AD2AB}"/>
              </a:ext>
            </a:extLst>
          </p:cNvPr>
          <p:cNvSpPr txBox="1"/>
          <p:nvPr/>
        </p:nvSpPr>
        <p:spPr>
          <a:xfrm>
            <a:off x="646111" y="1580175"/>
            <a:ext cx="7299009" cy="4524315"/>
          </a:xfrm>
          <a:prstGeom prst="rect">
            <a:avLst/>
          </a:prstGeom>
          <a:noFill/>
        </p:spPr>
        <p:txBody>
          <a:bodyPr wrap="square" rtlCol="0">
            <a:spAutoFit/>
          </a:bodyPr>
          <a:lstStyle/>
          <a:p>
            <a:r>
              <a:rPr lang="en-GB" dirty="0"/>
              <a:t>White Gypsy and Irish Traveller households are </a:t>
            </a:r>
            <a:r>
              <a:rPr lang="en-GB" b="1" dirty="0"/>
              <a:t>seven and a half times </a:t>
            </a:r>
            <a:r>
              <a:rPr lang="en-GB" dirty="0"/>
              <a:t>more likely to experience housing deprivation than White British households</a:t>
            </a:r>
          </a:p>
          <a:p>
            <a:endParaRPr lang="en-GB" dirty="0"/>
          </a:p>
          <a:p>
            <a:r>
              <a:rPr lang="en-GB" dirty="0"/>
              <a:t>Black African households are </a:t>
            </a:r>
            <a:r>
              <a:rPr lang="en-GB" b="1" dirty="0"/>
              <a:t>75 per cent </a:t>
            </a:r>
            <a:r>
              <a:rPr lang="en-GB" dirty="0"/>
              <a:t>more likely to experience housing deprivation than White British households. </a:t>
            </a:r>
          </a:p>
          <a:p>
            <a:endParaRPr lang="en-GB" dirty="0"/>
          </a:p>
          <a:p>
            <a:r>
              <a:rPr lang="en-GB" dirty="0"/>
              <a:t>Bangladeshi households are </a:t>
            </a:r>
            <a:r>
              <a:rPr lang="en-GB" b="1" dirty="0"/>
              <a:t>63 per cent </a:t>
            </a:r>
            <a:r>
              <a:rPr lang="en-GB" dirty="0"/>
              <a:t>more likely to experience housing deprivation than White British households. </a:t>
            </a:r>
          </a:p>
          <a:p>
            <a:endParaRPr lang="en-GB" dirty="0"/>
          </a:p>
          <a:p>
            <a:r>
              <a:rPr lang="en-GB" dirty="0"/>
              <a:t>Households with </a:t>
            </a:r>
            <a:r>
              <a:rPr lang="en-GB" b="1" dirty="0"/>
              <a:t>children</a:t>
            </a:r>
            <a:r>
              <a:rPr lang="en-GB" dirty="0"/>
              <a:t> are more likely to experience housing deprivation. Bangladeshi and Pakistani households with children are most vulnerable.</a:t>
            </a:r>
          </a:p>
          <a:p>
            <a:endParaRPr lang="en-GB" dirty="0"/>
          </a:p>
          <a:p>
            <a:r>
              <a:rPr lang="en-GB" dirty="0"/>
              <a:t>Recent </a:t>
            </a:r>
            <a:r>
              <a:rPr lang="en-GB" b="1" dirty="0"/>
              <a:t>migrants</a:t>
            </a:r>
            <a:r>
              <a:rPr lang="en-GB" dirty="0"/>
              <a:t> to the UK are more likely to experience housing deprivation than those born here.</a:t>
            </a:r>
          </a:p>
        </p:txBody>
      </p:sp>
      <p:sp>
        <p:nvSpPr>
          <p:cNvPr id="7" name="TextBox 6">
            <a:extLst>
              <a:ext uri="{FF2B5EF4-FFF2-40B4-BE49-F238E27FC236}">
                <a16:creationId xmlns:a16="http://schemas.microsoft.com/office/drawing/2014/main" xmlns="" id="{27BDFB1A-27BE-4685-B2BC-AE364E161F8D}"/>
              </a:ext>
            </a:extLst>
          </p:cNvPr>
          <p:cNvSpPr txBox="1"/>
          <p:nvPr/>
        </p:nvSpPr>
        <p:spPr>
          <a:xfrm>
            <a:off x="6050059" y="6220616"/>
            <a:ext cx="2751292" cy="369332"/>
          </a:xfrm>
          <a:prstGeom prst="rect">
            <a:avLst/>
          </a:prstGeom>
          <a:noFill/>
        </p:spPr>
        <p:txBody>
          <a:bodyPr wrap="square" rtlCol="0">
            <a:spAutoFit/>
          </a:bodyPr>
          <a:lstStyle/>
          <a:p>
            <a:r>
              <a:rPr lang="en-GB" dirty="0"/>
              <a:t>(Census, 2011) </a:t>
            </a:r>
          </a:p>
        </p:txBody>
      </p:sp>
      <p:pic>
        <p:nvPicPr>
          <p:cNvPr id="9" name="Picture 8">
            <a:extLst>
              <a:ext uri="{FF2B5EF4-FFF2-40B4-BE49-F238E27FC236}">
                <a16:creationId xmlns:a16="http://schemas.microsoft.com/office/drawing/2014/main" xmlns="" id="{1E9488E1-5BB9-4184-A05A-9C1B4919F38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493013" y="1853248"/>
            <a:ext cx="3227806" cy="4251242"/>
          </a:xfrm>
          <a:prstGeom prst="rect">
            <a:avLst/>
          </a:prstGeom>
        </p:spPr>
      </p:pic>
    </p:spTree>
    <p:extLst>
      <p:ext uri="{BB962C8B-B14F-4D97-AF65-F5344CB8AC3E}">
        <p14:creationId xmlns:p14="http://schemas.microsoft.com/office/powerpoint/2010/main" val="3032715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8A3C342-1D03-412F-8DD3-BF519E8E0AE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5A120E0-D146-4DC0-B9B5-2F4655F7CFF9}"/>
              </a:ext>
            </a:extLst>
          </p:cNvPr>
          <p:cNvSpPr>
            <a:spLocks noGrp="1"/>
          </p:cNvSpPr>
          <p:nvPr>
            <p:ph type="title"/>
          </p:nvPr>
        </p:nvSpPr>
        <p:spPr/>
        <p:txBody>
          <a:bodyPr>
            <a:normAutofit/>
          </a:bodyPr>
          <a:lstStyle/>
          <a:p>
            <a:r>
              <a:rPr lang="en-GB" dirty="0"/>
              <a:t>Runnymede Report: </a:t>
            </a:r>
            <a:br>
              <a:rPr lang="en-GB" dirty="0"/>
            </a:br>
            <a:r>
              <a:rPr lang="en-GB" dirty="0"/>
              <a:t>Local Ethnic Inequalities (2011)</a:t>
            </a:r>
          </a:p>
        </p:txBody>
      </p:sp>
      <p:sp>
        <p:nvSpPr>
          <p:cNvPr id="3" name="Content Placeholder 2">
            <a:extLst>
              <a:ext uri="{FF2B5EF4-FFF2-40B4-BE49-F238E27FC236}">
                <a16:creationId xmlns:a16="http://schemas.microsoft.com/office/drawing/2014/main" xmlns="" id="{4551504D-8C1B-435D-A001-57139A57FC2F}"/>
              </a:ext>
            </a:extLst>
          </p:cNvPr>
          <p:cNvSpPr>
            <a:spLocks noGrp="1"/>
          </p:cNvSpPr>
          <p:nvPr>
            <p:ph sz="half" idx="1"/>
          </p:nvPr>
        </p:nvSpPr>
        <p:spPr/>
        <p:txBody>
          <a:bodyPr>
            <a:normAutofit/>
          </a:bodyPr>
          <a:lstStyle/>
          <a:p>
            <a:r>
              <a:rPr lang="en-GB" dirty="0"/>
              <a:t>Ethnic inequalities in education, employment, health and housing are widespread in England and Wales and persistent since 2000. </a:t>
            </a:r>
          </a:p>
          <a:p>
            <a:r>
              <a:rPr lang="en-GB" dirty="0"/>
              <a:t>There has been an increase in ethnic inequalities in employment and housing.</a:t>
            </a:r>
          </a:p>
          <a:p>
            <a:r>
              <a:rPr lang="en-GB" dirty="0"/>
              <a:t>Inequality is greatest in employment and housing for all ethnic groups</a:t>
            </a:r>
          </a:p>
          <a:p>
            <a:pPr marL="0" indent="0">
              <a:buNone/>
            </a:pPr>
            <a:endParaRPr lang="en-GB" dirty="0"/>
          </a:p>
          <a:p>
            <a:endParaRPr lang="en-GB" dirty="0"/>
          </a:p>
        </p:txBody>
      </p:sp>
      <p:sp>
        <p:nvSpPr>
          <p:cNvPr id="5" name="Content Placeholder 4">
            <a:extLst>
              <a:ext uri="{FF2B5EF4-FFF2-40B4-BE49-F238E27FC236}">
                <a16:creationId xmlns:a16="http://schemas.microsoft.com/office/drawing/2014/main" xmlns="" id="{ED07990C-BCF5-4128-8C23-38ABF353194F}"/>
              </a:ext>
            </a:extLst>
          </p:cNvPr>
          <p:cNvSpPr>
            <a:spLocks noGrp="1"/>
          </p:cNvSpPr>
          <p:nvPr>
            <p:ph sz="half" idx="2"/>
          </p:nvPr>
        </p:nvSpPr>
        <p:spPr/>
        <p:txBody>
          <a:bodyPr>
            <a:normAutofit/>
          </a:bodyPr>
          <a:lstStyle/>
          <a:p>
            <a:r>
              <a:rPr lang="en-GB" dirty="0"/>
              <a:t>Ethnic inequalities are found in districts across England and Wales, where there are small and large minority populations with high and low deprivation levels. </a:t>
            </a:r>
          </a:p>
          <a:p>
            <a:r>
              <a:rPr lang="en-GB" dirty="0"/>
              <a:t>Many of the districts that have become more unequal between 2001 and 2011 are less deprived, semi-rural and rural districts with relatively small ethnic minority populations. </a:t>
            </a:r>
          </a:p>
          <a:p>
            <a:r>
              <a:rPr lang="en-GB" dirty="0"/>
              <a:t>Addressing inequality is not purely an issue for authorities with diverse and poor populations</a:t>
            </a:r>
          </a:p>
        </p:txBody>
      </p:sp>
    </p:spTree>
    <p:extLst>
      <p:ext uri="{BB962C8B-B14F-4D97-AF65-F5344CB8AC3E}">
        <p14:creationId xmlns:p14="http://schemas.microsoft.com/office/powerpoint/2010/main" val="3335208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8A3C342-1D03-412F-8DD3-BF519E8E0AE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A8D71E6-C67C-427F-8DDF-A41EAF3140A7}"/>
              </a:ext>
            </a:extLst>
          </p:cNvPr>
          <p:cNvSpPr>
            <a:spLocks noGrp="1"/>
          </p:cNvSpPr>
          <p:nvPr>
            <p:ph type="title"/>
          </p:nvPr>
        </p:nvSpPr>
        <p:spPr/>
        <p:txBody>
          <a:bodyPr/>
          <a:lstStyle/>
          <a:p>
            <a:r>
              <a:rPr lang="en-GB" dirty="0"/>
              <a:t>Class, Race &amp; Migration</a:t>
            </a:r>
          </a:p>
        </p:txBody>
      </p:sp>
      <p:pic>
        <p:nvPicPr>
          <p:cNvPr id="3" name="Picture 2">
            <a:extLst>
              <a:ext uri="{FF2B5EF4-FFF2-40B4-BE49-F238E27FC236}">
                <a16:creationId xmlns:a16="http://schemas.microsoft.com/office/drawing/2014/main" xmlns="" id="{6D6278AF-39D6-4B48-8F1C-0F62D9A6FA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08630" y="1331794"/>
            <a:ext cx="4548010" cy="4194412"/>
          </a:xfrm>
          <a:prstGeom prst="rect">
            <a:avLst/>
          </a:prstGeom>
        </p:spPr>
      </p:pic>
      <p:sp>
        <p:nvSpPr>
          <p:cNvPr id="5" name="TextBox 4">
            <a:extLst>
              <a:ext uri="{FF2B5EF4-FFF2-40B4-BE49-F238E27FC236}">
                <a16:creationId xmlns:a16="http://schemas.microsoft.com/office/drawing/2014/main" xmlns="" id="{04A7D99B-5BA8-49A5-BDF3-B27DC8D0439C}"/>
              </a:ext>
            </a:extLst>
          </p:cNvPr>
          <p:cNvSpPr txBox="1"/>
          <p:nvPr/>
        </p:nvSpPr>
        <p:spPr>
          <a:xfrm>
            <a:off x="1007165" y="2266122"/>
            <a:ext cx="6175513" cy="646331"/>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4" name="Rectangle 3">
            <a:extLst>
              <a:ext uri="{FF2B5EF4-FFF2-40B4-BE49-F238E27FC236}">
                <a16:creationId xmlns:a16="http://schemas.microsoft.com/office/drawing/2014/main" xmlns="" id="{AB2F39B9-7620-4EF1-92C1-BA9810805F9C}"/>
              </a:ext>
            </a:extLst>
          </p:cNvPr>
          <p:cNvSpPr/>
          <p:nvPr/>
        </p:nvSpPr>
        <p:spPr>
          <a:xfrm>
            <a:off x="901878" y="1914222"/>
            <a:ext cx="6603821" cy="3785652"/>
          </a:xfrm>
          <a:prstGeom prst="rect">
            <a:avLst/>
          </a:prstGeom>
        </p:spPr>
        <p:txBody>
          <a:bodyPr wrap="square">
            <a:spAutoFit/>
          </a:bodyPr>
          <a:lstStyle/>
          <a:p>
            <a:r>
              <a:rPr lang="en-GB" sz="2400" dirty="0"/>
              <a:t>“Discrimination on the basis of social class features heavily in immigration policy; </a:t>
            </a:r>
            <a:r>
              <a:rPr lang="en-GB" sz="2400" b="1" dirty="0"/>
              <a:t>wealthy migrants </a:t>
            </a:r>
            <a:r>
              <a:rPr lang="en-GB" sz="2400" dirty="0"/>
              <a:t>can buy their way into the UK whilst poorer overseas migrants are condemned to trafficking, exploitation and legal insecurity and those from within the EU face increasing restrictions on their access to goods and services.” </a:t>
            </a:r>
          </a:p>
          <a:p>
            <a:endParaRPr lang="en-GB" sz="2400" dirty="0"/>
          </a:p>
          <a:p>
            <a:r>
              <a:rPr lang="en-GB" sz="2400" dirty="0"/>
              <a:t>Robert Moore, 2014  (discoversociety.org)</a:t>
            </a:r>
          </a:p>
        </p:txBody>
      </p:sp>
    </p:spTree>
    <p:extLst>
      <p:ext uri="{BB962C8B-B14F-4D97-AF65-F5344CB8AC3E}">
        <p14:creationId xmlns:p14="http://schemas.microsoft.com/office/powerpoint/2010/main" val="242034132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ai Pawb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Board Comms</Template>
  <TotalTime>114</TotalTime>
  <Words>1220</Words>
  <Application>Microsoft Office PowerPoint</Application>
  <PresentationFormat>Widescreen</PresentationFormat>
  <Paragraphs>326</Paragraphs>
  <Slides>61</Slides>
  <Notes>35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61</vt:i4>
      </vt:variant>
    </vt:vector>
  </HeadingPairs>
  <TitlesOfParts>
    <vt:vector size="69" baseType="lpstr">
      <vt:lpstr>Arial</vt:lpstr>
      <vt:lpstr>Calibri</vt:lpstr>
      <vt:lpstr>Century Gothic</vt:lpstr>
      <vt:lpstr>Times New Roman</vt:lpstr>
      <vt:lpstr>Wingdings</vt:lpstr>
      <vt:lpstr>Wingdings 3</vt:lpstr>
      <vt:lpstr>Tai Pawb PowerPoint template</vt:lpstr>
      <vt:lpstr>Ion</vt:lpstr>
      <vt:lpstr>PowerPoint Presentation</vt:lpstr>
      <vt:lpstr>PowerPoint Presentation</vt:lpstr>
      <vt:lpstr>PowerPoint Presentation</vt:lpstr>
      <vt:lpstr>Class, Race &amp; Refuge: what’s housing got to do with it?</vt:lpstr>
      <vt:lpstr>A case study... </vt:lpstr>
      <vt:lpstr>Housing Inequalities ….then</vt:lpstr>
      <vt:lpstr>.. And now </vt:lpstr>
      <vt:lpstr>Runnymede Report:  Local Ethnic Inequalities (2011)</vt:lpstr>
      <vt:lpstr>Class, Race &amp; Migration</vt:lpstr>
      <vt:lpstr>Forms of Spatial Exclusion </vt:lpstr>
      <vt:lpstr>Wales as Refuge</vt:lpstr>
      <vt:lpstr>Not such a friendly welcome?</vt:lpstr>
      <vt:lpstr>Far Right &amp; the Housing Crisis</vt:lpstr>
      <vt:lpstr>Conclusions</vt:lpstr>
      <vt:lpstr>  Thank you  </vt:lpstr>
      <vt:lpstr>PowerPoint Presentation</vt:lpstr>
      <vt:lpstr>PowerPoint Presentation</vt:lpstr>
      <vt:lpstr>PowerPoint Presentation</vt:lpstr>
      <vt:lpstr> Welsh Housing Associations'  Board Membership Gender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Stewart Harding</dc:creator>
  <cp:lastModifiedBy>Stewart Harding</cp:lastModifiedBy>
  <cp:revision>19</cp:revision>
  <dcterms:created xsi:type="dcterms:W3CDTF">2017-12-08T10:26:05Z</dcterms:created>
  <dcterms:modified xsi:type="dcterms:W3CDTF">2018-01-17T13:12:39Z</dcterms:modified>
</cp:coreProperties>
</file>