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notesMasterIdLst>
    <p:notesMasterId r:id="rId16"/>
  </p:notesMasterIdLst>
  <p:sldIdLst>
    <p:sldId id="256" r:id="rId2"/>
    <p:sldId id="257" r:id="rId3"/>
    <p:sldId id="284" r:id="rId4"/>
    <p:sldId id="258" r:id="rId5"/>
    <p:sldId id="290" r:id="rId6"/>
    <p:sldId id="265" r:id="rId7"/>
    <p:sldId id="266" r:id="rId8"/>
    <p:sldId id="288" r:id="rId9"/>
    <p:sldId id="270" r:id="rId10"/>
    <p:sldId id="285" r:id="rId11"/>
    <p:sldId id="286" r:id="rId12"/>
    <p:sldId id="287" r:id="rId13"/>
    <p:sldId id="278"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6715" autoAdjust="0"/>
  </p:normalViewPr>
  <p:slideViewPr>
    <p:cSldViewPr snapToGrid="0">
      <p:cViewPr varScale="1">
        <p:scale>
          <a:sx n="64" d="100"/>
          <a:sy n="64" d="100"/>
        </p:scale>
        <p:origin x="2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A72FE-F7E5-4D52-9A9B-8259506A5AD3}" type="datetimeFigureOut">
              <a:rPr lang="en-GB" smtClean="0"/>
              <a:t>10/04/2018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FA065-D4FC-42AA-B218-D344D13B0E77}" type="slidenum">
              <a:rPr lang="en-GB" smtClean="0"/>
              <a:t>‹#›</a:t>
            </a:fld>
            <a:endParaRPr lang="en-GB"/>
          </a:p>
        </p:txBody>
      </p:sp>
    </p:spTree>
    <p:extLst>
      <p:ext uri="{BB962C8B-B14F-4D97-AF65-F5344CB8AC3E}">
        <p14:creationId xmlns:p14="http://schemas.microsoft.com/office/powerpoint/2010/main" val="245800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Young people often marginalised.  </a:t>
            </a:r>
            <a:r>
              <a:rPr lang="en-GB" dirty="0" smtClean="0"/>
              <a:t>Consult</a:t>
            </a:r>
            <a:r>
              <a:rPr lang="en-GB" baseline="0" dirty="0" smtClean="0"/>
              <a:t> trans young people and take their views into account when making decisions (Article 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aseline="0" dirty="0" smtClean="0"/>
              <a:t>All too often the identities, names and pronouns of trans people are not respected. Young people told us this made them feel disheartened, belittled and invisible. Develop and use forms which recognise trans and non-binary identities and allow space for people to self-identify. Non-binary young people can face additional barriers to accessing support / opportunities if forms do not recognise identities which do not conform to male/female binary. </a:t>
            </a:r>
          </a:p>
          <a:p>
            <a:endParaRPr lang="en-GB" baseline="0" dirty="0" smtClean="0"/>
          </a:p>
          <a:p>
            <a:endParaRPr lang="en-GB" baseline="0" dirty="0" smtClean="0"/>
          </a:p>
          <a:p>
            <a:r>
              <a:rPr lang="en-GB" baseline="0" dirty="0" smtClean="0"/>
              <a:t>Support trans young people to access the facilities of their self-identified gender and work towards providing gender neutral facilities. We know of trans young people who avoided eating and drinking throughout the school day having being prevented from using the toilets of their self-identified gender. </a:t>
            </a:r>
          </a:p>
          <a:p>
            <a:endParaRPr lang="en-GB" baseline="0" dirty="0" smtClean="0"/>
          </a:p>
          <a:p>
            <a:endParaRPr lang="en-GB" baseline="0" dirty="0" smtClean="0"/>
          </a:p>
          <a:p>
            <a:r>
              <a:rPr lang="en-GB" baseline="0" dirty="0" smtClean="0"/>
              <a:t>Ensure instances of transphobic bullying are monitored and recorded. Challenge negative stereotypes and language to prevent escalation of bullying or hate crime.</a:t>
            </a:r>
          </a:p>
          <a:p>
            <a:endParaRPr lang="en-GB" baseline="0" dirty="0" smtClean="0"/>
          </a:p>
          <a:p>
            <a:endParaRPr lang="en-GB" baseline="0" dirty="0" smtClean="0"/>
          </a:p>
          <a:p>
            <a:r>
              <a:rPr lang="en-GB" baseline="0" dirty="0" smtClean="0"/>
              <a:t>Ensuring that young people’s trans status is only disclosed to relevant individuals. Updating records to reflect name changes. </a:t>
            </a:r>
          </a:p>
          <a:p>
            <a:endParaRPr lang="en-GB" baseline="0" dirty="0" smtClean="0"/>
          </a:p>
          <a:p>
            <a:endParaRPr lang="en-GB" baseline="0" dirty="0" smtClean="0"/>
          </a:p>
          <a:p>
            <a:r>
              <a:rPr lang="en-GB" baseline="0" dirty="0" smtClean="0"/>
              <a:t>Recognise that being trans is not a mental health issue but understand the potential impact of discrimination and dysphoria on mental health.</a:t>
            </a:r>
          </a:p>
          <a:p>
            <a:endParaRPr lang="en-GB" baseline="0" dirty="0" smtClean="0"/>
          </a:p>
          <a:p>
            <a:endParaRPr lang="en-GB" baseline="0" dirty="0" smtClean="0"/>
          </a:p>
          <a:p>
            <a:r>
              <a:rPr lang="en-GB" baseline="0" dirty="0" smtClean="0"/>
              <a:t>Ensure access to inclusive and appropriate support and information, including relating to health, housing and hate crime</a:t>
            </a:r>
          </a:p>
          <a:p>
            <a:endParaRPr lang="en-GB" baseline="0" dirty="0" smtClean="0"/>
          </a:p>
          <a:p>
            <a:endParaRPr lang="en-GB" baseline="0" dirty="0" smtClean="0"/>
          </a:p>
          <a:p>
            <a:r>
              <a:rPr lang="en-GB" baseline="0" dirty="0" smtClean="0"/>
              <a:t>Ensure that trans young people are able to self-identify in their language of choice. </a:t>
            </a:r>
          </a:p>
        </p:txBody>
      </p:sp>
      <p:sp>
        <p:nvSpPr>
          <p:cNvPr id="4" name="Slide Number Placeholder 3"/>
          <p:cNvSpPr>
            <a:spLocks noGrp="1"/>
          </p:cNvSpPr>
          <p:nvPr>
            <p:ph type="sldNum" sz="quarter" idx="10"/>
          </p:nvPr>
        </p:nvSpPr>
        <p:spPr/>
        <p:txBody>
          <a:bodyPr/>
          <a:lstStyle/>
          <a:p>
            <a:fld id="{2CEE96DA-6C3B-4FD2-B3A2-F814C0B33B16}" type="slidenum">
              <a:rPr lang="en-GB" smtClean="0"/>
              <a:t>5</a:t>
            </a:fld>
            <a:endParaRPr lang="en-GB"/>
          </a:p>
        </p:txBody>
      </p:sp>
    </p:spTree>
    <p:extLst>
      <p:ext uri="{BB962C8B-B14F-4D97-AF65-F5344CB8AC3E}">
        <p14:creationId xmlns:p14="http://schemas.microsoft.com/office/powerpoint/2010/main" val="259955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Trans*Form - https://youtu.be/17JVkv-NU6k</a:t>
            </a:r>
            <a:endParaRPr lang="en-GB" dirty="0"/>
          </a:p>
        </p:txBody>
      </p:sp>
      <p:sp>
        <p:nvSpPr>
          <p:cNvPr id="4" name="Slide Number Placeholder 3"/>
          <p:cNvSpPr>
            <a:spLocks noGrp="1"/>
          </p:cNvSpPr>
          <p:nvPr>
            <p:ph type="sldNum" sz="quarter" idx="10"/>
          </p:nvPr>
        </p:nvSpPr>
        <p:spPr/>
        <p:txBody>
          <a:bodyPr/>
          <a:lstStyle/>
          <a:p>
            <a:fld id="{F43FA065-D4FC-42AA-B218-D344D13B0E77}" type="slidenum">
              <a:rPr lang="en-GB" smtClean="0"/>
              <a:t>6</a:t>
            </a:fld>
            <a:endParaRPr lang="en-GB"/>
          </a:p>
        </p:txBody>
      </p:sp>
    </p:spTree>
    <p:extLst>
      <p:ext uri="{BB962C8B-B14F-4D97-AF65-F5344CB8AC3E}">
        <p14:creationId xmlns:p14="http://schemas.microsoft.com/office/powerpoint/2010/main" val="80340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Trans Mental Health Report (2012) found that 32% of respondents waited between 1-3 years for an initial appointment at a Gender Identity Clinic. </a:t>
            </a:r>
            <a:endParaRPr lang="en-GB" dirty="0" smtClean="0"/>
          </a:p>
          <a:p>
            <a:endParaRPr lang="en-GB" dirty="0"/>
          </a:p>
        </p:txBody>
      </p:sp>
      <p:sp>
        <p:nvSpPr>
          <p:cNvPr id="4" name="Slide Number Placeholder 3"/>
          <p:cNvSpPr>
            <a:spLocks noGrp="1"/>
          </p:cNvSpPr>
          <p:nvPr>
            <p:ph type="sldNum" sz="quarter" idx="10"/>
          </p:nvPr>
        </p:nvSpPr>
        <p:spPr/>
        <p:txBody>
          <a:bodyPr/>
          <a:lstStyle/>
          <a:p>
            <a:fld id="{2CEE96DA-6C3B-4FD2-B3A2-F814C0B33B16}" type="slidenum">
              <a:rPr lang="en-GB" smtClean="0"/>
              <a:t>8</a:t>
            </a:fld>
            <a:endParaRPr lang="en-GB"/>
          </a:p>
        </p:txBody>
      </p:sp>
    </p:spTree>
    <p:extLst>
      <p:ext uri="{BB962C8B-B14F-4D97-AF65-F5344CB8AC3E}">
        <p14:creationId xmlns:p14="http://schemas.microsoft.com/office/powerpoint/2010/main" val="153896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3FA065-D4FC-42AA-B218-D344D13B0E77}" type="slidenum">
              <a:rPr lang="en-GB" smtClean="0"/>
              <a:t>11</a:t>
            </a:fld>
            <a:endParaRPr lang="en-GB"/>
          </a:p>
        </p:txBody>
      </p:sp>
    </p:spTree>
    <p:extLst>
      <p:ext uri="{BB962C8B-B14F-4D97-AF65-F5344CB8AC3E}">
        <p14:creationId xmlns:p14="http://schemas.microsoft.com/office/powerpoint/2010/main" val="1463217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Non</a:t>
            </a:r>
            <a:r>
              <a:rPr lang="en-GB" baseline="0" dirty="0" smtClean="0"/>
              <a:t> binary people often do not want to access gendered services</a:t>
            </a:r>
          </a:p>
          <a:p>
            <a:r>
              <a:rPr lang="en-GB" baseline="0" dirty="0" smtClean="0"/>
              <a:t>Concerns about being denied access to single sex services </a:t>
            </a:r>
            <a:endParaRPr lang="en-GB" dirty="0" smtClean="0"/>
          </a:p>
          <a:p>
            <a:endParaRPr lang="en-GB" dirty="0"/>
          </a:p>
        </p:txBody>
      </p:sp>
      <p:sp>
        <p:nvSpPr>
          <p:cNvPr id="4" name="Slide Number Placeholder 3"/>
          <p:cNvSpPr>
            <a:spLocks noGrp="1"/>
          </p:cNvSpPr>
          <p:nvPr>
            <p:ph type="sldNum" sz="quarter" idx="10"/>
          </p:nvPr>
        </p:nvSpPr>
        <p:spPr/>
        <p:txBody>
          <a:bodyPr/>
          <a:lstStyle/>
          <a:p>
            <a:fld id="{F43FA065-D4FC-42AA-B218-D344D13B0E77}" type="slidenum">
              <a:rPr lang="en-GB" smtClean="0"/>
              <a:t>12</a:t>
            </a:fld>
            <a:endParaRPr lang="en-GB"/>
          </a:p>
        </p:txBody>
      </p:sp>
    </p:spTree>
    <p:extLst>
      <p:ext uri="{BB962C8B-B14F-4D97-AF65-F5344CB8AC3E}">
        <p14:creationId xmlns:p14="http://schemas.microsoft.com/office/powerpoint/2010/main" val="241372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Genderation</a:t>
            </a:r>
            <a:r>
              <a:rPr lang="en-GB" baseline="0" dirty="0" smtClean="0"/>
              <a:t> - </a:t>
            </a:r>
            <a:r>
              <a:rPr lang="en-GB" dirty="0" smtClean="0"/>
              <a:t>https://</a:t>
            </a:r>
            <a:r>
              <a:rPr lang="en-GB" dirty="0" smtClean="0"/>
              <a:t>youtu.be/JfIXiJbm7ms</a:t>
            </a:r>
          </a:p>
          <a:p>
            <a:endParaRPr lang="en-GB" dirty="0" smtClean="0"/>
          </a:p>
          <a:p>
            <a:r>
              <a:rPr lang="en-GB" dirty="0" smtClean="0"/>
              <a:t>Visit the My Genderation YouTube channel</a:t>
            </a:r>
            <a:r>
              <a:rPr lang="en-GB" baseline="0" dirty="0" smtClean="0"/>
              <a:t> for short films on trans people</a:t>
            </a:r>
            <a:endParaRPr lang="en-GB" dirty="0"/>
          </a:p>
        </p:txBody>
      </p:sp>
      <p:sp>
        <p:nvSpPr>
          <p:cNvPr id="4" name="Slide Number Placeholder 3"/>
          <p:cNvSpPr>
            <a:spLocks noGrp="1"/>
          </p:cNvSpPr>
          <p:nvPr>
            <p:ph type="sldNum" sz="quarter" idx="10"/>
          </p:nvPr>
        </p:nvSpPr>
        <p:spPr/>
        <p:txBody>
          <a:bodyPr/>
          <a:lstStyle/>
          <a:p>
            <a:fld id="{F43FA065-D4FC-42AA-B218-D344D13B0E77}" type="slidenum">
              <a:rPr lang="en-GB" smtClean="0"/>
              <a:t>13</a:t>
            </a:fld>
            <a:endParaRPr lang="en-GB"/>
          </a:p>
        </p:txBody>
      </p:sp>
    </p:spTree>
    <p:extLst>
      <p:ext uri="{BB962C8B-B14F-4D97-AF65-F5344CB8AC3E}">
        <p14:creationId xmlns:p14="http://schemas.microsoft.com/office/powerpoint/2010/main" val="38241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FEC485-274F-4F6D-A89F-5F431F387D07}"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2CADA-3E38-4E56-9E9B-34547193FF89}" type="slidenum">
              <a:rPr lang="en-GB" smtClean="0"/>
              <a:t>‹#›</a:t>
            </a:fld>
            <a:endParaRPr lang="en-GB"/>
          </a:p>
        </p:txBody>
      </p:sp>
    </p:spTree>
    <p:extLst>
      <p:ext uri="{BB962C8B-B14F-4D97-AF65-F5344CB8AC3E}">
        <p14:creationId xmlns:p14="http://schemas.microsoft.com/office/powerpoint/2010/main" val="50225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EC485-274F-4F6D-A89F-5F431F387D07}"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92CADA-3E38-4E56-9E9B-34547193FF89}" type="slidenum">
              <a:rPr lang="en-GB" smtClean="0"/>
              <a:t>‹#›</a:t>
            </a:fld>
            <a:endParaRPr lang="en-GB"/>
          </a:p>
        </p:txBody>
      </p:sp>
    </p:spTree>
    <p:extLst>
      <p:ext uri="{BB962C8B-B14F-4D97-AF65-F5344CB8AC3E}">
        <p14:creationId xmlns:p14="http://schemas.microsoft.com/office/powerpoint/2010/main" val="236293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7BFEC485-274F-4F6D-A89F-5F431F387D07}"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2CADA-3E38-4E56-9E9B-34547193FF89}" type="slidenum">
              <a:rPr lang="en-GB" smtClean="0"/>
              <a:t>‹#›</a:t>
            </a:fld>
            <a:endParaRPr lang="en-GB"/>
          </a:p>
        </p:txBody>
      </p:sp>
    </p:spTree>
    <p:extLst>
      <p:ext uri="{BB962C8B-B14F-4D97-AF65-F5344CB8AC3E}">
        <p14:creationId xmlns:p14="http://schemas.microsoft.com/office/powerpoint/2010/main" val="2320832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7BFEC485-274F-4F6D-A89F-5F431F387D07}" type="datetimeFigureOut">
              <a:rPr lang="en-GB" smtClean="0"/>
              <a:t>10/04/2018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92CADA-3E38-4E56-9E9B-34547193FF89}" type="slidenum">
              <a:rPr lang="en-GB" smtClean="0"/>
              <a:t>‹#›</a:t>
            </a:fld>
            <a:endParaRPr lang="en-GB"/>
          </a:p>
        </p:txBody>
      </p:sp>
    </p:spTree>
    <p:extLst>
      <p:ext uri="{BB962C8B-B14F-4D97-AF65-F5344CB8AC3E}">
        <p14:creationId xmlns:p14="http://schemas.microsoft.com/office/powerpoint/2010/main" val="417979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FEC485-274F-4F6D-A89F-5F431F387D07}"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2CADA-3E38-4E56-9E9B-34547193FF89}" type="slidenum">
              <a:rPr lang="en-GB" smtClean="0"/>
              <a:t>‹#›</a:t>
            </a:fld>
            <a:endParaRPr lang="en-GB"/>
          </a:p>
        </p:txBody>
      </p:sp>
    </p:spTree>
    <p:extLst>
      <p:ext uri="{BB962C8B-B14F-4D97-AF65-F5344CB8AC3E}">
        <p14:creationId xmlns:p14="http://schemas.microsoft.com/office/powerpoint/2010/main" val="2187105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FEC485-274F-4F6D-A89F-5F431F387D07}"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2CADA-3E38-4E56-9E9B-34547193FF89}" type="slidenum">
              <a:rPr lang="en-GB" smtClean="0"/>
              <a:t>‹#›</a:t>
            </a:fld>
            <a:endParaRPr lang="en-GB"/>
          </a:p>
        </p:txBody>
      </p:sp>
    </p:spTree>
    <p:extLst>
      <p:ext uri="{BB962C8B-B14F-4D97-AF65-F5344CB8AC3E}">
        <p14:creationId xmlns:p14="http://schemas.microsoft.com/office/powerpoint/2010/main" val="385123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FEC485-274F-4F6D-A89F-5F431F387D07}"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2CADA-3E38-4E56-9E9B-34547193FF89}" type="slidenum">
              <a:rPr lang="en-GB" smtClean="0"/>
              <a:t>‹#›</a:t>
            </a:fld>
            <a:endParaRPr lang="en-GB"/>
          </a:p>
        </p:txBody>
      </p:sp>
    </p:spTree>
    <p:extLst>
      <p:ext uri="{BB962C8B-B14F-4D97-AF65-F5344CB8AC3E}">
        <p14:creationId xmlns:p14="http://schemas.microsoft.com/office/powerpoint/2010/main" val="409514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EC485-274F-4F6D-A89F-5F431F387D07}"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2CADA-3E38-4E56-9E9B-34547193FF89}" type="slidenum">
              <a:rPr lang="en-GB" smtClean="0"/>
              <a:t>‹#›</a:t>
            </a:fld>
            <a:endParaRPr lang="en-GB"/>
          </a:p>
        </p:txBody>
      </p:sp>
    </p:spTree>
    <p:extLst>
      <p:ext uri="{BB962C8B-B14F-4D97-AF65-F5344CB8AC3E}">
        <p14:creationId xmlns:p14="http://schemas.microsoft.com/office/powerpoint/2010/main" val="364179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FEC485-274F-4F6D-A89F-5F431F387D07}"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92CADA-3E38-4E56-9E9B-34547193FF89}" type="slidenum">
              <a:rPr lang="en-GB" smtClean="0"/>
              <a:t>‹#›</a:t>
            </a:fld>
            <a:endParaRPr lang="en-GB"/>
          </a:p>
        </p:txBody>
      </p:sp>
    </p:spTree>
    <p:extLst>
      <p:ext uri="{BB962C8B-B14F-4D97-AF65-F5344CB8AC3E}">
        <p14:creationId xmlns:p14="http://schemas.microsoft.com/office/powerpoint/2010/main" val="1852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FEC485-274F-4F6D-A89F-5F431F387D07}" type="datetimeFigureOut">
              <a:rPr lang="en-GB" smtClean="0"/>
              <a:t>10/04/2018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92CADA-3E38-4E56-9E9B-34547193FF89}" type="slidenum">
              <a:rPr lang="en-GB" smtClean="0"/>
              <a:t>‹#›</a:t>
            </a:fld>
            <a:endParaRPr lang="en-GB"/>
          </a:p>
        </p:txBody>
      </p:sp>
    </p:spTree>
    <p:extLst>
      <p:ext uri="{BB962C8B-B14F-4D97-AF65-F5344CB8AC3E}">
        <p14:creationId xmlns:p14="http://schemas.microsoft.com/office/powerpoint/2010/main" val="4252505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FEC485-274F-4F6D-A89F-5F431F387D07}" type="datetimeFigureOut">
              <a:rPr lang="en-GB" smtClean="0"/>
              <a:t>10/04/2018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92CADA-3E38-4E56-9E9B-34547193FF89}" type="slidenum">
              <a:rPr lang="en-GB" smtClean="0"/>
              <a:t>‹#›</a:t>
            </a:fld>
            <a:endParaRPr lang="en-GB"/>
          </a:p>
        </p:txBody>
      </p:sp>
    </p:spTree>
    <p:extLst>
      <p:ext uri="{BB962C8B-B14F-4D97-AF65-F5344CB8AC3E}">
        <p14:creationId xmlns:p14="http://schemas.microsoft.com/office/powerpoint/2010/main" val="326972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EC485-274F-4F6D-A89F-5F431F387D07}" type="datetimeFigureOut">
              <a:rPr lang="en-GB" smtClean="0"/>
              <a:t>10/04/2018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92CADA-3E38-4E56-9E9B-34547193FF89}" type="slidenum">
              <a:rPr lang="en-GB" smtClean="0"/>
              <a:t>‹#›</a:t>
            </a:fld>
            <a:endParaRPr lang="en-GB"/>
          </a:p>
        </p:txBody>
      </p:sp>
    </p:spTree>
    <p:extLst>
      <p:ext uri="{BB962C8B-B14F-4D97-AF65-F5344CB8AC3E}">
        <p14:creationId xmlns:p14="http://schemas.microsoft.com/office/powerpoint/2010/main" val="5962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EC485-274F-4F6D-A89F-5F431F387D07}"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92CADA-3E38-4E56-9E9B-34547193FF89}" type="slidenum">
              <a:rPr lang="en-GB" smtClean="0"/>
              <a:t>‹#›</a:t>
            </a:fld>
            <a:endParaRPr lang="en-GB"/>
          </a:p>
        </p:txBody>
      </p:sp>
    </p:spTree>
    <p:extLst>
      <p:ext uri="{BB962C8B-B14F-4D97-AF65-F5344CB8AC3E}">
        <p14:creationId xmlns:p14="http://schemas.microsoft.com/office/powerpoint/2010/main" val="27648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7BFEC485-274F-4F6D-A89F-5F431F387D07}" type="datetimeFigureOut">
              <a:rPr lang="en-GB" smtClean="0"/>
              <a:t>10/04/2018</a:t>
            </a:fld>
            <a:endParaRPr lang="en-GB"/>
          </a:p>
        </p:txBody>
      </p:sp>
      <p:sp>
        <p:nvSpPr>
          <p:cNvPr id="6" name="Footer Placeholder 5"/>
          <p:cNvSpPr>
            <a:spLocks noGrp="1"/>
          </p:cNvSpPr>
          <p:nvPr>
            <p:ph type="ftr" sz="quarter" idx="11"/>
          </p:nvPr>
        </p:nvSpPr>
        <p:spPr>
          <a:xfrm>
            <a:off x="590396" y="6041362"/>
            <a:ext cx="3295413" cy="365125"/>
          </a:xfrm>
        </p:spPr>
        <p:txBody>
          <a:bodyPr/>
          <a:lstStyle/>
          <a:p>
            <a:endParaRPr lang="en-GB"/>
          </a:p>
        </p:txBody>
      </p:sp>
      <p:sp>
        <p:nvSpPr>
          <p:cNvPr id="7" name="Slide Number Placeholder 6"/>
          <p:cNvSpPr>
            <a:spLocks noGrp="1"/>
          </p:cNvSpPr>
          <p:nvPr>
            <p:ph type="sldNum" sz="quarter" idx="12"/>
          </p:nvPr>
        </p:nvSpPr>
        <p:spPr>
          <a:xfrm>
            <a:off x="4862689" y="5915888"/>
            <a:ext cx="1062155" cy="490599"/>
          </a:xfrm>
        </p:spPr>
        <p:txBody>
          <a:bodyPr/>
          <a:lstStyle/>
          <a:p>
            <a:fld id="{7C92CADA-3E38-4E56-9E9B-34547193FF89}" type="slidenum">
              <a:rPr lang="en-GB" smtClean="0"/>
              <a:t>‹#›</a:t>
            </a:fld>
            <a:endParaRPr lang="en-GB"/>
          </a:p>
        </p:txBody>
      </p:sp>
    </p:spTree>
    <p:extLst>
      <p:ext uri="{BB962C8B-B14F-4D97-AF65-F5344CB8AC3E}">
        <p14:creationId xmlns:p14="http://schemas.microsoft.com/office/powerpoint/2010/main" val="112912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GB"/>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7BFEC485-274F-4F6D-A89F-5F431F387D07}" type="datetimeFigureOut">
              <a:rPr lang="en-GB" smtClean="0"/>
              <a:t>10/04/2018</a:t>
            </a:fld>
            <a:endParaRPr lang="en-GB"/>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7C92CADA-3E38-4E56-9E9B-34547193FF89}" type="slidenum">
              <a:rPr lang="en-GB" smtClean="0"/>
              <a:t>‹#›</a:t>
            </a:fld>
            <a:endParaRPr lang="en-GB"/>
          </a:p>
        </p:txBody>
      </p:sp>
    </p:spTree>
    <p:extLst>
      <p:ext uri="{BB962C8B-B14F-4D97-AF65-F5344CB8AC3E}">
        <p14:creationId xmlns:p14="http://schemas.microsoft.com/office/powerpoint/2010/main" val="2649349805"/>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rachel@youthcymru.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5064" y="3364110"/>
            <a:ext cx="9153257" cy="1064924"/>
          </a:xfrm>
        </p:spPr>
        <p:txBody>
          <a:bodyPr/>
          <a:lstStyle/>
          <a:p>
            <a:r>
              <a:rPr lang="en-GB" dirty="0" smtClean="0"/>
              <a:t>Trans*Form Cymru</a:t>
            </a:r>
            <a:br>
              <a:rPr lang="en-GB" dirty="0" smtClean="0"/>
            </a:br>
            <a:endParaRPr lang="en-GB" dirty="0"/>
          </a:p>
        </p:txBody>
      </p:sp>
      <p:sp>
        <p:nvSpPr>
          <p:cNvPr id="3" name="Subtitle 2"/>
          <p:cNvSpPr>
            <a:spLocks noGrp="1"/>
          </p:cNvSpPr>
          <p:nvPr>
            <p:ph type="subTitle" idx="1"/>
          </p:nvPr>
        </p:nvSpPr>
        <p:spPr/>
        <p:txBody>
          <a:bodyPr>
            <a:noAutofit/>
          </a:bodyPr>
          <a:lstStyle/>
          <a:p>
            <a:r>
              <a:rPr lang="en-GB" sz="2000" dirty="0" smtClean="0"/>
              <a:t>Rachel Benson</a:t>
            </a:r>
          </a:p>
          <a:p>
            <a:r>
              <a:rPr lang="en-GB" sz="2000" dirty="0" smtClean="0"/>
              <a:t>Youth Cymru</a:t>
            </a:r>
            <a:endParaRPr lang="en-GB"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246" y="5195474"/>
            <a:ext cx="2356119" cy="1286787"/>
          </a:xfrm>
          <a:prstGeom prst="rect">
            <a:avLst/>
          </a:prstGeom>
        </p:spPr>
      </p:pic>
    </p:spTree>
    <p:extLst>
      <p:ext uri="{BB962C8B-B14F-4D97-AF65-F5344CB8AC3E}">
        <p14:creationId xmlns:p14="http://schemas.microsoft.com/office/powerpoint/2010/main" val="4079730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sz="half" idx="1"/>
          </p:nvPr>
        </p:nvSpPr>
        <p:spPr/>
        <p:txBody>
          <a:bodyPr/>
          <a:lstStyle/>
          <a:p>
            <a:r>
              <a:rPr lang="en-GB" dirty="0"/>
              <a:t>84% of trans young people had deliberately harmed themselves</a:t>
            </a:r>
          </a:p>
          <a:p>
            <a:r>
              <a:rPr lang="en-GB" dirty="0"/>
              <a:t>92% had thought about taking their own life</a:t>
            </a:r>
          </a:p>
          <a:p>
            <a:r>
              <a:rPr lang="en-GB" dirty="0"/>
              <a:t>45% had attempted to take their own life </a:t>
            </a:r>
          </a:p>
          <a:p>
            <a:endParaRPr lang="en-GB" dirty="0" smtClean="0"/>
          </a:p>
          <a:p>
            <a:endParaRPr lang="en-GB" dirty="0"/>
          </a:p>
          <a:p>
            <a:pPr marL="0" indent="0" algn="ctr">
              <a:buNone/>
            </a:pPr>
            <a:r>
              <a:rPr lang="en-GB" dirty="0" smtClean="0"/>
              <a:t>(Stonewall Schools Report, 2017)</a:t>
            </a:r>
            <a:endParaRPr lang="en-GB" dirty="0"/>
          </a:p>
        </p:txBody>
      </p:sp>
      <p:pic>
        <p:nvPicPr>
          <p:cNvPr id="7" name="Content Placeholder 6"/>
          <p:cNvPicPr>
            <a:picLocks noGrp="1" noChangeAspect="1"/>
          </p:cNvPicPr>
          <p:nvPr>
            <p:ph sz="half" idx="2"/>
          </p:nvPr>
        </p:nvPicPr>
        <p:blipFill>
          <a:blip r:embed="rId2"/>
          <a:stretch>
            <a:fillRect/>
          </a:stretch>
        </p:blipFill>
        <p:spPr>
          <a:xfrm>
            <a:off x="7402015" y="2222500"/>
            <a:ext cx="3979983" cy="3638550"/>
          </a:xfrm>
          <a:prstGeom prst="rect">
            <a:avLst/>
          </a:prstGeom>
        </p:spPr>
      </p:pic>
    </p:spTree>
    <p:extLst>
      <p:ext uri="{BB962C8B-B14F-4D97-AF65-F5344CB8AC3E}">
        <p14:creationId xmlns:p14="http://schemas.microsoft.com/office/powerpoint/2010/main" val="1018312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p:txBody>
          <a:bodyPr/>
          <a:lstStyle/>
          <a:p>
            <a:r>
              <a:rPr lang="en-GB" dirty="0" smtClean="0"/>
              <a:t>LGBT young people more likely to find themselves homeless than non LGBT peers (comprising 24% of youth homeless population)</a:t>
            </a:r>
          </a:p>
          <a:p>
            <a:r>
              <a:rPr lang="en-GB" dirty="0" smtClean="0"/>
              <a:t>Highly likely to have experienced familial rejection, abuse and violence (69%)</a:t>
            </a:r>
          </a:p>
          <a:p>
            <a:r>
              <a:rPr lang="en-GB" dirty="0" smtClean="0"/>
              <a:t>77% identified being LGBT as causal factor for homelessness</a:t>
            </a:r>
            <a:endParaRPr lang="en-GB" dirty="0"/>
          </a:p>
          <a:p>
            <a:endParaRPr lang="en-GB" dirty="0" smtClean="0"/>
          </a:p>
          <a:p>
            <a:pPr marL="0" indent="0">
              <a:buNone/>
            </a:pPr>
            <a:r>
              <a:rPr lang="en-GB" sz="1400" dirty="0" smtClean="0"/>
              <a:t>Albert Kennedy Trust, 2015</a:t>
            </a:r>
            <a:endParaRPr lang="en-GB" sz="1400" dirty="0"/>
          </a:p>
        </p:txBody>
      </p:sp>
    </p:spTree>
    <p:extLst>
      <p:ext uri="{BB962C8B-B14F-4D97-AF65-F5344CB8AC3E}">
        <p14:creationId xmlns:p14="http://schemas.microsoft.com/office/powerpoint/2010/main" val="115408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Less likely to seek help or support than non LGBT </a:t>
            </a:r>
            <a:r>
              <a:rPr lang="en-GB" dirty="0" smtClean="0"/>
              <a:t>peers</a:t>
            </a:r>
          </a:p>
          <a:p>
            <a:pPr lvl="1"/>
            <a:r>
              <a:rPr lang="en-GB" dirty="0"/>
              <a:t>F</a:t>
            </a:r>
            <a:r>
              <a:rPr lang="en-GB" dirty="0" smtClean="0"/>
              <a:t>ear </a:t>
            </a:r>
            <a:r>
              <a:rPr lang="en-GB" dirty="0"/>
              <a:t>of discriminatory response </a:t>
            </a:r>
            <a:endParaRPr lang="en-GB" dirty="0" smtClean="0"/>
          </a:p>
          <a:p>
            <a:pPr lvl="1"/>
            <a:r>
              <a:rPr lang="en-GB" dirty="0" smtClean="0"/>
              <a:t>Being </a:t>
            </a:r>
            <a:r>
              <a:rPr lang="en-GB" dirty="0"/>
              <a:t>accommodated in gender inappropriate </a:t>
            </a:r>
            <a:r>
              <a:rPr lang="en-GB" dirty="0" smtClean="0"/>
              <a:t>spaces / denied access to single sex services</a:t>
            </a:r>
          </a:p>
          <a:p>
            <a:pPr lvl="1"/>
            <a:r>
              <a:rPr lang="en-GB" dirty="0" smtClean="0"/>
              <a:t>Worry about needing to come out to support services</a:t>
            </a:r>
          </a:p>
          <a:p>
            <a:pPr marL="457200" lvl="1" indent="0">
              <a:buNone/>
            </a:pPr>
            <a:endParaRPr lang="en-GB" dirty="0"/>
          </a:p>
          <a:p>
            <a:pPr marL="457200" lvl="1" indent="0">
              <a:buNone/>
            </a:pPr>
            <a:r>
              <a:rPr lang="en-GB" dirty="0" smtClean="0"/>
              <a:t>Young people more likely to come out if a service is visibly LGBT inclusive </a:t>
            </a:r>
          </a:p>
          <a:p>
            <a:pPr marL="457200" lvl="1" indent="0">
              <a:buNone/>
            </a:pPr>
            <a:r>
              <a:rPr lang="en-GB" dirty="0" smtClean="0"/>
              <a:t>A need to review monitoring / recording data on gender identity and sexual orientation</a:t>
            </a:r>
          </a:p>
          <a:p>
            <a:endParaRPr lang="en-GB" dirty="0"/>
          </a:p>
        </p:txBody>
      </p:sp>
    </p:spTree>
    <p:extLst>
      <p:ext uri="{BB962C8B-B14F-4D97-AF65-F5344CB8AC3E}">
        <p14:creationId xmlns:p14="http://schemas.microsoft.com/office/powerpoint/2010/main" val="1431059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0613" y="0"/>
            <a:ext cx="11670774" cy="6858000"/>
          </a:xfrm>
          <a:prstGeom prst="rect">
            <a:avLst/>
          </a:prstGeom>
        </p:spPr>
      </p:pic>
    </p:spTree>
    <p:extLst>
      <p:ext uri="{BB962C8B-B14F-4D97-AF65-F5344CB8AC3E}">
        <p14:creationId xmlns:p14="http://schemas.microsoft.com/office/powerpoint/2010/main" val="2686836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p:txBody>
          <a:bodyPr/>
          <a:lstStyle/>
          <a:p>
            <a:endParaRPr lang="en-GB" dirty="0"/>
          </a:p>
          <a:p>
            <a:pPr marL="0" indent="0" algn="ctr">
              <a:buNone/>
            </a:pPr>
            <a:r>
              <a:rPr lang="en-GB" sz="2800" dirty="0" smtClean="0">
                <a:hlinkClick r:id="rId2"/>
              </a:rPr>
              <a:t>rachel@youthcymru.org.uk</a:t>
            </a:r>
            <a:r>
              <a:rPr lang="en-GB" sz="2800" dirty="0" smtClean="0"/>
              <a:t> </a:t>
            </a:r>
            <a:endParaRPr lang="en-GB" sz="2800" dirty="0" smtClean="0"/>
          </a:p>
          <a:p>
            <a:pPr marL="0" indent="0" algn="ctr">
              <a:buNone/>
            </a:pPr>
            <a:endParaRPr lang="en-GB" sz="2800" dirty="0"/>
          </a:p>
          <a:p>
            <a:pPr marL="0" indent="0" algn="ctr">
              <a:buNone/>
            </a:pPr>
            <a:r>
              <a:rPr lang="en-GB" sz="2800" dirty="0" smtClean="0"/>
              <a:t>www.youthcymru.org.uk</a:t>
            </a:r>
            <a:endParaRPr lang="en-GB" sz="2800" dirty="0" smtClean="0"/>
          </a:p>
          <a:p>
            <a:endParaRPr lang="en-GB" dirty="0"/>
          </a:p>
          <a:p>
            <a:endParaRPr lang="en-GB" dirty="0"/>
          </a:p>
        </p:txBody>
      </p:sp>
    </p:spTree>
    <p:extLst>
      <p:ext uri="{BB962C8B-B14F-4D97-AF65-F5344CB8AC3E}">
        <p14:creationId xmlns:p14="http://schemas.microsoft.com/office/powerpoint/2010/main" val="62366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Youth Cymru</a:t>
            </a:r>
            <a:endParaRPr lang="en-GB" dirty="0"/>
          </a:p>
        </p:txBody>
      </p:sp>
      <p:sp>
        <p:nvSpPr>
          <p:cNvPr id="3" name="Content Placeholder 2"/>
          <p:cNvSpPr>
            <a:spLocks noGrp="1"/>
          </p:cNvSpPr>
          <p:nvPr>
            <p:ph idx="1"/>
          </p:nvPr>
        </p:nvSpPr>
        <p:spPr/>
        <p:txBody>
          <a:bodyPr/>
          <a:lstStyle/>
          <a:p>
            <a:r>
              <a:rPr lang="en-GB" dirty="0"/>
              <a:t>National youth work charity</a:t>
            </a:r>
          </a:p>
          <a:p>
            <a:r>
              <a:rPr lang="en-GB" dirty="0"/>
              <a:t>Over 80 years’ experience supporting young people </a:t>
            </a:r>
          </a:p>
          <a:p>
            <a:r>
              <a:rPr lang="en-GB" dirty="0"/>
              <a:t>200+ member organisations across Wales</a:t>
            </a:r>
          </a:p>
          <a:p>
            <a:r>
              <a:rPr lang="en-GB" dirty="0"/>
              <a:t>Training &amp; accreditation service </a:t>
            </a:r>
          </a:p>
          <a:p>
            <a:r>
              <a:rPr lang="en-GB" dirty="0"/>
              <a:t>Projects </a:t>
            </a:r>
            <a:r>
              <a:rPr lang="en-GB" dirty="0" smtClean="0"/>
              <a:t>(Music &amp; creative </a:t>
            </a:r>
            <a:r>
              <a:rPr lang="en-GB" dirty="0"/>
              <a:t>industries, financial capability, participation and democratic engagement) </a:t>
            </a:r>
          </a:p>
          <a:p>
            <a:endParaRPr lang="en-GB" dirty="0"/>
          </a:p>
        </p:txBody>
      </p:sp>
    </p:spTree>
    <p:extLst>
      <p:ext uri="{BB962C8B-B14F-4D97-AF65-F5344CB8AC3E}">
        <p14:creationId xmlns:p14="http://schemas.microsoft.com/office/powerpoint/2010/main" val="158349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Trans*Form Cymru</a:t>
            </a:r>
            <a:endParaRPr lang="en-GB" dirty="0"/>
          </a:p>
        </p:txBody>
      </p:sp>
      <p:sp>
        <p:nvSpPr>
          <p:cNvPr id="3" name="Content Placeholder 2"/>
          <p:cNvSpPr>
            <a:spLocks noGrp="1"/>
          </p:cNvSpPr>
          <p:nvPr>
            <p:ph idx="1"/>
          </p:nvPr>
        </p:nvSpPr>
        <p:spPr>
          <a:xfrm>
            <a:off x="818712" y="2559912"/>
            <a:ext cx="10554574" cy="3636511"/>
          </a:xfrm>
        </p:spPr>
        <p:txBody>
          <a:bodyPr/>
          <a:lstStyle/>
          <a:p>
            <a:r>
              <a:rPr lang="en-GB" dirty="0"/>
              <a:t>Established in 2014</a:t>
            </a:r>
          </a:p>
          <a:p>
            <a:r>
              <a:rPr lang="en-GB" dirty="0"/>
              <a:t>Initiated by trans young people </a:t>
            </a:r>
          </a:p>
          <a:p>
            <a:r>
              <a:rPr lang="en-GB" dirty="0"/>
              <a:t>Supporting young people (aged 11-25) who identify as trans, </a:t>
            </a:r>
            <a:r>
              <a:rPr lang="en-US" dirty="0"/>
              <a:t>including non-binary, </a:t>
            </a:r>
            <a:r>
              <a:rPr lang="en-US" dirty="0" err="1"/>
              <a:t>agender</a:t>
            </a:r>
            <a:r>
              <a:rPr lang="en-US" dirty="0"/>
              <a:t> and fluid identities.  </a:t>
            </a:r>
            <a:endParaRPr lang="en-US" dirty="0" smtClean="0"/>
          </a:p>
          <a:p>
            <a:r>
              <a:rPr lang="en-GB" dirty="0" smtClean="0"/>
              <a:t>Provides opportunities </a:t>
            </a:r>
            <a:r>
              <a:rPr lang="en-GB" dirty="0"/>
              <a:t>for young people to express their identity, meet other trans young people, develop skills and confidence </a:t>
            </a:r>
            <a:endParaRPr lang="en-GB" dirty="0" smtClean="0"/>
          </a:p>
          <a:p>
            <a:r>
              <a:rPr lang="en-GB" dirty="0" smtClean="0"/>
              <a:t>Supports </a:t>
            </a:r>
            <a:r>
              <a:rPr lang="en-GB" dirty="0"/>
              <a:t>organisations to </a:t>
            </a:r>
            <a:r>
              <a:rPr lang="en-GB" dirty="0" smtClean="0"/>
              <a:t>develop trans-inclusive policy and practice through information, training and guidance</a:t>
            </a:r>
            <a:endParaRPr lang="en-US" dirty="0"/>
          </a:p>
          <a:p>
            <a:endParaRPr lang="en-GB" dirty="0"/>
          </a:p>
        </p:txBody>
      </p:sp>
    </p:spTree>
    <p:extLst>
      <p:ext uri="{BB962C8B-B14F-4D97-AF65-F5344CB8AC3E}">
        <p14:creationId xmlns:p14="http://schemas.microsoft.com/office/powerpoint/2010/main" val="3691256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Trans*Form Cymru</a:t>
            </a:r>
            <a:endParaRPr lang="en-GB" dirty="0"/>
          </a:p>
        </p:txBody>
      </p:sp>
      <p:sp>
        <p:nvSpPr>
          <p:cNvPr id="3" name="Content Placeholder 2"/>
          <p:cNvSpPr>
            <a:spLocks noGrp="1"/>
          </p:cNvSpPr>
          <p:nvPr>
            <p:ph sz="half" idx="1"/>
          </p:nvPr>
        </p:nvSpPr>
        <p:spPr/>
        <p:txBody>
          <a:bodyPr>
            <a:normAutofit fontScale="92500" lnSpcReduction="10000"/>
          </a:bodyPr>
          <a:lstStyle/>
          <a:p>
            <a:endParaRPr lang="en-GB" dirty="0" smtClean="0"/>
          </a:p>
          <a:p>
            <a:r>
              <a:rPr lang="en-GB" dirty="0" smtClean="0"/>
              <a:t>Trans*Form </a:t>
            </a:r>
            <a:r>
              <a:rPr lang="en-GB" dirty="0"/>
              <a:t>Toolkit</a:t>
            </a:r>
          </a:p>
          <a:p>
            <a:r>
              <a:rPr lang="en-GB" dirty="0"/>
              <a:t>Trans*Form Charter</a:t>
            </a:r>
          </a:p>
          <a:p>
            <a:r>
              <a:rPr lang="en-GB" dirty="0"/>
              <a:t>National training programme &amp; conference</a:t>
            </a:r>
          </a:p>
          <a:p>
            <a:r>
              <a:rPr lang="en-GB" dirty="0"/>
              <a:t>Meetings with decision makers</a:t>
            </a:r>
          </a:p>
          <a:p>
            <a:r>
              <a:rPr lang="en-GB" dirty="0"/>
              <a:t>Media representation</a:t>
            </a:r>
          </a:p>
          <a:p>
            <a:r>
              <a:rPr lang="en-GB" dirty="0" smtClean="0"/>
              <a:t>Theatre and film projects</a:t>
            </a:r>
          </a:p>
          <a:p>
            <a:r>
              <a:rPr lang="en-GB" dirty="0" smtClean="0"/>
              <a:t>Challenging </a:t>
            </a:r>
            <a:r>
              <a:rPr lang="en-GB" dirty="0"/>
              <a:t>online hate speech</a:t>
            </a:r>
          </a:p>
          <a:p>
            <a:r>
              <a:rPr lang="en-GB" dirty="0" smtClean="0"/>
              <a:t>Shortlisted </a:t>
            </a:r>
            <a:r>
              <a:rPr lang="en-GB" dirty="0"/>
              <a:t>at the Welsh Government Youth Work Excellence Awards (2016).</a:t>
            </a:r>
          </a:p>
          <a:p>
            <a:endParaRPr lang="en-GB" dirty="0"/>
          </a:p>
        </p:txBody>
      </p:sp>
      <p:pic>
        <p:nvPicPr>
          <p:cNvPr id="5" name="Content Placeholder 4"/>
          <p:cNvPicPr>
            <a:picLocks noGrp="1" noChangeAspect="1"/>
          </p:cNvPicPr>
          <p:nvPr>
            <p:ph sz="half" idx="2"/>
          </p:nvPr>
        </p:nvPicPr>
        <p:blipFill>
          <a:blip r:embed="rId2"/>
          <a:stretch>
            <a:fillRect/>
          </a:stretch>
        </p:blipFill>
        <p:spPr>
          <a:xfrm>
            <a:off x="6743283" y="2222500"/>
            <a:ext cx="4787267" cy="3638550"/>
          </a:xfrm>
          <a:prstGeom prst="rect">
            <a:avLst/>
          </a:prstGeom>
        </p:spPr>
      </p:pic>
    </p:spTree>
    <p:extLst>
      <p:ext uri="{BB962C8B-B14F-4D97-AF65-F5344CB8AC3E}">
        <p14:creationId xmlns:p14="http://schemas.microsoft.com/office/powerpoint/2010/main" val="2208758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714" y="871731"/>
            <a:ext cx="10571998" cy="970450"/>
          </a:xfrm>
        </p:spPr>
        <p:txBody>
          <a:bodyPr/>
          <a:lstStyle/>
          <a:p>
            <a:r>
              <a:rPr lang="en-GB" dirty="0"/>
              <a:t>Trans young people have the right to: </a:t>
            </a:r>
            <a:br>
              <a:rPr lang="en-GB" dirty="0"/>
            </a:br>
            <a:endParaRPr lang="en-GB" dirty="0"/>
          </a:p>
        </p:txBody>
      </p:sp>
      <p:sp>
        <p:nvSpPr>
          <p:cNvPr id="5" name="Content Placeholder 4"/>
          <p:cNvSpPr>
            <a:spLocks noGrp="1"/>
          </p:cNvSpPr>
          <p:nvPr>
            <p:ph idx="1"/>
          </p:nvPr>
        </p:nvSpPr>
        <p:spPr>
          <a:xfrm>
            <a:off x="524797" y="2516201"/>
            <a:ext cx="10554574" cy="3636511"/>
          </a:xfrm>
        </p:spPr>
        <p:txBody>
          <a:bodyPr>
            <a:normAutofit/>
          </a:bodyPr>
          <a:lstStyle/>
          <a:p>
            <a:r>
              <a:rPr lang="en-GB" dirty="0"/>
              <a:t>B</a:t>
            </a:r>
            <a:r>
              <a:rPr lang="en-GB" dirty="0" smtClean="0"/>
              <a:t>e listened to and to be heard and taken seriously by professionals. </a:t>
            </a:r>
          </a:p>
          <a:p>
            <a:r>
              <a:rPr lang="en-GB" dirty="0"/>
              <a:t>H</a:t>
            </a:r>
            <a:r>
              <a:rPr lang="en-GB" dirty="0" smtClean="0"/>
              <a:t>ave their identity respected and to be addressed using correct name and pronouns.</a:t>
            </a:r>
          </a:p>
          <a:p>
            <a:r>
              <a:rPr lang="en-GB" dirty="0"/>
              <a:t>A</a:t>
            </a:r>
            <a:r>
              <a:rPr lang="en-GB" dirty="0" smtClean="0"/>
              <a:t>ccess gender appropriate facilities</a:t>
            </a:r>
          </a:p>
          <a:p>
            <a:r>
              <a:rPr lang="en-GB" dirty="0"/>
              <a:t>F</a:t>
            </a:r>
            <a:r>
              <a:rPr lang="en-GB" dirty="0" smtClean="0"/>
              <a:t>eel safe and not hear transphobic and discriminatory language</a:t>
            </a:r>
          </a:p>
          <a:p>
            <a:r>
              <a:rPr lang="en-GB" dirty="0"/>
              <a:t>P</a:t>
            </a:r>
            <a:r>
              <a:rPr lang="en-GB" dirty="0" smtClean="0"/>
              <a:t>rivacy and safety</a:t>
            </a:r>
          </a:p>
          <a:p>
            <a:r>
              <a:rPr lang="en-GB" dirty="0" smtClean="0"/>
              <a:t>Grow up to be healthy </a:t>
            </a:r>
          </a:p>
          <a:p>
            <a:r>
              <a:rPr lang="en-GB" dirty="0"/>
              <a:t>A</a:t>
            </a:r>
            <a:r>
              <a:rPr lang="en-GB" dirty="0" smtClean="0"/>
              <a:t>ppropriate and relevant information, advice, support and advocacy </a:t>
            </a:r>
          </a:p>
          <a:p>
            <a:r>
              <a:rPr lang="en-GB" dirty="0"/>
              <a:t>A</a:t>
            </a:r>
            <a:r>
              <a:rPr lang="en-GB" dirty="0" smtClean="0"/>
              <a:t>ccess advice, support and information in their language of choice</a:t>
            </a:r>
          </a:p>
          <a:p>
            <a:endParaRPr lang="en-GB" dirty="0" smtClean="0"/>
          </a:p>
          <a:p>
            <a:endParaRPr lang="en-GB" dirty="0"/>
          </a:p>
        </p:txBody>
      </p:sp>
    </p:spTree>
    <p:extLst>
      <p:ext uri="{BB962C8B-B14F-4D97-AF65-F5344CB8AC3E}">
        <p14:creationId xmlns:p14="http://schemas.microsoft.com/office/powerpoint/2010/main" val="4276771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174" y="629587"/>
            <a:ext cx="10058400" cy="5657850"/>
          </a:xfrm>
          <a:prstGeom prst="rect">
            <a:avLst/>
          </a:prstGeom>
        </p:spPr>
      </p:pic>
    </p:spTree>
    <p:extLst>
      <p:ext uri="{BB962C8B-B14F-4D97-AF65-F5344CB8AC3E}">
        <p14:creationId xmlns:p14="http://schemas.microsoft.com/office/powerpoint/2010/main" val="2571241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28997" y="249420"/>
            <a:ext cx="9115425" cy="6384925"/>
          </a:xfrm>
        </p:spPr>
      </p:pic>
    </p:spTree>
    <p:extLst>
      <p:ext uri="{BB962C8B-B14F-4D97-AF65-F5344CB8AC3E}">
        <p14:creationId xmlns:p14="http://schemas.microsoft.com/office/powerpoint/2010/main" val="1398392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Increase in referrals </a:t>
            </a:r>
            <a:endParaRPr lang="en-GB" dirty="0"/>
          </a:p>
        </p:txBody>
      </p:sp>
      <p:sp>
        <p:nvSpPr>
          <p:cNvPr id="4" name="Content Placeholder 3"/>
          <p:cNvSpPr>
            <a:spLocks noGrp="1"/>
          </p:cNvSpPr>
          <p:nvPr>
            <p:ph sz="half" idx="1"/>
          </p:nvPr>
        </p:nvSpPr>
        <p:spPr>
          <a:xfrm>
            <a:off x="688083" y="2336587"/>
            <a:ext cx="5185873" cy="3638763"/>
          </a:xfrm>
        </p:spPr>
        <p:txBody>
          <a:bodyPr>
            <a:normAutofit fontScale="92500" lnSpcReduction="10000"/>
          </a:bodyPr>
          <a:lstStyle/>
          <a:p>
            <a:r>
              <a:rPr lang="en-GB" dirty="0"/>
              <a:t>The Tavistock and Portman NHS Foundation Trust </a:t>
            </a:r>
            <a:endParaRPr lang="en-GB" dirty="0" smtClean="0"/>
          </a:p>
          <a:p>
            <a:r>
              <a:rPr lang="en-GB" dirty="0" smtClean="0"/>
              <a:t>In </a:t>
            </a:r>
            <a:r>
              <a:rPr lang="en-GB" dirty="0"/>
              <a:t>2016/17 there were 2,016 referrals received at the clinic. 75 of these referrals were from Wales</a:t>
            </a:r>
            <a:r>
              <a:rPr lang="en-GB" dirty="0" smtClean="0"/>
              <a:t>.</a:t>
            </a:r>
          </a:p>
          <a:p>
            <a:r>
              <a:rPr lang="en-GB" dirty="0" smtClean="0"/>
              <a:t>This </a:t>
            </a:r>
            <a:r>
              <a:rPr lang="en-GB" dirty="0"/>
              <a:t>represents a </a:t>
            </a:r>
            <a:r>
              <a:rPr lang="en-GB" dirty="0" smtClean="0"/>
              <a:t>42% </a:t>
            </a:r>
            <a:r>
              <a:rPr lang="en-GB" dirty="0"/>
              <a:t>increase compared to the previous year. </a:t>
            </a:r>
            <a:endParaRPr lang="en-GB" dirty="0" smtClean="0"/>
          </a:p>
          <a:p>
            <a:r>
              <a:rPr lang="en-GB" dirty="0" smtClean="0"/>
              <a:t>Similarly, at </a:t>
            </a:r>
            <a:r>
              <a:rPr lang="en-GB" dirty="0"/>
              <a:t>Charing Cross in </a:t>
            </a:r>
            <a:r>
              <a:rPr lang="en-GB" dirty="0" smtClean="0"/>
              <a:t>London (the </a:t>
            </a:r>
            <a:r>
              <a:rPr lang="en-GB" dirty="0"/>
              <a:t>oldest and largest adult </a:t>
            </a:r>
            <a:r>
              <a:rPr lang="en-GB" dirty="0" smtClean="0"/>
              <a:t>clinic) </a:t>
            </a:r>
            <a:r>
              <a:rPr lang="en-GB" dirty="0"/>
              <a:t>the number of referrals has almost quadrupled in 10 years, from 498 in 2006-07 to 1,892 in 2015-16</a:t>
            </a:r>
            <a:r>
              <a:rPr lang="en-GB" dirty="0" smtClean="0"/>
              <a:t>.</a:t>
            </a:r>
          </a:p>
          <a:p>
            <a:r>
              <a:rPr lang="en-GB" dirty="0" smtClean="0"/>
              <a:t>Increased waiting times</a:t>
            </a:r>
            <a:endParaRPr lang="en-GB" dirty="0"/>
          </a:p>
        </p:txBody>
      </p:sp>
      <p:pic>
        <p:nvPicPr>
          <p:cNvPr id="6" name="Content Placeholder 5"/>
          <p:cNvPicPr>
            <a:picLocks noGrp="1" noChangeAspect="1"/>
          </p:cNvPicPr>
          <p:nvPr>
            <p:ph sz="half" idx="2"/>
          </p:nvPr>
        </p:nvPicPr>
        <p:blipFill>
          <a:blip r:embed="rId3"/>
          <a:stretch>
            <a:fillRect/>
          </a:stretch>
        </p:blipFill>
        <p:spPr>
          <a:xfrm>
            <a:off x="6497065" y="2169688"/>
            <a:ext cx="5181600" cy="3972560"/>
          </a:xfrm>
          <a:prstGeom prst="rect">
            <a:avLst/>
          </a:prstGeom>
        </p:spPr>
      </p:pic>
    </p:spTree>
    <p:extLst>
      <p:ext uri="{BB962C8B-B14F-4D97-AF65-F5344CB8AC3E}">
        <p14:creationId xmlns:p14="http://schemas.microsoft.com/office/powerpoint/2010/main" val="403878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Young people’s experiences</a:t>
            </a:r>
            <a:endParaRPr lang="en-GB" dirty="0"/>
          </a:p>
        </p:txBody>
      </p:sp>
      <p:sp>
        <p:nvSpPr>
          <p:cNvPr id="3" name="Content Placeholder 2"/>
          <p:cNvSpPr>
            <a:spLocks noGrp="1"/>
          </p:cNvSpPr>
          <p:nvPr>
            <p:ph idx="1"/>
          </p:nvPr>
        </p:nvSpPr>
        <p:spPr>
          <a:xfrm>
            <a:off x="818712" y="2222287"/>
            <a:ext cx="10554574" cy="4358395"/>
          </a:xfrm>
        </p:spPr>
        <p:txBody>
          <a:bodyPr>
            <a:normAutofit fontScale="70000" lnSpcReduction="20000"/>
          </a:bodyPr>
          <a:lstStyle/>
          <a:p>
            <a:r>
              <a:rPr lang="en-GB" sz="2300" dirty="0"/>
              <a:t>The mean average age at which trans people realise they are trans is 7.9 years</a:t>
            </a:r>
          </a:p>
          <a:p>
            <a:endParaRPr lang="en-GB" sz="2300" dirty="0"/>
          </a:p>
          <a:p>
            <a:r>
              <a:rPr lang="en-GB" sz="2300" dirty="0"/>
              <a:t>Around 80% of trans people knew they were trans before leaving primary school</a:t>
            </a:r>
          </a:p>
          <a:p>
            <a:pPr marL="0" indent="0">
              <a:buNone/>
            </a:pPr>
            <a:endParaRPr lang="en-GB" sz="2300" dirty="0"/>
          </a:p>
          <a:p>
            <a:pPr marL="0" indent="0">
              <a:buNone/>
            </a:pPr>
            <a:r>
              <a:rPr lang="en-GB" sz="2300" dirty="0"/>
              <a:t>HOWEVER</a:t>
            </a:r>
          </a:p>
          <a:p>
            <a:pPr marL="0" indent="0">
              <a:buNone/>
            </a:pPr>
            <a:endParaRPr lang="en-GB" sz="2300" dirty="0"/>
          </a:p>
          <a:p>
            <a:r>
              <a:rPr lang="en-GB" sz="2300" dirty="0"/>
              <a:t>53% of LGBT students say there isn’t an adult in school they can talk to about being </a:t>
            </a:r>
            <a:r>
              <a:rPr lang="en-GB" sz="2300" dirty="0" smtClean="0"/>
              <a:t>LGBT</a:t>
            </a:r>
          </a:p>
          <a:p>
            <a:pPr marL="0" indent="0">
              <a:buNone/>
            </a:pPr>
            <a:endParaRPr lang="en-GB" sz="2300" dirty="0"/>
          </a:p>
          <a:p>
            <a:r>
              <a:rPr lang="en-GB" sz="2300" dirty="0"/>
              <a:t>Just 33% say their school provides information on LGBT topics</a:t>
            </a:r>
          </a:p>
          <a:p>
            <a:pPr marL="0" indent="0">
              <a:buNone/>
            </a:pPr>
            <a:endParaRPr lang="en-GB" sz="2300" dirty="0"/>
          </a:p>
          <a:p>
            <a:pPr marL="0" indent="0">
              <a:buNone/>
            </a:pPr>
            <a:endParaRPr lang="en-GB" sz="1900" dirty="0"/>
          </a:p>
          <a:p>
            <a:pPr marL="0" indent="0">
              <a:buNone/>
            </a:pPr>
            <a:r>
              <a:rPr lang="en-GB" sz="1500" dirty="0"/>
              <a:t>Natacha Kennedy, Trans Children – Challenging the Myths (2009)</a:t>
            </a:r>
          </a:p>
          <a:p>
            <a:pPr marL="0" indent="0">
              <a:buNone/>
            </a:pPr>
            <a:r>
              <a:rPr lang="en-GB" sz="1500" dirty="0"/>
              <a:t>Stonewall School Report (2017)</a:t>
            </a:r>
          </a:p>
          <a:p>
            <a:endParaRPr lang="en-GB" dirty="0"/>
          </a:p>
        </p:txBody>
      </p:sp>
    </p:spTree>
    <p:extLst>
      <p:ext uri="{BB962C8B-B14F-4D97-AF65-F5344CB8AC3E}">
        <p14:creationId xmlns:p14="http://schemas.microsoft.com/office/powerpoint/2010/main" val="37086259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754</TotalTime>
  <Words>822</Words>
  <Application>Microsoft Office PowerPoint</Application>
  <PresentationFormat>Widescreen</PresentationFormat>
  <Paragraphs>111</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Century Gothic</vt:lpstr>
      <vt:lpstr>Wingdings 2</vt:lpstr>
      <vt:lpstr>Quotable</vt:lpstr>
      <vt:lpstr>Trans*Form Cymru </vt:lpstr>
      <vt:lpstr>Youth Cymru</vt:lpstr>
      <vt:lpstr>Trans*Form Cymru</vt:lpstr>
      <vt:lpstr>Trans*Form Cymru</vt:lpstr>
      <vt:lpstr>Trans young people have the right to:  </vt:lpstr>
      <vt:lpstr>PowerPoint Presentation</vt:lpstr>
      <vt:lpstr>PowerPoint Presentation</vt:lpstr>
      <vt:lpstr>Increase in referrals </vt:lpstr>
      <vt:lpstr>Young people’s experiences</vt:lpstr>
      <vt:lpstr>PowerPoint Presentation</vt:lpstr>
      <vt:lpstr>PowerPoint Presentation</vt:lpstr>
      <vt:lpstr>PowerPoint Presentation</vt:lpstr>
      <vt:lpstr>PowerPoint Presentation</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Transgender Awareness</dc:title>
  <dc:creator>Rachel Benson</dc:creator>
  <cp:lastModifiedBy>Rachel Benson</cp:lastModifiedBy>
  <cp:revision>64</cp:revision>
  <dcterms:created xsi:type="dcterms:W3CDTF">2018-03-14T09:43:10Z</dcterms:created>
  <dcterms:modified xsi:type="dcterms:W3CDTF">2018-04-10T16:34:54Z</dcterms:modified>
</cp:coreProperties>
</file>