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56" r:id="rId2"/>
    <p:sldId id="257" r:id="rId3"/>
    <p:sldId id="265" r:id="rId4"/>
    <p:sldId id="262" r:id="rId5"/>
    <p:sldId id="263" r:id="rId6"/>
    <p:sldId id="267" r:id="rId7"/>
    <p:sldId id="264" r:id="rId8"/>
    <p:sldId id="266" r:id="rId9"/>
    <p:sldId id="268" r:id="rId10"/>
    <p:sldId id="269" r:id="rId11"/>
    <p:sldId id="270" r:id="rId12"/>
    <p:sldId id="272" r:id="rId13"/>
    <p:sldId id="271" r:id="rId14"/>
    <p:sldId id="258" r:id="rId15"/>
    <p:sldId id="273" r:id="rId16"/>
    <p:sldId id="274" r:id="rId17"/>
    <p:sldId id="276" r:id="rId18"/>
    <p:sldId id="277" r:id="rId19"/>
    <p:sldId id="278" r:id="rId20"/>
    <p:sldId id="279" r:id="rId21"/>
    <p:sldId id="280" r:id="rId22"/>
    <p:sldId id="281" r:id="rId23"/>
    <p:sldId id="290" r:id="rId24"/>
    <p:sldId id="282" r:id="rId25"/>
    <p:sldId id="283" r:id="rId26"/>
    <p:sldId id="284" r:id="rId27"/>
    <p:sldId id="285" r:id="rId28"/>
    <p:sldId id="286" r:id="rId29"/>
    <p:sldId id="287" r:id="rId30"/>
    <p:sldId id="289" r:id="rId31"/>
    <p:sldId id="259" r:id="rId32"/>
    <p:sldId id="293" r:id="rId33"/>
    <p:sldId id="260" r:id="rId34"/>
    <p:sldId id="291" r:id="rId35"/>
    <p:sldId id="261" r:id="rId36"/>
    <p:sldId id="294"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634" autoAdjust="0"/>
    <p:restoredTop sz="94629" autoAdjust="0"/>
  </p:normalViewPr>
  <p:slideViewPr>
    <p:cSldViewPr>
      <p:cViewPr>
        <p:scale>
          <a:sx n="60" d="100"/>
          <a:sy n="60" d="100"/>
        </p:scale>
        <p:origin x="24" y="103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C71D7E-9C7F-4161-82B0-CB98D7DC7DC5}" type="doc">
      <dgm:prSet loTypeId="urn:microsoft.com/office/officeart/2005/8/layout/cycle6" loCatId="cycle" qsTypeId="urn:microsoft.com/office/officeart/2005/8/quickstyle/simple2" qsCatId="simple" csTypeId="urn:microsoft.com/office/officeart/2005/8/colors/accent0_1" csCatId="mainScheme" phldr="1"/>
      <dgm:spPr/>
      <dgm:t>
        <a:bodyPr/>
        <a:lstStyle/>
        <a:p>
          <a:endParaRPr lang="en-GB"/>
        </a:p>
      </dgm:t>
    </dgm:pt>
    <dgm:pt modelId="{6B946797-D2A3-4623-BE5B-F0DA739C4607}">
      <dgm:prSet phldrT="[Text]"/>
      <dgm:spPr/>
      <dgm:t>
        <a:bodyPr/>
        <a:lstStyle/>
        <a:p>
          <a:r>
            <a:rPr lang="en-GB" dirty="0" smtClean="0">
              <a:solidFill>
                <a:schemeClr val="tx1"/>
              </a:solidFill>
            </a:rPr>
            <a:t>Private Sector Housing</a:t>
          </a:r>
          <a:endParaRPr lang="en-GB" dirty="0">
            <a:solidFill>
              <a:schemeClr val="tx1"/>
            </a:solidFill>
          </a:endParaRPr>
        </a:p>
      </dgm:t>
    </dgm:pt>
    <dgm:pt modelId="{F5E3D1AB-A59C-4A22-8B3B-39B4D6439B77}" type="parTrans" cxnId="{8FEE9D4F-10A4-45B8-A2A8-89C4C5B77F32}">
      <dgm:prSet/>
      <dgm:spPr/>
      <dgm:t>
        <a:bodyPr/>
        <a:lstStyle/>
        <a:p>
          <a:endParaRPr lang="en-GB"/>
        </a:p>
      </dgm:t>
    </dgm:pt>
    <dgm:pt modelId="{48D3FD23-F6BD-41F9-BC26-06E3944CB01C}" type="sibTrans" cxnId="{8FEE9D4F-10A4-45B8-A2A8-89C4C5B77F32}">
      <dgm:prSet/>
      <dgm:spPr/>
      <dgm:t>
        <a:bodyPr/>
        <a:lstStyle/>
        <a:p>
          <a:endParaRPr lang="en-GB"/>
        </a:p>
      </dgm:t>
    </dgm:pt>
    <dgm:pt modelId="{21BCDE7F-D59A-42E1-8885-01822C52BC94}">
      <dgm:prSet phldrT="[Text]"/>
      <dgm:spPr/>
      <dgm:t>
        <a:bodyPr/>
        <a:lstStyle/>
        <a:p>
          <a:r>
            <a:rPr lang="en-GB" dirty="0" smtClean="0">
              <a:solidFill>
                <a:schemeClr val="tx1"/>
              </a:solidFill>
            </a:rPr>
            <a:t>Housing Strategy</a:t>
          </a:r>
          <a:endParaRPr lang="en-GB" dirty="0">
            <a:solidFill>
              <a:schemeClr val="tx1"/>
            </a:solidFill>
          </a:endParaRPr>
        </a:p>
      </dgm:t>
    </dgm:pt>
    <dgm:pt modelId="{E43B6117-864E-418F-91CA-4DE0B270D0F5}" type="parTrans" cxnId="{A0EF60E0-A3BB-4F27-AB0D-E163C4DCFA05}">
      <dgm:prSet/>
      <dgm:spPr/>
      <dgm:t>
        <a:bodyPr/>
        <a:lstStyle/>
        <a:p>
          <a:endParaRPr lang="en-GB"/>
        </a:p>
      </dgm:t>
    </dgm:pt>
    <dgm:pt modelId="{5C95FE53-187F-4552-B257-A289126438BC}" type="sibTrans" cxnId="{A0EF60E0-A3BB-4F27-AB0D-E163C4DCFA05}">
      <dgm:prSet/>
      <dgm:spPr/>
      <dgm:t>
        <a:bodyPr/>
        <a:lstStyle/>
        <a:p>
          <a:endParaRPr lang="en-GB"/>
        </a:p>
      </dgm:t>
    </dgm:pt>
    <dgm:pt modelId="{09049BB5-91CF-4B6A-B0E8-DA4ED99FE7B0}">
      <dgm:prSet phldrT="[Text]"/>
      <dgm:spPr/>
      <dgm:t>
        <a:bodyPr/>
        <a:lstStyle/>
        <a:p>
          <a:r>
            <a:rPr lang="en-GB" dirty="0" smtClean="0"/>
            <a:t>Public Sector</a:t>
          </a:r>
          <a:endParaRPr lang="en-GB" dirty="0"/>
        </a:p>
      </dgm:t>
    </dgm:pt>
    <dgm:pt modelId="{1F564199-B122-49EE-87BA-CC2C46F0BFCE}" type="parTrans" cxnId="{0EDE3C53-E5FA-4AE8-8B5F-034E8D8B096D}">
      <dgm:prSet/>
      <dgm:spPr/>
      <dgm:t>
        <a:bodyPr/>
        <a:lstStyle/>
        <a:p>
          <a:endParaRPr lang="en-GB"/>
        </a:p>
      </dgm:t>
    </dgm:pt>
    <dgm:pt modelId="{A63B2347-79F0-4E4F-8B7C-85392F84B214}" type="sibTrans" cxnId="{0EDE3C53-E5FA-4AE8-8B5F-034E8D8B096D}">
      <dgm:prSet/>
      <dgm:spPr/>
      <dgm:t>
        <a:bodyPr/>
        <a:lstStyle/>
        <a:p>
          <a:endParaRPr lang="en-GB"/>
        </a:p>
      </dgm:t>
    </dgm:pt>
    <dgm:pt modelId="{19DCB6E1-1B0D-4458-ABB4-80D7B49F4CD5}">
      <dgm:prSet phldrT="[Text]"/>
      <dgm:spPr/>
      <dgm:t>
        <a:bodyPr/>
        <a:lstStyle/>
        <a:p>
          <a:r>
            <a:rPr lang="en-GB" dirty="0" smtClean="0"/>
            <a:t>Housing Repairs operations</a:t>
          </a:r>
          <a:endParaRPr lang="en-GB" dirty="0"/>
        </a:p>
      </dgm:t>
    </dgm:pt>
    <dgm:pt modelId="{4C0C4257-F395-439A-8439-32C5E9D356A6}" type="parTrans" cxnId="{6A1F847B-98D4-4087-9CBE-89AD19D0C0FC}">
      <dgm:prSet/>
      <dgm:spPr/>
      <dgm:t>
        <a:bodyPr/>
        <a:lstStyle/>
        <a:p>
          <a:endParaRPr lang="en-GB"/>
        </a:p>
      </dgm:t>
    </dgm:pt>
    <dgm:pt modelId="{DF5CA817-4185-4554-99A9-BAADC0CC2EDB}" type="sibTrans" cxnId="{6A1F847B-98D4-4087-9CBE-89AD19D0C0FC}">
      <dgm:prSet/>
      <dgm:spPr/>
      <dgm:t>
        <a:bodyPr/>
        <a:lstStyle/>
        <a:p>
          <a:endParaRPr lang="en-GB"/>
        </a:p>
      </dgm:t>
    </dgm:pt>
    <dgm:pt modelId="{E8E74740-1B05-44F9-B376-4211FD34B711}">
      <dgm:prSet/>
      <dgm:spPr/>
      <dgm:t>
        <a:bodyPr/>
        <a:lstStyle/>
        <a:p>
          <a:r>
            <a:rPr lang="en-GB" dirty="0" smtClean="0"/>
            <a:t>Housing Allocations</a:t>
          </a:r>
          <a:endParaRPr lang="en-GB" dirty="0"/>
        </a:p>
      </dgm:t>
    </dgm:pt>
    <dgm:pt modelId="{48755FFF-5C89-431C-9427-6B0075A4340B}" type="parTrans" cxnId="{0794D397-29A5-44DE-AF2A-902DD70175A2}">
      <dgm:prSet/>
      <dgm:spPr/>
      <dgm:t>
        <a:bodyPr/>
        <a:lstStyle/>
        <a:p>
          <a:endParaRPr lang="en-GB"/>
        </a:p>
      </dgm:t>
    </dgm:pt>
    <dgm:pt modelId="{D26C6BCB-8A96-4564-9EB3-23FD1B60D148}" type="sibTrans" cxnId="{0794D397-29A5-44DE-AF2A-902DD70175A2}">
      <dgm:prSet/>
      <dgm:spPr/>
      <dgm:t>
        <a:bodyPr/>
        <a:lstStyle/>
        <a:p>
          <a:endParaRPr lang="en-GB"/>
        </a:p>
      </dgm:t>
    </dgm:pt>
    <dgm:pt modelId="{FD8DF8F0-C33F-45E5-AE7F-C659FDC92A16}">
      <dgm:prSet/>
      <dgm:spPr/>
      <dgm:t>
        <a:bodyPr/>
        <a:lstStyle/>
        <a:p>
          <a:r>
            <a:rPr lang="en-GB" dirty="0" smtClean="0"/>
            <a:t>Housing Options</a:t>
          </a:r>
          <a:endParaRPr lang="en-GB" dirty="0"/>
        </a:p>
      </dgm:t>
    </dgm:pt>
    <dgm:pt modelId="{42DAF56E-3A1D-4CAF-B485-480CCD590610}" type="parTrans" cxnId="{442AD796-57D4-48DA-B099-11DD3BDC97E5}">
      <dgm:prSet/>
      <dgm:spPr/>
      <dgm:t>
        <a:bodyPr/>
        <a:lstStyle/>
        <a:p>
          <a:endParaRPr lang="en-GB"/>
        </a:p>
      </dgm:t>
    </dgm:pt>
    <dgm:pt modelId="{D6DC4168-F672-4F8D-B23D-A8D6450EF915}" type="sibTrans" cxnId="{442AD796-57D4-48DA-B099-11DD3BDC97E5}">
      <dgm:prSet/>
      <dgm:spPr/>
      <dgm:t>
        <a:bodyPr/>
        <a:lstStyle/>
        <a:p>
          <a:endParaRPr lang="en-GB"/>
        </a:p>
      </dgm:t>
    </dgm:pt>
    <dgm:pt modelId="{AC76DF56-8B40-4DDC-93F7-2FEE1DA89AFD}">
      <dgm:prSet phldrT="[Text]"/>
      <dgm:spPr/>
      <dgm:t>
        <a:bodyPr/>
        <a:lstStyle/>
        <a:p>
          <a:r>
            <a:rPr lang="en-GB" dirty="0" smtClean="0"/>
            <a:t>Welsh Housing Quality Standards</a:t>
          </a:r>
          <a:endParaRPr lang="en-GB" dirty="0"/>
        </a:p>
      </dgm:t>
    </dgm:pt>
    <dgm:pt modelId="{5B17BFEA-FC27-42E8-BB7F-B0479B0AE647}" type="sibTrans" cxnId="{9540FD65-72F3-49FA-AB71-432F73D7D83A}">
      <dgm:prSet/>
      <dgm:spPr/>
      <dgm:t>
        <a:bodyPr/>
        <a:lstStyle/>
        <a:p>
          <a:endParaRPr lang="en-GB"/>
        </a:p>
      </dgm:t>
    </dgm:pt>
    <dgm:pt modelId="{67D0701E-FBB3-41D4-A46D-6940AB04354E}" type="parTrans" cxnId="{9540FD65-72F3-49FA-AB71-432F73D7D83A}">
      <dgm:prSet/>
      <dgm:spPr/>
      <dgm:t>
        <a:bodyPr/>
        <a:lstStyle/>
        <a:p>
          <a:endParaRPr lang="en-GB"/>
        </a:p>
      </dgm:t>
    </dgm:pt>
    <dgm:pt modelId="{69906E36-F9EF-4E4A-AA69-00297A9516FD}" type="pres">
      <dgm:prSet presAssocID="{7BC71D7E-9C7F-4161-82B0-CB98D7DC7DC5}" presName="cycle" presStyleCnt="0">
        <dgm:presLayoutVars>
          <dgm:dir/>
          <dgm:resizeHandles val="exact"/>
        </dgm:presLayoutVars>
      </dgm:prSet>
      <dgm:spPr/>
      <dgm:t>
        <a:bodyPr/>
        <a:lstStyle/>
        <a:p>
          <a:endParaRPr lang="en-GB"/>
        </a:p>
      </dgm:t>
    </dgm:pt>
    <dgm:pt modelId="{0FB58F60-0711-471D-ABB4-990ABFD8468D}" type="pres">
      <dgm:prSet presAssocID="{6B946797-D2A3-4623-BE5B-F0DA739C4607}" presName="node" presStyleLbl="node1" presStyleIdx="0" presStyleCnt="7">
        <dgm:presLayoutVars>
          <dgm:bulletEnabled val="1"/>
        </dgm:presLayoutVars>
      </dgm:prSet>
      <dgm:spPr/>
      <dgm:t>
        <a:bodyPr/>
        <a:lstStyle/>
        <a:p>
          <a:endParaRPr lang="en-GB"/>
        </a:p>
      </dgm:t>
    </dgm:pt>
    <dgm:pt modelId="{1DF8AF3E-5C24-49F2-B95A-8FF3E759B37C}" type="pres">
      <dgm:prSet presAssocID="{6B946797-D2A3-4623-BE5B-F0DA739C4607}" presName="spNode" presStyleCnt="0"/>
      <dgm:spPr/>
    </dgm:pt>
    <dgm:pt modelId="{510809AD-C920-40C4-A95F-850E8D13CA8D}" type="pres">
      <dgm:prSet presAssocID="{48D3FD23-F6BD-41F9-BC26-06E3944CB01C}" presName="sibTrans" presStyleLbl="sibTrans1D1" presStyleIdx="0" presStyleCnt="7"/>
      <dgm:spPr/>
      <dgm:t>
        <a:bodyPr/>
        <a:lstStyle/>
        <a:p>
          <a:endParaRPr lang="en-GB"/>
        </a:p>
      </dgm:t>
    </dgm:pt>
    <dgm:pt modelId="{D2860CDE-BCC6-44BD-ABF6-4C26E36E6E1A}" type="pres">
      <dgm:prSet presAssocID="{21BCDE7F-D59A-42E1-8885-01822C52BC94}" presName="node" presStyleLbl="node1" presStyleIdx="1" presStyleCnt="7">
        <dgm:presLayoutVars>
          <dgm:bulletEnabled val="1"/>
        </dgm:presLayoutVars>
      </dgm:prSet>
      <dgm:spPr/>
      <dgm:t>
        <a:bodyPr/>
        <a:lstStyle/>
        <a:p>
          <a:endParaRPr lang="en-GB"/>
        </a:p>
      </dgm:t>
    </dgm:pt>
    <dgm:pt modelId="{AB9047D5-C0E1-4FE1-BF44-E8144B0D1D1B}" type="pres">
      <dgm:prSet presAssocID="{21BCDE7F-D59A-42E1-8885-01822C52BC94}" presName="spNode" presStyleCnt="0"/>
      <dgm:spPr/>
    </dgm:pt>
    <dgm:pt modelId="{E642950D-63E7-4261-890D-0BCDEBEE494D}" type="pres">
      <dgm:prSet presAssocID="{5C95FE53-187F-4552-B257-A289126438BC}" presName="sibTrans" presStyleLbl="sibTrans1D1" presStyleIdx="1" presStyleCnt="7"/>
      <dgm:spPr/>
      <dgm:t>
        <a:bodyPr/>
        <a:lstStyle/>
        <a:p>
          <a:endParaRPr lang="en-GB"/>
        </a:p>
      </dgm:t>
    </dgm:pt>
    <dgm:pt modelId="{B9A8FBD0-0D28-487A-8B0F-79B18767C365}" type="pres">
      <dgm:prSet presAssocID="{09049BB5-91CF-4B6A-B0E8-DA4ED99FE7B0}" presName="node" presStyleLbl="node1" presStyleIdx="2" presStyleCnt="7">
        <dgm:presLayoutVars>
          <dgm:bulletEnabled val="1"/>
        </dgm:presLayoutVars>
      </dgm:prSet>
      <dgm:spPr/>
      <dgm:t>
        <a:bodyPr/>
        <a:lstStyle/>
        <a:p>
          <a:endParaRPr lang="en-GB"/>
        </a:p>
      </dgm:t>
    </dgm:pt>
    <dgm:pt modelId="{77D8B18A-80B7-4B6D-839F-7689214A9760}" type="pres">
      <dgm:prSet presAssocID="{09049BB5-91CF-4B6A-B0E8-DA4ED99FE7B0}" presName="spNode" presStyleCnt="0"/>
      <dgm:spPr/>
    </dgm:pt>
    <dgm:pt modelId="{C6F0F8B8-3FB1-49C9-A73A-4A3FD7E94488}" type="pres">
      <dgm:prSet presAssocID="{A63B2347-79F0-4E4F-8B7C-85392F84B214}" presName="sibTrans" presStyleLbl="sibTrans1D1" presStyleIdx="2" presStyleCnt="7"/>
      <dgm:spPr/>
      <dgm:t>
        <a:bodyPr/>
        <a:lstStyle/>
        <a:p>
          <a:endParaRPr lang="en-GB"/>
        </a:p>
      </dgm:t>
    </dgm:pt>
    <dgm:pt modelId="{512C9D45-D7CA-4D22-9E3A-176C6C2AFCB7}" type="pres">
      <dgm:prSet presAssocID="{19DCB6E1-1B0D-4458-ABB4-80D7B49F4CD5}" presName="node" presStyleLbl="node1" presStyleIdx="3" presStyleCnt="7" custRadScaleRad="101121" custRadScaleInc="10268">
        <dgm:presLayoutVars>
          <dgm:bulletEnabled val="1"/>
        </dgm:presLayoutVars>
      </dgm:prSet>
      <dgm:spPr/>
      <dgm:t>
        <a:bodyPr/>
        <a:lstStyle/>
        <a:p>
          <a:endParaRPr lang="en-GB"/>
        </a:p>
      </dgm:t>
    </dgm:pt>
    <dgm:pt modelId="{4AA77C85-021C-44F3-B9EC-8426B05A79C9}" type="pres">
      <dgm:prSet presAssocID="{19DCB6E1-1B0D-4458-ABB4-80D7B49F4CD5}" presName="spNode" presStyleCnt="0"/>
      <dgm:spPr/>
    </dgm:pt>
    <dgm:pt modelId="{0024D01E-F347-473A-ABB8-2607C75AC826}" type="pres">
      <dgm:prSet presAssocID="{DF5CA817-4185-4554-99A9-BAADC0CC2EDB}" presName="sibTrans" presStyleLbl="sibTrans1D1" presStyleIdx="3" presStyleCnt="7"/>
      <dgm:spPr/>
      <dgm:t>
        <a:bodyPr/>
        <a:lstStyle/>
        <a:p>
          <a:endParaRPr lang="en-GB"/>
        </a:p>
      </dgm:t>
    </dgm:pt>
    <dgm:pt modelId="{A4A51BE6-B6ED-4CF7-970A-C6D365737628}" type="pres">
      <dgm:prSet presAssocID="{AC76DF56-8B40-4DDC-93F7-2FEE1DA89AFD}" presName="node" presStyleLbl="node1" presStyleIdx="4" presStyleCnt="7">
        <dgm:presLayoutVars>
          <dgm:bulletEnabled val="1"/>
        </dgm:presLayoutVars>
      </dgm:prSet>
      <dgm:spPr/>
      <dgm:t>
        <a:bodyPr/>
        <a:lstStyle/>
        <a:p>
          <a:endParaRPr lang="en-GB"/>
        </a:p>
      </dgm:t>
    </dgm:pt>
    <dgm:pt modelId="{DAD503E7-5677-4D27-8F34-FF72C7000FA9}" type="pres">
      <dgm:prSet presAssocID="{AC76DF56-8B40-4DDC-93F7-2FEE1DA89AFD}" presName="spNode" presStyleCnt="0"/>
      <dgm:spPr/>
    </dgm:pt>
    <dgm:pt modelId="{A292ED89-4CAB-49AA-98EE-4D260A06C6CB}" type="pres">
      <dgm:prSet presAssocID="{5B17BFEA-FC27-42E8-BB7F-B0479B0AE647}" presName="sibTrans" presStyleLbl="sibTrans1D1" presStyleIdx="4" presStyleCnt="7"/>
      <dgm:spPr/>
      <dgm:t>
        <a:bodyPr/>
        <a:lstStyle/>
        <a:p>
          <a:endParaRPr lang="en-GB"/>
        </a:p>
      </dgm:t>
    </dgm:pt>
    <dgm:pt modelId="{02F7CD2C-C8CD-443A-8331-AFF7D5EF6582}" type="pres">
      <dgm:prSet presAssocID="{E8E74740-1B05-44F9-B376-4211FD34B711}" presName="node" presStyleLbl="node1" presStyleIdx="5" presStyleCnt="7">
        <dgm:presLayoutVars>
          <dgm:bulletEnabled val="1"/>
        </dgm:presLayoutVars>
      </dgm:prSet>
      <dgm:spPr/>
      <dgm:t>
        <a:bodyPr/>
        <a:lstStyle/>
        <a:p>
          <a:endParaRPr lang="en-GB"/>
        </a:p>
      </dgm:t>
    </dgm:pt>
    <dgm:pt modelId="{F0B26CB4-C65A-4E9C-A406-2D822BC934B6}" type="pres">
      <dgm:prSet presAssocID="{E8E74740-1B05-44F9-B376-4211FD34B711}" presName="spNode" presStyleCnt="0"/>
      <dgm:spPr/>
    </dgm:pt>
    <dgm:pt modelId="{172D5B05-07AA-48DA-97C6-C18E6C68DE40}" type="pres">
      <dgm:prSet presAssocID="{D26C6BCB-8A96-4564-9EB3-23FD1B60D148}" presName="sibTrans" presStyleLbl="sibTrans1D1" presStyleIdx="5" presStyleCnt="7"/>
      <dgm:spPr/>
      <dgm:t>
        <a:bodyPr/>
        <a:lstStyle/>
        <a:p>
          <a:endParaRPr lang="en-GB"/>
        </a:p>
      </dgm:t>
    </dgm:pt>
    <dgm:pt modelId="{57971D3C-B28A-41A9-B938-58EACD159E65}" type="pres">
      <dgm:prSet presAssocID="{FD8DF8F0-C33F-45E5-AE7F-C659FDC92A16}" presName="node" presStyleLbl="node1" presStyleIdx="6" presStyleCnt="7">
        <dgm:presLayoutVars>
          <dgm:bulletEnabled val="1"/>
        </dgm:presLayoutVars>
      </dgm:prSet>
      <dgm:spPr/>
      <dgm:t>
        <a:bodyPr/>
        <a:lstStyle/>
        <a:p>
          <a:endParaRPr lang="en-GB"/>
        </a:p>
      </dgm:t>
    </dgm:pt>
    <dgm:pt modelId="{4B7412EE-5054-43B5-A27F-A16CF9BE5058}" type="pres">
      <dgm:prSet presAssocID="{FD8DF8F0-C33F-45E5-AE7F-C659FDC92A16}" presName="spNode" presStyleCnt="0"/>
      <dgm:spPr/>
    </dgm:pt>
    <dgm:pt modelId="{ECE3B1FE-CA51-4AF3-A9B8-16E3F9689E3B}" type="pres">
      <dgm:prSet presAssocID="{D6DC4168-F672-4F8D-B23D-A8D6450EF915}" presName="sibTrans" presStyleLbl="sibTrans1D1" presStyleIdx="6" presStyleCnt="7"/>
      <dgm:spPr/>
      <dgm:t>
        <a:bodyPr/>
        <a:lstStyle/>
        <a:p>
          <a:endParaRPr lang="en-GB"/>
        </a:p>
      </dgm:t>
    </dgm:pt>
  </dgm:ptLst>
  <dgm:cxnLst>
    <dgm:cxn modelId="{47F532F9-CB63-4A64-BA80-7860CF175338}" type="presOf" srcId="{A63B2347-79F0-4E4F-8B7C-85392F84B214}" destId="{C6F0F8B8-3FB1-49C9-A73A-4A3FD7E94488}" srcOrd="0" destOrd="0" presId="urn:microsoft.com/office/officeart/2005/8/layout/cycle6"/>
    <dgm:cxn modelId="{8FEE9D4F-10A4-45B8-A2A8-89C4C5B77F32}" srcId="{7BC71D7E-9C7F-4161-82B0-CB98D7DC7DC5}" destId="{6B946797-D2A3-4623-BE5B-F0DA739C4607}" srcOrd="0" destOrd="0" parTransId="{F5E3D1AB-A59C-4A22-8B3B-39B4D6439B77}" sibTransId="{48D3FD23-F6BD-41F9-BC26-06E3944CB01C}"/>
    <dgm:cxn modelId="{2B82A8CE-CF4D-486B-9119-2B88162368D3}" type="presOf" srcId="{7BC71D7E-9C7F-4161-82B0-CB98D7DC7DC5}" destId="{69906E36-F9EF-4E4A-AA69-00297A9516FD}" srcOrd="0" destOrd="0" presId="urn:microsoft.com/office/officeart/2005/8/layout/cycle6"/>
    <dgm:cxn modelId="{4469547E-3CBE-43F5-B6A1-CC0CB51917CE}" type="presOf" srcId="{D26C6BCB-8A96-4564-9EB3-23FD1B60D148}" destId="{172D5B05-07AA-48DA-97C6-C18E6C68DE40}" srcOrd="0" destOrd="0" presId="urn:microsoft.com/office/officeart/2005/8/layout/cycle6"/>
    <dgm:cxn modelId="{0794D397-29A5-44DE-AF2A-902DD70175A2}" srcId="{7BC71D7E-9C7F-4161-82B0-CB98D7DC7DC5}" destId="{E8E74740-1B05-44F9-B376-4211FD34B711}" srcOrd="5" destOrd="0" parTransId="{48755FFF-5C89-431C-9427-6B0075A4340B}" sibTransId="{D26C6BCB-8A96-4564-9EB3-23FD1B60D148}"/>
    <dgm:cxn modelId="{0EDE3C53-E5FA-4AE8-8B5F-034E8D8B096D}" srcId="{7BC71D7E-9C7F-4161-82B0-CB98D7DC7DC5}" destId="{09049BB5-91CF-4B6A-B0E8-DA4ED99FE7B0}" srcOrd="2" destOrd="0" parTransId="{1F564199-B122-49EE-87BA-CC2C46F0BFCE}" sibTransId="{A63B2347-79F0-4E4F-8B7C-85392F84B214}"/>
    <dgm:cxn modelId="{A0EF60E0-A3BB-4F27-AB0D-E163C4DCFA05}" srcId="{7BC71D7E-9C7F-4161-82B0-CB98D7DC7DC5}" destId="{21BCDE7F-D59A-42E1-8885-01822C52BC94}" srcOrd="1" destOrd="0" parTransId="{E43B6117-864E-418F-91CA-4DE0B270D0F5}" sibTransId="{5C95FE53-187F-4552-B257-A289126438BC}"/>
    <dgm:cxn modelId="{CAF96410-5E4A-46C2-B1A5-67E0542DF84B}" type="presOf" srcId="{D6DC4168-F672-4F8D-B23D-A8D6450EF915}" destId="{ECE3B1FE-CA51-4AF3-A9B8-16E3F9689E3B}" srcOrd="0" destOrd="0" presId="urn:microsoft.com/office/officeart/2005/8/layout/cycle6"/>
    <dgm:cxn modelId="{A20D43E9-5122-4E00-BD6B-B282C8E0C32F}" type="presOf" srcId="{AC76DF56-8B40-4DDC-93F7-2FEE1DA89AFD}" destId="{A4A51BE6-B6ED-4CF7-970A-C6D365737628}" srcOrd="0" destOrd="0" presId="urn:microsoft.com/office/officeart/2005/8/layout/cycle6"/>
    <dgm:cxn modelId="{3EBC4DD9-27A1-4416-B3E4-B84966D9E878}" type="presOf" srcId="{FD8DF8F0-C33F-45E5-AE7F-C659FDC92A16}" destId="{57971D3C-B28A-41A9-B938-58EACD159E65}" srcOrd="0" destOrd="0" presId="urn:microsoft.com/office/officeart/2005/8/layout/cycle6"/>
    <dgm:cxn modelId="{6947C8CA-EE91-4EBE-ADB4-63A90197EA48}" type="presOf" srcId="{5C95FE53-187F-4552-B257-A289126438BC}" destId="{E642950D-63E7-4261-890D-0BCDEBEE494D}" srcOrd="0" destOrd="0" presId="urn:microsoft.com/office/officeart/2005/8/layout/cycle6"/>
    <dgm:cxn modelId="{30172759-02F1-4E7C-92C7-20331BA4FF8C}" type="presOf" srcId="{5B17BFEA-FC27-42E8-BB7F-B0479B0AE647}" destId="{A292ED89-4CAB-49AA-98EE-4D260A06C6CB}" srcOrd="0" destOrd="0" presId="urn:microsoft.com/office/officeart/2005/8/layout/cycle6"/>
    <dgm:cxn modelId="{D79F9EAE-6483-47EC-B319-291D3CD29A26}" type="presOf" srcId="{21BCDE7F-D59A-42E1-8885-01822C52BC94}" destId="{D2860CDE-BCC6-44BD-ABF6-4C26E36E6E1A}" srcOrd="0" destOrd="0" presId="urn:microsoft.com/office/officeart/2005/8/layout/cycle6"/>
    <dgm:cxn modelId="{2CEC4655-5A4A-44CE-B917-BCD5A34FF394}" type="presOf" srcId="{6B946797-D2A3-4623-BE5B-F0DA739C4607}" destId="{0FB58F60-0711-471D-ABB4-990ABFD8468D}" srcOrd="0" destOrd="0" presId="urn:microsoft.com/office/officeart/2005/8/layout/cycle6"/>
    <dgm:cxn modelId="{ABBBE5C7-2EE6-4D27-AC9C-7E20D8B19F44}" type="presOf" srcId="{09049BB5-91CF-4B6A-B0E8-DA4ED99FE7B0}" destId="{B9A8FBD0-0D28-487A-8B0F-79B18767C365}" srcOrd="0" destOrd="0" presId="urn:microsoft.com/office/officeart/2005/8/layout/cycle6"/>
    <dgm:cxn modelId="{40E81C8B-6647-44F9-903E-43F9661C814D}" type="presOf" srcId="{48D3FD23-F6BD-41F9-BC26-06E3944CB01C}" destId="{510809AD-C920-40C4-A95F-850E8D13CA8D}" srcOrd="0" destOrd="0" presId="urn:microsoft.com/office/officeart/2005/8/layout/cycle6"/>
    <dgm:cxn modelId="{2E810CF8-FDA4-47B7-A478-AB034697402E}" type="presOf" srcId="{DF5CA817-4185-4554-99A9-BAADC0CC2EDB}" destId="{0024D01E-F347-473A-ABB8-2607C75AC826}" srcOrd="0" destOrd="0" presId="urn:microsoft.com/office/officeart/2005/8/layout/cycle6"/>
    <dgm:cxn modelId="{C1EF003C-D94B-4BB4-8F88-181CC0C612C3}" type="presOf" srcId="{19DCB6E1-1B0D-4458-ABB4-80D7B49F4CD5}" destId="{512C9D45-D7CA-4D22-9E3A-176C6C2AFCB7}" srcOrd="0" destOrd="0" presId="urn:microsoft.com/office/officeart/2005/8/layout/cycle6"/>
    <dgm:cxn modelId="{442AD796-57D4-48DA-B099-11DD3BDC97E5}" srcId="{7BC71D7E-9C7F-4161-82B0-CB98D7DC7DC5}" destId="{FD8DF8F0-C33F-45E5-AE7F-C659FDC92A16}" srcOrd="6" destOrd="0" parTransId="{42DAF56E-3A1D-4CAF-B485-480CCD590610}" sibTransId="{D6DC4168-F672-4F8D-B23D-A8D6450EF915}"/>
    <dgm:cxn modelId="{9540FD65-72F3-49FA-AB71-432F73D7D83A}" srcId="{7BC71D7E-9C7F-4161-82B0-CB98D7DC7DC5}" destId="{AC76DF56-8B40-4DDC-93F7-2FEE1DA89AFD}" srcOrd="4" destOrd="0" parTransId="{67D0701E-FBB3-41D4-A46D-6940AB04354E}" sibTransId="{5B17BFEA-FC27-42E8-BB7F-B0479B0AE647}"/>
    <dgm:cxn modelId="{C3836A25-6F31-4DD2-988D-D10DF2ED42E1}" type="presOf" srcId="{E8E74740-1B05-44F9-B376-4211FD34B711}" destId="{02F7CD2C-C8CD-443A-8331-AFF7D5EF6582}" srcOrd="0" destOrd="0" presId="urn:microsoft.com/office/officeart/2005/8/layout/cycle6"/>
    <dgm:cxn modelId="{6A1F847B-98D4-4087-9CBE-89AD19D0C0FC}" srcId="{7BC71D7E-9C7F-4161-82B0-CB98D7DC7DC5}" destId="{19DCB6E1-1B0D-4458-ABB4-80D7B49F4CD5}" srcOrd="3" destOrd="0" parTransId="{4C0C4257-F395-439A-8439-32C5E9D356A6}" sibTransId="{DF5CA817-4185-4554-99A9-BAADC0CC2EDB}"/>
    <dgm:cxn modelId="{4B4B0992-465E-4B12-BF7A-571D26CF4D7A}" type="presParOf" srcId="{69906E36-F9EF-4E4A-AA69-00297A9516FD}" destId="{0FB58F60-0711-471D-ABB4-990ABFD8468D}" srcOrd="0" destOrd="0" presId="urn:microsoft.com/office/officeart/2005/8/layout/cycle6"/>
    <dgm:cxn modelId="{2E69471C-0313-4603-8062-C5F4F7D00026}" type="presParOf" srcId="{69906E36-F9EF-4E4A-AA69-00297A9516FD}" destId="{1DF8AF3E-5C24-49F2-B95A-8FF3E759B37C}" srcOrd="1" destOrd="0" presId="urn:microsoft.com/office/officeart/2005/8/layout/cycle6"/>
    <dgm:cxn modelId="{DC0E03AB-A604-43EE-9115-CE3FCC7CB118}" type="presParOf" srcId="{69906E36-F9EF-4E4A-AA69-00297A9516FD}" destId="{510809AD-C920-40C4-A95F-850E8D13CA8D}" srcOrd="2" destOrd="0" presId="urn:microsoft.com/office/officeart/2005/8/layout/cycle6"/>
    <dgm:cxn modelId="{AC540732-F829-4A84-8FCC-566B6922B7BF}" type="presParOf" srcId="{69906E36-F9EF-4E4A-AA69-00297A9516FD}" destId="{D2860CDE-BCC6-44BD-ABF6-4C26E36E6E1A}" srcOrd="3" destOrd="0" presId="urn:microsoft.com/office/officeart/2005/8/layout/cycle6"/>
    <dgm:cxn modelId="{F0A08B78-861C-4AFB-9293-AD07E5375AE6}" type="presParOf" srcId="{69906E36-F9EF-4E4A-AA69-00297A9516FD}" destId="{AB9047D5-C0E1-4FE1-BF44-E8144B0D1D1B}" srcOrd="4" destOrd="0" presId="urn:microsoft.com/office/officeart/2005/8/layout/cycle6"/>
    <dgm:cxn modelId="{E1905CAD-DD12-4820-B1D1-75303EF5B9D6}" type="presParOf" srcId="{69906E36-F9EF-4E4A-AA69-00297A9516FD}" destId="{E642950D-63E7-4261-890D-0BCDEBEE494D}" srcOrd="5" destOrd="0" presId="urn:microsoft.com/office/officeart/2005/8/layout/cycle6"/>
    <dgm:cxn modelId="{CF07D0DC-DC81-43FF-BD7F-08D429608DB3}" type="presParOf" srcId="{69906E36-F9EF-4E4A-AA69-00297A9516FD}" destId="{B9A8FBD0-0D28-487A-8B0F-79B18767C365}" srcOrd="6" destOrd="0" presId="urn:microsoft.com/office/officeart/2005/8/layout/cycle6"/>
    <dgm:cxn modelId="{F32461FE-9D4E-4AB8-A739-528BEDD92810}" type="presParOf" srcId="{69906E36-F9EF-4E4A-AA69-00297A9516FD}" destId="{77D8B18A-80B7-4B6D-839F-7689214A9760}" srcOrd="7" destOrd="0" presId="urn:microsoft.com/office/officeart/2005/8/layout/cycle6"/>
    <dgm:cxn modelId="{DFA67FF9-09AB-47EE-B4CD-501A0BF7F667}" type="presParOf" srcId="{69906E36-F9EF-4E4A-AA69-00297A9516FD}" destId="{C6F0F8B8-3FB1-49C9-A73A-4A3FD7E94488}" srcOrd="8" destOrd="0" presId="urn:microsoft.com/office/officeart/2005/8/layout/cycle6"/>
    <dgm:cxn modelId="{783A75DC-5CF8-483C-8252-1A030B21C694}" type="presParOf" srcId="{69906E36-F9EF-4E4A-AA69-00297A9516FD}" destId="{512C9D45-D7CA-4D22-9E3A-176C6C2AFCB7}" srcOrd="9" destOrd="0" presId="urn:microsoft.com/office/officeart/2005/8/layout/cycle6"/>
    <dgm:cxn modelId="{08C4FA43-0C02-4A70-8B00-85D4A629F688}" type="presParOf" srcId="{69906E36-F9EF-4E4A-AA69-00297A9516FD}" destId="{4AA77C85-021C-44F3-B9EC-8426B05A79C9}" srcOrd="10" destOrd="0" presId="urn:microsoft.com/office/officeart/2005/8/layout/cycle6"/>
    <dgm:cxn modelId="{25B38277-0BAC-4645-8624-BB42BDC52189}" type="presParOf" srcId="{69906E36-F9EF-4E4A-AA69-00297A9516FD}" destId="{0024D01E-F347-473A-ABB8-2607C75AC826}" srcOrd="11" destOrd="0" presId="urn:microsoft.com/office/officeart/2005/8/layout/cycle6"/>
    <dgm:cxn modelId="{E03298AF-421E-4C6F-AD98-EA768AC45D66}" type="presParOf" srcId="{69906E36-F9EF-4E4A-AA69-00297A9516FD}" destId="{A4A51BE6-B6ED-4CF7-970A-C6D365737628}" srcOrd="12" destOrd="0" presId="urn:microsoft.com/office/officeart/2005/8/layout/cycle6"/>
    <dgm:cxn modelId="{F0CE9D3E-EE8E-49FA-BC0B-6FAA23FF92AF}" type="presParOf" srcId="{69906E36-F9EF-4E4A-AA69-00297A9516FD}" destId="{DAD503E7-5677-4D27-8F34-FF72C7000FA9}" srcOrd="13" destOrd="0" presId="urn:microsoft.com/office/officeart/2005/8/layout/cycle6"/>
    <dgm:cxn modelId="{91CF67A7-98B9-48DC-9C5F-51BBA19EB49B}" type="presParOf" srcId="{69906E36-F9EF-4E4A-AA69-00297A9516FD}" destId="{A292ED89-4CAB-49AA-98EE-4D260A06C6CB}" srcOrd="14" destOrd="0" presId="urn:microsoft.com/office/officeart/2005/8/layout/cycle6"/>
    <dgm:cxn modelId="{DE7F127D-10DA-4D4B-BC02-84A6EE40DFB0}" type="presParOf" srcId="{69906E36-F9EF-4E4A-AA69-00297A9516FD}" destId="{02F7CD2C-C8CD-443A-8331-AFF7D5EF6582}" srcOrd="15" destOrd="0" presId="urn:microsoft.com/office/officeart/2005/8/layout/cycle6"/>
    <dgm:cxn modelId="{00EAB1F6-812D-46B8-8149-0200C42D9A38}" type="presParOf" srcId="{69906E36-F9EF-4E4A-AA69-00297A9516FD}" destId="{F0B26CB4-C65A-4E9C-A406-2D822BC934B6}" srcOrd="16" destOrd="0" presId="urn:microsoft.com/office/officeart/2005/8/layout/cycle6"/>
    <dgm:cxn modelId="{60A1CA08-D46B-44BB-8DA3-6380F5246DB1}" type="presParOf" srcId="{69906E36-F9EF-4E4A-AA69-00297A9516FD}" destId="{172D5B05-07AA-48DA-97C6-C18E6C68DE40}" srcOrd="17" destOrd="0" presId="urn:microsoft.com/office/officeart/2005/8/layout/cycle6"/>
    <dgm:cxn modelId="{C1949906-5F02-4F54-ACA1-A1614FE3DC1B}" type="presParOf" srcId="{69906E36-F9EF-4E4A-AA69-00297A9516FD}" destId="{57971D3C-B28A-41A9-B938-58EACD159E65}" srcOrd="18" destOrd="0" presId="urn:microsoft.com/office/officeart/2005/8/layout/cycle6"/>
    <dgm:cxn modelId="{FF7E0482-3527-401F-BE6F-8C5E0A446705}" type="presParOf" srcId="{69906E36-F9EF-4E4A-AA69-00297A9516FD}" destId="{4B7412EE-5054-43B5-A27F-A16CF9BE5058}" srcOrd="19" destOrd="0" presId="urn:microsoft.com/office/officeart/2005/8/layout/cycle6"/>
    <dgm:cxn modelId="{1F6B503A-E15C-4387-A465-B4ABCCB2D49F}" type="presParOf" srcId="{69906E36-F9EF-4E4A-AA69-00297A9516FD}" destId="{ECE3B1FE-CA51-4AF3-A9B8-16E3F9689E3B}" srcOrd="20"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B58F60-0711-471D-ABB4-990ABFD8468D}">
      <dsp:nvSpPr>
        <dsp:cNvPr id="0" name=""/>
        <dsp:cNvSpPr/>
      </dsp:nvSpPr>
      <dsp:spPr>
        <a:xfrm>
          <a:off x="4158443" y="1625"/>
          <a:ext cx="827112" cy="537622"/>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solidFill>
                <a:schemeClr val="tx1"/>
              </a:solidFill>
            </a:rPr>
            <a:t>Private Sector Housing</a:t>
          </a:r>
          <a:endParaRPr lang="en-GB" sz="800" kern="1200" dirty="0">
            <a:solidFill>
              <a:schemeClr val="tx1"/>
            </a:solidFill>
          </a:endParaRPr>
        </a:p>
      </dsp:txBody>
      <dsp:txXfrm>
        <a:off x="4184688" y="27870"/>
        <a:ext cx="774622" cy="485132"/>
      </dsp:txXfrm>
    </dsp:sp>
    <dsp:sp modelId="{510809AD-C920-40C4-A95F-850E8D13CA8D}">
      <dsp:nvSpPr>
        <dsp:cNvPr id="0" name=""/>
        <dsp:cNvSpPr/>
      </dsp:nvSpPr>
      <dsp:spPr>
        <a:xfrm>
          <a:off x="3038510" y="270436"/>
          <a:ext cx="3066978" cy="3066978"/>
        </a:xfrm>
        <a:custGeom>
          <a:avLst/>
          <a:gdLst/>
          <a:ahLst/>
          <a:cxnLst/>
          <a:rect l="0" t="0" r="0" b="0"/>
          <a:pathLst>
            <a:path>
              <a:moveTo>
                <a:pt x="1952510" y="58358"/>
              </a:moveTo>
              <a:arcTo wR="1533489" hR="1533489" stAng="17151455" swAng="1254967"/>
            </a:path>
          </a:pathLst>
        </a:custGeom>
        <a:noFill/>
        <a:ln w="9525" cap="flat" cmpd="sng" algn="ctr">
          <a:solidFill>
            <a:schemeClr val="dk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2860CDE-BCC6-44BD-ABF6-4C26E36E6E1A}">
      <dsp:nvSpPr>
        <dsp:cNvPr id="0" name=""/>
        <dsp:cNvSpPr/>
      </dsp:nvSpPr>
      <dsp:spPr>
        <a:xfrm>
          <a:off x="5357373" y="578999"/>
          <a:ext cx="827112" cy="537622"/>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solidFill>
                <a:schemeClr val="tx1"/>
              </a:solidFill>
            </a:rPr>
            <a:t>Housing Strategy</a:t>
          </a:r>
          <a:endParaRPr lang="en-GB" sz="800" kern="1200" dirty="0">
            <a:solidFill>
              <a:schemeClr val="tx1"/>
            </a:solidFill>
          </a:endParaRPr>
        </a:p>
      </dsp:txBody>
      <dsp:txXfrm>
        <a:off x="5383618" y="605244"/>
        <a:ext cx="774622" cy="485132"/>
      </dsp:txXfrm>
    </dsp:sp>
    <dsp:sp modelId="{E642950D-63E7-4261-890D-0BCDEBEE494D}">
      <dsp:nvSpPr>
        <dsp:cNvPr id="0" name=""/>
        <dsp:cNvSpPr/>
      </dsp:nvSpPr>
      <dsp:spPr>
        <a:xfrm>
          <a:off x="3038510" y="270436"/>
          <a:ext cx="3066978" cy="3066978"/>
        </a:xfrm>
        <a:custGeom>
          <a:avLst/>
          <a:gdLst/>
          <a:ahLst/>
          <a:cxnLst/>
          <a:rect l="0" t="0" r="0" b="0"/>
          <a:pathLst>
            <a:path>
              <a:moveTo>
                <a:pt x="2907792" y="853136"/>
              </a:moveTo>
              <a:arcTo wR="1533489" hR="1533489" stAng="20019730" swAng="1725275"/>
            </a:path>
          </a:pathLst>
        </a:custGeom>
        <a:noFill/>
        <a:ln w="9525" cap="flat" cmpd="sng" algn="ctr">
          <a:solidFill>
            <a:schemeClr val="dk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9A8FBD0-0D28-487A-8B0F-79B18767C365}">
      <dsp:nvSpPr>
        <dsp:cNvPr id="0" name=""/>
        <dsp:cNvSpPr/>
      </dsp:nvSpPr>
      <dsp:spPr>
        <a:xfrm>
          <a:off x="5653485" y="1876347"/>
          <a:ext cx="827112" cy="537622"/>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t>Public Sector</a:t>
          </a:r>
          <a:endParaRPr lang="en-GB" sz="800" kern="1200" dirty="0"/>
        </a:p>
      </dsp:txBody>
      <dsp:txXfrm>
        <a:off x="5679730" y="1902592"/>
        <a:ext cx="774622" cy="485132"/>
      </dsp:txXfrm>
    </dsp:sp>
    <dsp:sp modelId="{C6F0F8B8-3FB1-49C9-A73A-4A3FD7E94488}">
      <dsp:nvSpPr>
        <dsp:cNvPr id="0" name=""/>
        <dsp:cNvSpPr/>
      </dsp:nvSpPr>
      <dsp:spPr>
        <a:xfrm>
          <a:off x="3052433" y="239281"/>
          <a:ext cx="3066978" cy="3066978"/>
        </a:xfrm>
        <a:custGeom>
          <a:avLst/>
          <a:gdLst/>
          <a:ahLst/>
          <a:cxnLst/>
          <a:rect l="0" t="0" r="0" b="0"/>
          <a:pathLst>
            <a:path>
              <a:moveTo>
                <a:pt x="2923853" y="2180385"/>
              </a:moveTo>
              <a:arcTo wR="1533489" hR="1533489" stAng="1497072" swAng="1388991"/>
            </a:path>
          </a:pathLst>
        </a:custGeom>
        <a:noFill/>
        <a:ln w="9525" cap="flat" cmpd="sng" algn="ctr">
          <a:solidFill>
            <a:schemeClr val="dk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12C9D45-D7CA-4D22-9E3A-176C6C2AFCB7}">
      <dsp:nvSpPr>
        <dsp:cNvPr id="0" name=""/>
        <dsp:cNvSpPr/>
      </dsp:nvSpPr>
      <dsp:spPr>
        <a:xfrm>
          <a:off x="4788025" y="2918365"/>
          <a:ext cx="827112" cy="537622"/>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t>Housing Repairs operations</a:t>
          </a:r>
          <a:endParaRPr lang="en-GB" sz="800" kern="1200" dirty="0"/>
        </a:p>
      </dsp:txBody>
      <dsp:txXfrm>
        <a:off x="4814270" y="2944610"/>
        <a:ext cx="774622" cy="485132"/>
      </dsp:txXfrm>
    </dsp:sp>
    <dsp:sp modelId="{0024D01E-F347-473A-ABB8-2607C75AC826}">
      <dsp:nvSpPr>
        <dsp:cNvPr id="0" name=""/>
        <dsp:cNvSpPr/>
      </dsp:nvSpPr>
      <dsp:spPr>
        <a:xfrm>
          <a:off x="2993681" y="263653"/>
          <a:ext cx="3066978" cy="3066978"/>
        </a:xfrm>
        <a:custGeom>
          <a:avLst/>
          <a:gdLst/>
          <a:ahLst/>
          <a:cxnLst/>
          <a:rect l="0" t="0" r="0" b="0"/>
          <a:pathLst>
            <a:path>
              <a:moveTo>
                <a:pt x="1789732" y="3045417"/>
              </a:moveTo>
              <a:arcTo wR="1533489" hR="1533489" stAng="4822851" swAng="1032062"/>
            </a:path>
          </a:pathLst>
        </a:custGeom>
        <a:noFill/>
        <a:ln w="9525" cap="flat" cmpd="sng" algn="ctr">
          <a:solidFill>
            <a:schemeClr val="dk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4A51BE6-B6ED-4CF7-970A-C6D365737628}">
      <dsp:nvSpPr>
        <dsp:cNvPr id="0" name=""/>
        <dsp:cNvSpPr/>
      </dsp:nvSpPr>
      <dsp:spPr>
        <a:xfrm>
          <a:off x="3493087" y="2916739"/>
          <a:ext cx="827112" cy="537622"/>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t>Welsh Housing Quality Standards</a:t>
          </a:r>
          <a:endParaRPr lang="en-GB" sz="800" kern="1200" dirty="0"/>
        </a:p>
      </dsp:txBody>
      <dsp:txXfrm>
        <a:off x="3519332" y="2942984"/>
        <a:ext cx="774622" cy="485132"/>
      </dsp:txXfrm>
    </dsp:sp>
    <dsp:sp modelId="{A292ED89-4CAB-49AA-98EE-4D260A06C6CB}">
      <dsp:nvSpPr>
        <dsp:cNvPr id="0" name=""/>
        <dsp:cNvSpPr/>
      </dsp:nvSpPr>
      <dsp:spPr>
        <a:xfrm>
          <a:off x="3038510" y="270436"/>
          <a:ext cx="3066978" cy="3066978"/>
        </a:xfrm>
        <a:custGeom>
          <a:avLst/>
          <a:gdLst/>
          <a:ahLst/>
          <a:cxnLst/>
          <a:rect l="0" t="0" r="0" b="0"/>
          <a:pathLst>
            <a:path>
              <a:moveTo>
                <a:pt x="473945" y="2642072"/>
              </a:moveTo>
              <a:arcTo wR="1533489" hR="1533489" stAng="8022256" swAng="1357489"/>
            </a:path>
          </a:pathLst>
        </a:custGeom>
        <a:noFill/>
        <a:ln w="9525" cap="flat" cmpd="sng" algn="ctr">
          <a:solidFill>
            <a:schemeClr val="dk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2F7CD2C-C8CD-443A-8331-AFF7D5EF6582}">
      <dsp:nvSpPr>
        <dsp:cNvPr id="0" name=""/>
        <dsp:cNvSpPr/>
      </dsp:nvSpPr>
      <dsp:spPr>
        <a:xfrm>
          <a:off x="2663402" y="1876347"/>
          <a:ext cx="827112" cy="537622"/>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t>Housing Allocations</a:t>
          </a:r>
          <a:endParaRPr lang="en-GB" sz="800" kern="1200" dirty="0"/>
        </a:p>
      </dsp:txBody>
      <dsp:txXfrm>
        <a:off x="2689647" y="1902592"/>
        <a:ext cx="774622" cy="485132"/>
      </dsp:txXfrm>
    </dsp:sp>
    <dsp:sp modelId="{172D5B05-07AA-48DA-97C6-C18E6C68DE40}">
      <dsp:nvSpPr>
        <dsp:cNvPr id="0" name=""/>
        <dsp:cNvSpPr/>
      </dsp:nvSpPr>
      <dsp:spPr>
        <a:xfrm>
          <a:off x="3038510" y="270436"/>
          <a:ext cx="3066978" cy="3066978"/>
        </a:xfrm>
        <a:custGeom>
          <a:avLst/>
          <a:gdLst/>
          <a:ahLst/>
          <a:cxnLst/>
          <a:rect l="0" t="0" r="0" b="0"/>
          <a:pathLst>
            <a:path>
              <a:moveTo>
                <a:pt x="1363" y="1598152"/>
              </a:moveTo>
              <a:arcTo wR="1533489" hR="1533489" stAng="10654995" swAng="1725275"/>
            </a:path>
          </a:pathLst>
        </a:custGeom>
        <a:noFill/>
        <a:ln w="9525" cap="flat" cmpd="sng" algn="ctr">
          <a:solidFill>
            <a:schemeClr val="dk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7971D3C-B28A-41A9-B938-58EACD159E65}">
      <dsp:nvSpPr>
        <dsp:cNvPr id="0" name=""/>
        <dsp:cNvSpPr/>
      </dsp:nvSpPr>
      <dsp:spPr>
        <a:xfrm>
          <a:off x="2959513" y="578999"/>
          <a:ext cx="827112" cy="537622"/>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t>Housing Options</a:t>
          </a:r>
          <a:endParaRPr lang="en-GB" sz="800" kern="1200" dirty="0"/>
        </a:p>
      </dsp:txBody>
      <dsp:txXfrm>
        <a:off x="2985758" y="605244"/>
        <a:ext cx="774622" cy="485132"/>
      </dsp:txXfrm>
    </dsp:sp>
    <dsp:sp modelId="{ECE3B1FE-CA51-4AF3-A9B8-16E3F9689E3B}">
      <dsp:nvSpPr>
        <dsp:cNvPr id="0" name=""/>
        <dsp:cNvSpPr/>
      </dsp:nvSpPr>
      <dsp:spPr>
        <a:xfrm>
          <a:off x="3038510" y="270436"/>
          <a:ext cx="3066978" cy="3066978"/>
        </a:xfrm>
        <a:custGeom>
          <a:avLst/>
          <a:gdLst/>
          <a:ahLst/>
          <a:cxnLst/>
          <a:rect l="0" t="0" r="0" b="0"/>
          <a:pathLst>
            <a:path>
              <a:moveTo>
                <a:pt x="615456" y="305154"/>
              </a:moveTo>
              <a:arcTo wR="1533489" hR="1533489" stAng="13993578" swAng="1254967"/>
            </a:path>
          </a:pathLst>
        </a:custGeom>
        <a:noFill/>
        <a:ln w="9525" cap="flat" cmpd="sng" algn="ctr">
          <a:solidFill>
            <a:schemeClr val="dk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5624B3-09D6-4132-8CAF-9BC96C40C1D8}" type="datetimeFigureOut">
              <a:rPr lang="en-GB" smtClean="0"/>
              <a:t>12/04/2018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7AC013-38B6-4119-9861-54C54834FFF8}" type="slidenum">
              <a:rPr lang="en-GB" smtClean="0"/>
              <a:t>‹#›</a:t>
            </a:fld>
            <a:endParaRPr lang="en-GB"/>
          </a:p>
        </p:txBody>
      </p:sp>
    </p:spTree>
    <p:extLst>
      <p:ext uri="{BB962C8B-B14F-4D97-AF65-F5344CB8AC3E}">
        <p14:creationId xmlns:p14="http://schemas.microsoft.com/office/powerpoint/2010/main" val="3075714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Front slide. </a:t>
            </a:r>
            <a:endParaRPr lang="en-GB" dirty="0"/>
          </a:p>
        </p:txBody>
      </p:sp>
      <p:sp>
        <p:nvSpPr>
          <p:cNvPr id="4" name="Slide Number Placeholder 3"/>
          <p:cNvSpPr>
            <a:spLocks noGrp="1"/>
          </p:cNvSpPr>
          <p:nvPr>
            <p:ph type="sldNum" sz="quarter" idx="10"/>
          </p:nvPr>
        </p:nvSpPr>
        <p:spPr/>
        <p:txBody>
          <a:bodyPr/>
          <a:lstStyle/>
          <a:p>
            <a:fld id="{E57AC013-38B6-4119-9861-54C54834FFF8}" type="slidenum">
              <a:rPr lang="en-GB" smtClean="0"/>
              <a:t>1</a:t>
            </a:fld>
            <a:endParaRPr lang="en-GB"/>
          </a:p>
        </p:txBody>
      </p:sp>
    </p:spTree>
    <p:extLst>
      <p:ext uri="{BB962C8B-B14F-4D97-AF65-F5344CB8AC3E}">
        <p14:creationId xmlns:p14="http://schemas.microsoft.com/office/powerpoint/2010/main" val="362862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57AC013-38B6-4119-9861-54C54834FFF8}" type="slidenum">
              <a:rPr lang="en-GB" smtClean="0"/>
              <a:t>2</a:t>
            </a:fld>
            <a:endParaRPr lang="en-GB"/>
          </a:p>
        </p:txBody>
      </p:sp>
    </p:spTree>
    <p:extLst>
      <p:ext uri="{BB962C8B-B14F-4D97-AF65-F5344CB8AC3E}">
        <p14:creationId xmlns:p14="http://schemas.microsoft.com/office/powerpoint/2010/main" val="38077968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57AC013-38B6-4119-9861-54C54834FFF8}" type="slidenum">
              <a:rPr lang="en-GB" smtClean="0"/>
              <a:t>4</a:t>
            </a:fld>
            <a:endParaRPr lang="en-GB"/>
          </a:p>
        </p:txBody>
      </p:sp>
    </p:spTree>
    <p:extLst>
      <p:ext uri="{BB962C8B-B14F-4D97-AF65-F5344CB8AC3E}">
        <p14:creationId xmlns:p14="http://schemas.microsoft.com/office/powerpoint/2010/main" val="2949505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57AC013-38B6-4119-9861-54C54834FFF8}" type="slidenum">
              <a:rPr lang="en-GB" smtClean="0"/>
              <a:t>7</a:t>
            </a:fld>
            <a:endParaRPr lang="en-GB"/>
          </a:p>
        </p:txBody>
      </p:sp>
    </p:spTree>
    <p:extLst>
      <p:ext uri="{BB962C8B-B14F-4D97-AF65-F5344CB8AC3E}">
        <p14:creationId xmlns:p14="http://schemas.microsoft.com/office/powerpoint/2010/main" val="17615640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CCBC-Brand-Ribb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08500"/>
            <a:ext cx="9144000" cy="177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CCBC-Brand-GreenerTex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2275" y="6021388"/>
            <a:ext cx="7345363"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8723" name="Rectangle 3"/>
          <p:cNvSpPr>
            <a:spLocks noGrp="1" noChangeArrowheads="1"/>
          </p:cNvSpPr>
          <p:nvPr>
            <p:ph type="ctrTitle"/>
          </p:nvPr>
        </p:nvSpPr>
        <p:spPr>
          <a:xfrm>
            <a:off x="755650" y="981075"/>
            <a:ext cx="7772400" cy="1470025"/>
          </a:xfrm>
        </p:spPr>
        <p:txBody>
          <a:bodyPr/>
          <a:lstStyle>
            <a:lvl1pPr>
              <a:defRPr/>
            </a:lvl1pPr>
          </a:lstStyle>
          <a:p>
            <a:r>
              <a:rPr lang="en-US" smtClean="0"/>
              <a:t>Click to edit Master title style</a:t>
            </a:r>
            <a:endParaRPr lang="en-GB"/>
          </a:p>
        </p:txBody>
      </p:sp>
      <p:sp>
        <p:nvSpPr>
          <p:cNvPr id="158724" name="Rectangle 4"/>
          <p:cNvSpPr>
            <a:spLocks noGrp="1" noChangeArrowheads="1"/>
          </p:cNvSpPr>
          <p:nvPr>
            <p:ph type="subTitle" idx="1"/>
          </p:nvPr>
        </p:nvSpPr>
        <p:spPr>
          <a:xfrm>
            <a:off x="1441450" y="2565400"/>
            <a:ext cx="6400800" cy="1223963"/>
          </a:xfrm>
        </p:spPr>
        <p:txBody>
          <a:bodyPr/>
          <a:lstStyle>
            <a:lvl1pPr marL="0" indent="0" algn="ctr">
              <a:buFontTx/>
              <a:buNone/>
              <a:defRPr/>
            </a:lvl1pPr>
          </a:lstStyle>
          <a:p>
            <a:r>
              <a:rPr lang="en-US" smtClean="0"/>
              <a:t>Click to edit Master subtitle style</a:t>
            </a:r>
            <a:endParaRPr lang="en-GB"/>
          </a:p>
        </p:txBody>
      </p:sp>
    </p:spTree>
    <p:extLst>
      <p:ext uri="{BB962C8B-B14F-4D97-AF65-F5344CB8AC3E}">
        <p14:creationId xmlns:p14="http://schemas.microsoft.com/office/powerpoint/2010/main" val="2706861881"/>
      </p:ext>
    </p:extLst>
  </p:cSld>
  <p:clrMapOvr>
    <a:masterClrMapping/>
  </p:clrMapOvr>
  <p:transition>
    <p:pull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209591262"/>
      </p:ext>
    </p:extLst>
  </p:cSld>
  <p:clrMapOvr>
    <a:masterClrMapping/>
  </p:clrMapOvr>
  <p:transition>
    <p:pull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48688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0" y="0"/>
            <a:ext cx="6705600" cy="48688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428517277"/>
      </p:ext>
    </p:extLst>
  </p:cSld>
  <p:clrMapOvr>
    <a:masterClrMapping/>
  </p:clrMapOvr>
  <p:transition>
    <p:pull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0" y="1412875"/>
            <a:ext cx="9144000" cy="3455988"/>
          </a:xfrm>
        </p:spPr>
        <p:txBody>
          <a:bodyPr/>
          <a:lstStyle/>
          <a:p>
            <a:pPr lvl="0"/>
            <a:r>
              <a:rPr lang="en-US" noProof="0" smtClean="0"/>
              <a:t>Click icon to add chart</a:t>
            </a:r>
            <a:endParaRPr lang="en-GB" noProof="0" dirty="0" smtClean="0"/>
          </a:p>
        </p:txBody>
      </p:sp>
    </p:spTree>
    <p:extLst>
      <p:ext uri="{BB962C8B-B14F-4D97-AF65-F5344CB8AC3E}">
        <p14:creationId xmlns:p14="http://schemas.microsoft.com/office/powerpoint/2010/main" val="138137684"/>
      </p:ext>
    </p:extLst>
  </p:cSld>
  <p:clrMapOvr>
    <a:masterClrMapping/>
  </p:clrMapOvr>
  <p:transition>
    <p:pull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34242083"/>
      </p:ext>
    </p:extLst>
  </p:cSld>
  <p:clrMapOvr>
    <a:masterClrMapping/>
  </p:clrMapOvr>
  <p:transition>
    <p:pull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63715955"/>
      </p:ext>
    </p:extLst>
  </p:cSld>
  <p:clrMapOvr>
    <a:masterClrMapping/>
  </p:clrMapOvr>
  <p:transition>
    <p:pull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0" y="1412875"/>
            <a:ext cx="4495800" cy="3455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412875"/>
            <a:ext cx="4495800" cy="3455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153703567"/>
      </p:ext>
    </p:extLst>
  </p:cSld>
  <p:clrMapOvr>
    <a:masterClrMapping/>
  </p:clrMapOvr>
  <p:transition>
    <p:pull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985941692"/>
      </p:ext>
    </p:extLst>
  </p:cSld>
  <p:clrMapOvr>
    <a:masterClrMapping/>
  </p:clrMapOvr>
  <p:transition>
    <p:pull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796353761"/>
      </p:ext>
    </p:extLst>
  </p:cSld>
  <p:clrMapOvr>
    <a:masterClrMapping/>
  </p:clrMapOvr>
  <p:transition>
    <p:pull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08456"/>
      </p:ext>
    </p:extLst>
  </p:cSld>
  <p:clrMapOvr>
    <a:masterClrMapping/>
  </p:clrMapOvr>
  <p:transition>
    <p:pull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4363652"/>
      </p:ext>
    </p:extLst>
  </p:cSld>
  <p:clrMapOvr>
    <a:masterClrMapping/>
  </p:clrMapOvr>
  <p:transition>
    <p:pull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75479161"/>
      </p:ext>
    </p:extLst>
  </p:cSld>
  <p:clrMapOvr>
    <a:masterClrMapping/>
  </p:clrMapOvr>
  <p:transition>
    <p:pull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074"/>
          <p:cNvSpPr>
            <a:spLocks noGrp="1" noChangeArrowheads="1"/>
          </p:cNvSpPr>
          <p:nvPr>
            <p:ph type="title"/>
          </p:nvPr>
        </p:nvSpPr>
        <p:spPr bwMode="auto">
          <a:xfrm>
            <a:off x="0" y="0"/>
            <a:ext cx="9144000" cy="1417638"/>
          </a:xfrm>
          <a:prstGeom prst="rect">
            <a:avLst/>
          </a:prstGeom>
          <a:solidFill>
            <a:srgbClr val="2F896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Rectangle 3075"/>
          <p:cNvSpPr>
            <a:spLocks noGrp="1" noChangeArrowheads="1"/>
          </p:cNvSpPr>
          <p:nvPr>
            <p:ph type="body" idx="1"/>
          </p:nvPr>
        </p:nvSpPr>
        <p:spPr bwMode="auto">
          <a:xfrm>
            <a:off x="0" y="1412875"/>
            <a:ext cx="9144000" cy="345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pic>
        <p:nvPicPr>
          <p:cNvPr id="1028" name="Picture 3076" descr="CCBC-Brand-Ribbons"/>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4508500"/>
            <a:ext cx="9144000" cy="177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3077" descr="CCBC-Brand-GreenerText"/>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692275" y="6021388"/>
            <a:ext cx="7345363"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pull dir="r"/>
  </p:transition>
  <p:txStyles>
    <p:titleStyle>
      <a:lvl1pPr algn="ctr" rtl="0" eaLnBrk="1" fontAlgn="base" hangingPunct="1">
        <a:spcBef>
          <a:spcPct val="0"/>
        </a:spcBef>
        <a:spcAft>
          <a:spcPct val="0"/>
        </a:spcAft>
        <a:defRPr sz="4400">
          <a:solidFill>
            <a:schemeClr val="bg1"/>
          </a:solidFill>
          <a:latin typeface="+mj-lt"/>
          <a:ea typeface="+mj-ea"/>
          <a:cs typeface="+mj-cs"/>
        </a:defRPr>
      </a:lvl1pPr>
      <a:lvl2pPr algn="ctr" rtl="0" eaLnBrk="1" fontAlgn="base" hangingPunct="1">
        <a:spcBef>
          <a:spcPct val="0"/>
        </a:spcBef>
        <a:spcAft>
          <a:spcPct val="0"/>
        </a:spcAft>
        <a:defRPr sz="4400">
          <a:solidFill>
            <a:schemeClr val="bg1"/>
          </a:solidFill>
          <a:latin typeface="Arial" charset="0"/>
        </a:defRPr>
      </a:lvl2pPr>
      <a:lvl3pPr algn="ctr" rtl="0" eaLnBrk="1" fontAlgn="base" hangingPunct="1">
        <a:spcBef>
          <a:spcPct val="0"/>
        </a:spcBef>
        <a:spcAft>
          <a:spcPct val="0"/>
        </a:spcAft>
        <a:defRPr sz="4400">
          <a:solidFill>
            <a:schemeClr val="bg1"/>
          </a:solidFill>
          <a:latin typeface="Arial" charset="0"/>
        </a:defRPr>
      </a:lvl3pPr>
      <a:lvl4pPr algn="ctr" rtl="0" eaLnBrk="1" fontAlgn="base" hangingPunct="1">
        <a:spcBef>
          <a:spcPct val="0"/>
        </a:spcBef>
        <a:spcAft>
          <a:spcPct val="0"/>
        </a:spcAft>
        <a:defRPr sz="4400">
          <a:solidFill>
            <a:schemeClr val="bg1"/>
          </a:solidFill>
          <a:latin typeface="Arial" charset="0"/>
        </a:defRPr>
      </a:lvl4pPr>
      <a:lvl5pPr algn="ctr" rtl="0" eaLnBrk="1" fontAlgn="base" hangingPunct="1">
        <a:spcBef>
          <a:spcPct val="0"/>
        </a:spcBef>
        <a:spcAft>
          <a:spcPct val="0"/>
        </a:spcAft>
        <a:defRPr sz="4400">
          <a:solidFill>
            <a:schemeClr val="bg1"/>
          </a:solidFill>
          <a:latin typeface="Arial" charset="0"/>
        </a:defRPr>
      </a:lvl5pPr>
      <a:lvl6pPr marL="457200" algn="ctr" rtl="0" eaLnBrk="1" fontAlgn="base" hangingPunct="1">
        <a:spcBef>
          <a:spcPct val="0"/>
        </a:spcBef>
        <a:spcAft>
          <a:spcPct val="0"/>
        </a:spcAft>
        <a:defRPr sz="4400">
          <a:solidFill>
            <a:schemeClr val="bg1"/>
          </a:solidFill>
          <a:latin typeface="Arial" charset="0"/>
        </a:defRPr>
      </a:lvl6pPr>
      <a:lvl7pPr marL="914400" algn="ctr" rtl="0" eaLnBrk="1" fontAlgn="base" hangingPunct="1">
        <a:spcBef>
          <a:spcPct val="0"/>
        </a:spcBef>
        <a:spcAft>
          <a:spcPct val="0"/>
        </a:spcAft>
        <a:defRPr sz="4400">
          <a:solidFill>
            <a:schemeClr val="bg1"/>
          </a:solidFill>
          <a:latin typeface="Arial" charset="0"/>
        </a:defRPr>
      </a:lvl7pPr>
      <a:lvl8pPr marL="1371600" algn="ctr" rtl="0" eaLnBrk="1" fontAlgn="base" hangingPunct="1">
        <a:spcBef>
          <a:spcPct val="0"/>
        </a:spcBef>
        <a:spcAft>
          <a:spcPct val="0"/>
        </a:spcAft>
        <a:defRPr sz="4400">
          <a:solidFill>
            <a:schemeClr val="bg1"/>
          </a:solidFill>
          <a:latin typeface="Arial" charset="0"/>
        </a:defRPr>
      </a:lvl8pPr>
      <a:lvl9pPr marL="1828800" algn="ctr" rtl="0" eaLnBrk="1" fontAlgn="base" hangingPunct="1">
        <a:spcBef>
          <a:spcPct val="0"/>
        </a:spcBef>
        <a:spcAft>
          <a:spcPct val="0"/>
        </a:spcAft>
        <a:defRPr sz="4400">
          <a:solidFill>
            <a:schemeClr val="bg1"/>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31440"/>
            <a:ext cx="9144000" cy="2160240"/>
          </a:xfrm>
        </p:spPr>
        <p:txBody>
          <a:bodyPr>
            <a:noAutofit/>
          </a:bodyPr>
          <a:lstStyle/>
          <a:p>
            <a:r>
              <a:rPr lang="en-GB" sz="4000" dirty="0" smtClean="0"/>
              <a:t>CCBC Accessible Housing Service</a:t>
            </a:r>
            <a:endParaRPr lang="en-GB" sz="4000" dirty="0"/>
          </a:p>
        </p:txBody>
      </p:sp>
      <p:sp>
        <p:nvSpPr>
          <p:cNvPr id="3" name="Subtitle 2"/>
          <p:cNvSpPr>
            <a:spLocks noGrp="1"/>
          </p:cNvSpPr>
          <p:nvPr>
            <p:ph type="subTitle" idx="1"/>
          </p:nvPr>
        </p:nvSpPr>
        <p:spPr>
          <a:xfrm>
            <a:off x="1403648" y="1700808"/>
            <a:ext cx="6438602" cy="2088555"/>
          </a:xfrm>
        </p:spPr>
        <p:txBody>
          <a:bodyPr/>
          <a:lstStyle/>
          <a:p>
            <a:pPr algn="just"/>
            <a:r>
              <a:rPr lang="en-GB" sz="2800" b="1" dirty="0" smtClean="0"/>
              <a:t>Claire Davies</a:t>
            </a:r>
            <a:r>
              <a:rPr lang="en-GB" sz="2800" dirty="0" smtClean="0"/>
              <a:t> – Interim Private Sector Housing Manager</a:t>
            </a:r>
          </a:p>
          <a:p>
            <a:pPr algn="just"/>
            <a:r>
              <a:rPr lang="en-GB" sz="2800" b="1" dirty="0" smtClean="0"/>
              <a:t>Sadie Cooper - </a:t>
            </a:r>
            <a:r>
              <a:rPr lang="en-GB" sz="2800" dirty="0" smtClean="0"/>
              <a:t>Senior </a:t>
            </a:r>
            <a:r>
              <a:rPr lang="en-GB" sz="2800" dirty="0"/>
              <a:t>P</a:t>
            </a:r>
            <a:r>
              <a:rPr lang="en-GB" sz="2800" dirty="0" smtClean="0"/>
              <a:t>ractitioner Occupational Therapist</a:t>
            </a:r>
          </a:p>
          <a:p>
            <a:pPr algn="just"/>
            <a:r>
              <a:rPr lang="en-GB" sz="2800" b="1" dirty="0" smtClean="0"/>
              <a:t>Lauren Allman</a:t>
            </a:r>
            <a:r>
              <a:rPr lang="en-GB" sz="2800" dirty="0" smtClean="0"/>
              <a:t> </a:t>
            </a:r>
            <a:r>
              <a:rPr lang="en-GB" sz="2800" b="1" dirty="0" smtClean="0"/>
              <a:t>– </a:t>
            </a:r>
            <a:r>
              <a:rPr lang="en-GB" sz="2800" dirty="0" smtClean="0"/>
              <a:t>Occupational</a:t>
            </a:r>
            <a:r>
              <a:rPr lang="en-GB" sz="2800" b="1" dirty="0" smtClean="0"/>
              <a:t> </a:t>
            </a:r>
            <a:r>
              <a:rPr lang="en-GB" sz="2800" dirty="0" smtClean="0"/>
              <a:t>Therapist</a:t>
            </a:r>
            <a:endParaRPr lang="en-GB" sz="2800" dirty="0"/>
          </a:p>
        </p:txBody>
      </p:sp>
    </p:spTree>
    <p:extLst>
      <p:ext uri="{BB962C8B-B14F-4D97-AF65-F5344CB8AC3E}">
        <p14:creationId xmlns:p14="http://schemas.microsoft.com/office/powerpoint/2010/main" val="994638160"/>
      </p:ext>
    </p:extLst>
  </p:cSld>
  <p:clrMapOvr>
    <a:masterClrMapping/>
  </p:clrMapOvr>
  <p:transition>
    <p:pull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Housing Repairs Operations</a:t>
            </a:r>
            <a:endParaRPr lang="en-GB" sz="4000" dirty="0"/>
          </a:p>
        </p:txBody>
      </p:sp>
      <p:sp>
        <p:nvSpPr>
          <p:cNvPr id="3" name="Content Placeholder 2"/>
          <p:cNvSpPr>
            <a:spLocks noGrp="1"/>
          </p:cNvSpPr>
          <p:nvPr>
            <p:ph idx="1"/>
          </p:nvPr>
        </p:nvSpPr>
        <p:spPr/>
        <p:txBody>
          <a:bodyPr/>
          <a:lstStyle/>
          <a:p>
            <a:r>
              <a:rPr lang="en-GB" sz="2400" dirty="0" smtClean="0"/>
              <a:t>Servicing and Maintenance which includes all ceiling track hoists  (private &amp;  Public) and all lifts in council stock i.e. stair lift, vertical lifts etc.</a:t>
            </a:r>
          </a:p>
          <a:p>
            <a:r>
              <a:rPr lang="en-GB" sz="2400" dirty="0" smtClean="0"/>
              <a:t>Housing OT assists with reassessments of hoists/lifts when not repairable &amp;</a:t>
            </a:r>
          </a:p>
          <a:p>
            <a:r>
              <a:rPr lang="en-GB" sz="2400" dirty="0" smtClean="0"/>
              <a:t>Housing OT considers if existing adaptations need to be recycled i.e. removed from property.</a:t>
            </a:r>
          </a:p>
          <a:p>
            <a:r>
              <a:rPr lang="en-GB" sz="2400" dirty="0" smtClean="0"/>
              <a:t>Re-use of recycled lifts from private sector into public sector.</a:t>
            </a:r>
          </a:p>
        </p:txBody>
      </p:sp>
    </p:spTree>
    <p:extLst>
      <p:ext uri="{BB962C8B-B14F-4D97-AF65-F5344CB8AC3E}">
        <p14:creationId xmlns:p14="http://schemas.microsoft.com/office/powerpoint/2010/main" val="4076729183"/>
      </p:ext>
    </p:extLst>
  </p:cSld>
  <p:clrMapOvr>
    <a:masterClrMapping/>
  </p:clrMapOvr>
  <p:transition>
    <p:pull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Welsh Housing Quality Standards</a:t>
            </a:r>
            <a:endParaRPr lang="en-GB" sz="4000" dirty="0"/>
          </a:p>
        </p:txBody>
      </p:sp>
      <p:sp>
        <p:nvSpPr>
          <p:cNvPr id="3" name="Content Placeholder 2"/>
          <p:cNvSpPr>
            <a:spLocks noGrp="1"/>
          </p:cNvSpPr>
          <p:nvPr>
            <p:ph idx="1"/>
          </p:nvPr>
        </p:nvSpPr>
        <p:spPr/>
        <p:txBody>
          <a:bodyPr/>
          <a:lstStyle/>
          <a:p>
            <a:r>
              <a:rPr lang="en-GB" sz="2400" dirty="0" smtClean="0"/>
              <a:t>Large scale improvements across the whole of the Borough, OT assessment identifies provision of bathrooms, kitchen, access etc. suitable to need of tenant.</a:t>
            </a:r>
          </a:p>
          <a:p>
            <a:r>
              <a:rPr lang="en-GB" sz="2400" dirty="0" smtClean="0"/>
              <a:t>OT assessment with all sheltered schemes across the Borough</a:t>
            </a:r>
          </a:p>
          <a:p>
            <a:r>
              <a:rPr lang="en-GB" sz="2400" dirty="0" smtClean="0"/>
              <a:t>Housing OT works with colleagues when inappropriate housing/need to transfer is identified.</a:t>
            </a:r>
            <a:endParaRPr lang="en-GB" sz="2400" dirty="0"/>
          </a:p>
        </p:txBody>
      </p:sp>
    </p:spTree>
    <p:extLst>
      <p:ext uri="{BB962C8B-B14F-4D97-AF65-F5344CB8AC3E}">
        <p14:creationId xmlns:p14="http://schemas.microsoft.com/office/powerpoint/2010/main" val="2306704540"/>
      </p:ext>
    </p:extLst>
  </p:cSld>
  <p:clrMapOvr>
    <a:masterClrMapping/>
  </p:clrMapOvr>
  <p:transition>
    <p:pull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Housing Options</a:t>
            </a:r>
            <a:endParaRPr lang="en-GB" sz="4000" dirty="0"/>
          </a:p>
        </p:txBody>
      </p:sp>
      <p:sp>
        <p:nvSpPr>
          <p:cNvPr id="3" name="Content Placeholder 2"/>
          <p:cNvSpPr>
            <a:spLocks noGrp="1"/>
          </p:cNvSpPr>
          <p:nvPr>
            <p:ph idx="1"/>
          </p:nvPr>
        </p:nvSpPr>
        <p:spPr/>
        <p:txBody>
          <a:bodyPr/>
          <a:lstStyle/>
          <a:p>
            <a:r>
              <a:rPr lang="en-GB" sz="2400" dirty="0" smtClean="0"/>
              <a:t>Help with housing problems in areas including e.g., homelessness, renting, debt</a:t>
            </a:r>
            <a:r>
              <a:rPr lang="en-GB" sz="2400" dirty="0"/>
              <a:t>.</a:t>
            </a:r>
            <a:r>
              <a:rPr lang="en-GB" sz="2400" dirty="0" smtClean="0"/>
              <a:t> </a:t>
            </a:r>
          </a:p>
          <a:p>
            <a:r>
              <a:rPr lang="en-GB" sz="2400" dirty="0" smtClean="0"/>
              <a:t>Applying for emergency accommodation.</a:t>
            </a:r>
          </a:p>
          <a:p>
            <a:r>
              <a:rPr lang="en-GB" sz="2400" dirty="0" smtClean="0"/>
              <a:t>Link with Housing OT to ensure property offered meets medical needs.</a:t>
            </a:r>
            <a:endParaRPr lang="en-GB" sz="2400" dirty="0"/>
          </a:p>
        </p:txBody>
      </p:sp>
    </p:spTree>
    <p:extLst>
      <p:ext uri="{BB962C8B-B14F-4D97-AF65-F5344CB8AC3E}">
        <p14:creationId xmlns:p14="http://schemas.microsoft.com/office/powerpoint/2010/main" val="648333765"/>
      </p:ext>
    </p:extLst>
  </p:cSld>
  <p:clrMapOvr>
    <a:masterClrMapping/>
  </p:clrMapOvr>
  <p:transition>
    <p:pull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Housing Allocations</a:t>
            </a:r>
            <a:endParaRPr lang="en-GB" sz="4000" dirty="0"/>
          </a:p>
        </p:txBody>
      </p:sp>
      <p:sp>
        <p:nvSpPr>
          <p:cNvPr id="3" name="Content Placeholder 2"/>
          <p:cNvSpPr>
            <a:spLocks noGrp="1"/>
          </p:cNvSpPr>
          <p:nvPr>
            <p:ph idx="1"/>
          </p:nvPr>
        </p:nvSpPr>
        <p:spPr/>
        <p:txBody>
          <a:bodyPr/>
          <a:lstStyle/>
          <a:p>
            <a:r>
              <a:rPr lang="en-GB" sz="2400" dirty="0" smtClean="0"/>
              <a:t>Process the Common Housing Register applications.</a:t>
            </a:r>
          </a:p>
          <a:p>
            <a:r>
              <a:rPr lang="en-GB" sz="2400" dirty="0" smtClean="0"/>
              <a:t>Includes Senior CHR officer &amp; team of 4 CHR officers.</a:t>
            </a:r>
          </a:p>
          <a:p>
            <a:r>
              <a:rPr lang="en-GB" sz="2400" dirty="0" smtClean="0"/>
              <a:t>Housing OT’s </a:t>
            </a:r>
            <a:endParaRPr lang="en-GB" sz="2400" dirty="0"/>
          </a:p>
          <a:p>
            <a:r>
              <a:rPr lang="en-GB" sz="2400" dirty="0" smtClean="0"/>
              <a:t>Mental Health assessor (Gofal) </a:t>
            </a:r>
            <a:endParaRPr lang="en-GB" sz="2400" dirty="0"/>
          </a:p>
        </p:txBody>
      </p:sp>
    </p:spTree>
    <p:extLst>
      <p:ext uri="{BB962C8B-B14F-4D97-AF65-F5344CB8AC3E}">
        <p14:creationId xmlns:p14="http://schemas.microsoft.com/office/powerpoint/2010/main" val="1006099442"/>
      </p:ext>
    </p:extLst>
  </p:cSld>
  <p:clrMapOvr>
    <a:masterClrMapping/>
  </p:clrMapOvr>
  <p:transition>
    <p:pull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CCBC Common Housing Register.</a:t>
            </a:r>
            <a:endParaRPr lang="en-GB" sz="4000" dirty="0"/>
          </a:p>
        </p:txBody>
      </p:sp>
      <p:sp>
        <p:nvSpPr>
          <p:cNvPr id="3" name="Content Placeholder 2"/>
          <p:cNvSpPr>
            <a:spLocks noGrp="1"/>
          </p:cNvSpPr>
          <p:nvPr>
            <p:ph idx="1"/>
          </p:nvPr>
        </p:nvSpPr>
        <p:spPr/>
        <p:txBody>
          <a:bodyPr/>
          <a:lstStyle/>
          <a:p>
            <a:r>
              <a:rPr lang="en-GB" sz="1800" dirty="0" smtClean="0"/>
              <a:t>Operational since Dec 2016</a:t>
            </a:r>
          </a:p>
          <a:p>
            <a:r>
              <a:rPr lang="en-GB" sz="1800" dirty="0" smtClean="0"/>
              <a:t>Website launched “ Home </a:t>
            </a:r>
            <a:r>
              <a:rPr lang="en-GB" sz="1800" dirty="0"/>
              <a:t>search </a:t>
            </a:r>
            <a:r>
              <a:rPr lang="en-GB" sz="1800" dirty="0" smtClean="0"/>
              <a:t>Caerphilly” a </a:t>
            </a:r>
            <a:r>
              <a:rPr lang="en-GB" sz="1800" dirty="0"/>
              <a:t>dedicated website aimed at providing i</a:t>
            </a:r>
            <a:r>
              <a:rPr lang="en-GB" sz="1800" dirty="0" smtClean="0"/>
              <a:t>nformation </a:t>
            </a:r>
            <a:r>
              <a:rPr lang="en-GB" sz="1800" dirty="0"/>
              <a:t>on the different housing options available in Caerphilly </a:t>
            </a:r>
            <a:r>
              <a:rPr lang="en-GB" sz="1800" dirty="0" smtClean="0"/>
              <a:t>County Borough</a:t>
            </a:r>
            <a:r>
              <a:rPr lang="en-GB" sz="1800" dirty="0"/>
              <a:t>.</a:t>
            </a:r>
            <a:endParaRPr lang="en-GB" sz="1800" dirty="0" smtClean="0"/>
          </a:p>
          <a:p>
            <a:r>
              <a:rPr lang="en-GB" sz="1800" dirty="0" smtClean="0"/>
              <a:t>Equality Impact Assessment prior to CHR to ensure an equitable service.</a:t>
            </a:r>
          </a:p>
          <a:p>
            <a:r>
              <a:rPr lang="en-GB" sz="1800" dirty="0" smtClean="0"/>
              <a:t>1 register for all applicants</a:t>
            </a:r>
          </a:p>
          <a:p>
            <a:r>
              <a:rPr lang="en-GB" sz="1800" dirty="0" smtClean="0"/>
              <a:t>CCBC properties &amp; 6 HA partners</a:t>
            </a:r>
          </a:p>
          <a:p>
            <a:r>
              <a:rPr lang="en-GB" sz="1800" dirty="0" smtClean="0"/>
              <a:t>1 Common Allocation Policy</a:t>
            </a:r>
          </a:p>
          <a:p>
            <a:r>
              <a:rPr lang="en-GB" sz="1800" dirty="0" smtClean="0"/>
              <a:t>Accessible housing register sits within the register</a:t>
            </a:r>
          </a:p>
          <a:p>
            <a:r>
              <a:rPr lang="en-GB" sz="1800" dirty="0" smtClean="0"/>
              <a:t>CCBC CHRAO’s deal with all applications</a:t>
            </a:r>
          </a:p>
          <a:p>
            <a:r>
              <a:rPr lang="en-GB" sz="1800" dirty="0" smtClean="0"/>
              <a:t>All partners shortlist and offer accommodation </a:t>
            </a:r>
          </a:p>
          <a:p>
            <a:pPr marL="0" indent="0">
              <a:buNone/>
            </a:pPr>
            <a:endParaRPr lang="en-GB" sz="2400" dirty="0" smtClean="0"/>
          </a:p>
          <a:p>
            <a:pPr marL="0" indent="0">
              <a:buNone/>
            </a:pPr>
            <a:endParaRPr lang="en-GB" sz="2800" dirty="0" smtClean="0"/>
          </a:p>
          <a:p>
            <a:endParaRPr lang="en-GB" dirty="0"/>
          </a:p>
        </p:txBody>
      </p:sp>
    </p:spTree>
    <p:extLst>
      <p:ext uri="{BB962C8B-B14F-4D97-AF65-F5344CB8AC3E}">
        <p14:creationId xmlns:p14="http://schemas.microsoft.com/office/powerpoint/2010/main" val="1904788062"/>
      </p:ext>
    </p:extLst>
  </p:cSld>
  <p:clrMapOvr>
    <a:masterClrMapping/>
  </p:clrMapOvr>
  <p:transition>
    <p:pull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CHR Process</a:t>
            </a:r>
            <a:endParaRPr lang="en-GB" sz="4000" dirty="0"/>
          </a:p>
        </p:txBody>
      </p:sp>
      <p:sp>
        <p:nvSpPr>
          <p:cNvPr id="3" name="Content Placeholder 2"/>
          <p:cNvSpPr>
            <a:spLocks noGrp="1"/>
          </p:cNvSpPr>
          <p:nvPr>
            <p:ph idx="1"/>
          </p:nvPr>
        </p:nvSpPr>
        <p:spPr/>
        <p:txBody>
          <a:bodyPr/>
          <a:lstStyle/>
          <a:p>
            <a:r>
              <a:rPr lang="en-GB" sz="2400" dirty="0" smtClean="0"/>
              <a:t>Application online – information required about the applicants and their housing needs.</a:t>
            </a:r>
          </a:p>
          <a:p>
            <a:r>
              <a:rPr lang="en-GB" sz="2400" dirty="0" smtClean="0"/>
              <a:t>Also promote support with completing application if difficulties identified i.e., telephone application with CHRAO, support sessions in local Libraries through the Borough, customer service and home visits.</a:t>
            </a:r>
          </a:p>
          <a:p>
            <a:r>
              <a:rPr lang="en-GB" sz="2400" dirty="0" smtClean="0"/>
              <a:t>Information section with regards to an applicant/s health and physical difficulties &amp;</a:t>
            </a:r>
          </a:p>
          <a:p>
            <a:r>
              <a:rPr lang="en-GB" sz="2400" dirty="0" smtClean="0"/>
              <a:t>Information section with regards to an applicant/s mental health</a:t>
            </a:r>
            <a:endParaRPr lang="en-GB" sz="2400" dirty="0"/>
          </a:p>
        </p:txBody>
      </p:sp>
    </p:spTree>
    <p:extLst>
      <p:ext uri="{BB962C8B-B14F-4D97-AF65-F5344CB8AC3E}">
        <p14:creationId xmlns:p14="http://schemas.microsoft.com/office/powerpoint/2010/main" val="3996986928"/>
      </p:ext>
    </p:extLst>
  </p:cSld>
  <p:clrMapOvr>
    <a:masterClrMapping/>
  </p:clrMapOvr>
  <p:transition>
    <p:pull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CHR process</a:t>
            </a:r>
            <a:endParaRPr lang="en-GB" sz="4000" dirty="0"/>
          </a:p>
        </p:txBody>
      </p:sp>
      <p:sp>
        <p:nvSpPr>
          <p:cNvPr id="3" name="Content Placeholder 2"/>
          <p:cNvSpPr>
            <a:spLocks noGrp="1"/>
          </p:cNvSpPr>
          <p:nvPr>
            <p:ph idx="1"/>
          </p:nvPr>
        </p:nvSpPr>
        <p:spPr/>
        <p:txBody>
          <a:bodyPr/>
          <a:lstStyle/>
          <a:p>
            <a:r>
              <a:rPr lang="en-GB" sz="2400" dirty="0" smtClean="0"/>
              <a:t>CHRAO completes all necessary checks i.e. proof of identify, Child benefit etc..</a:t>
            </a:r>
          </a:p>
          <a:p>
            <a:r>
              <a:rPr lang="en-GB" sz="2400" dirty="0" smtClean="0"/>
              <a:t>HOT &amp; MHA complete assessments – desk top, home visits, joint working with other professionals </a:t>
            </a:r>
            <a:r>
              <a:rPr lang="en-GB" sz="2400" dirty="0" err="1" smtClean="0"/>
              <a:t>ie</a:t>
            </a:r>
            <a:r>
              <a:rPr lang="en-GB" sz="2400" dirty="0" smtClean="0"/>
              <a:t> hospital/community professionals. Currently working within a 4 week time frame.</a:t>
            </a:r>
          </a:p>
          <a:p>
            <a:r>
              <a:rPr lang="en-GB" sz="2400" dirty="0" smtClean="0"/>
              <a:t>HOT assessments determine level of accessibility required and band.</a:t>
            </a:r>
          </a:p>
          <a:p>
            <a:r>
              <a:rPr lang="en-GB" sz="2400" dirty="0" smtClean="0"/>
              <a:t>Application updated by CHRAO and applicant is ready for shortlisting.</a:t>
            </a:r>
            <a:endParaRPr lang="en-GB" sz="2400" dirty="0"/>
          </a:p>
        </p:txBody>
      </p:sp>
    </p:spTree>
    <p:extLst>
      <p:ext uri="{BB962C8B-B14F-4D97-AF65-F5344CB8AC3E}">
        <p14:creationId xmlns:p14="http://schemas.microsoft.com/office/powerpoint/2010/main" val="1082506744"/>
      </p:ext>
    </p:extLst>
  </p:cSld>
  <p:clrMapOvr>
    <a:masterClrMapping/>
  </p:clrMapOvr>
  <p:transition>
    <p:pull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Level of Accessibility</a:t>
            </a:r>
            <a:endParaRPr lang="en-GB" sz="4000" dirty="0"/>
          </a:p>
        </p:txBody>
      </p:sp>
      <p:sp>
        <p:nvSpPr>
          <p:cNvPr id="3" name="Content Placeholder 2"/>
          <p:cNvSpPr>
            <a:spLocks noGrp="1"/>
          </p:cNvSpPr>
          <p:nvPr>
            <p:ph idx="1"/>
          </p:nvPr>
        </p:nvSpPr>
        <p:spPr/>
        <p:txBody>
          <a:bodyPr/>
          <a:lstStyle/>
          <a:p>
            <a:r>
              <a:rPr lang="en-GB" altLang="en-US" sz="2400" b="1" u="sng" dirty="0"/>
              <a:t>P</a:t>
            </a:r>
            <a:r>
              <a:rPr lang="en-GB" altLang="en-US" sz="2400" b="1" u="sng" dirty="0" smtClean="0"/>
              <a:t>erson Classification from A to D</a:t>
            </a:r>
          </a:p>
          <a:p>
            <a:r>
              <a:rPr lang="en-GB" altLang="en-US" sz="1800" b="1" u="sng" dirty="0" smtClean="0"/>
              <a:t>A1</a:t>
            </a:r>
            <a:r>
              <a:rPr lang="en-GB" altLang="en-US" sz="1800" dirty="0" smtClean="0"/>
              <a:t> </a:t>
            </a:r>
            <a:r>
              <a:rPr lang="en-GB" altLang="en-US" sz="1800" dirty="0"/>
              <a:t>Independent wheelchair user. Will require ground floor accommodation or vertical lift access to alternative floors. Access to property must be level or ramped to a minimum 1:12. The accommodation will need to be entirely wheelchair accessible i.e. door widths to a minimum of 780mm</a:t>
            </a:r>
          </a:p>
          <a:p>
            <a:endParaRPr lang="en-GB" altLang="en-US" sz="1800" dirty="0"/>
          </a:p>
          <a:p>
            <a:r>
              <a:rPr lang="en-GB" altLang="en-US" sz="1800" b="1" u="sng" dirty="0"/>
              <a:t>A2</a:t>
            </a:r>
            <a:r>
              <a:rPr lang="en-GB" altLang="en-US" sz="1800" dirty="0"/>
              <a:t>	Dependent wheelchair user. Will require ground floor accommodation or vertical lift access to alternate floors. Access to the property must be level or ramped to a maximum of 1:12. Internally full access to the property may not be necessary but essential rooms will need to have door widths of 780mm.</a:t>
            </a:r>
          </a:p>
          <a:p>
            <a:pPr marL="0" indent="0">
              <a:buNone/>
            </a:pPr>
            <a:r>
              <a:rPr lang="en-GB" altLang="en-US" sz="2000" dirty="0" smtClean="0"/>
              <a:t> </a:t>
            </a:r>
            <a:endParaRPr lang="en-GB" altLang="en-US" sz="2000" dirty="0"/>
          </a:p>
          <a:p>
            <a:endParaRPr lang="en-GB" dirty="0"/>
          </a:p>
        </p:txBody>
      </p:sp>
    </p:spTree>
    <p:extLst>
      <p:ext uri="{BB962C8B-B14F-4D97-AF65-F5344CB8AC3E}">
        <p14:creationId xmlns:p14="http://schemas.microsoft.com/office/powerpoint/2010/main" val="4101723598"/>
      </p:ext>
    </p:extLst>
  </p:cSld>
  <p:clrMapOvr>
    <a:masterClrMapping/>
  </p:clrMapOvr>
  <p:transition>
    <p:pull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Level of accessibility</a:t>
            </a:r>
            <a:endParaRPr lang="en-GB" sz="4000" dirty="0"/>
          </a:p>
        </p:txBody>
      </p:sp>
      <p:sp>
        <p:nvSpPr>
          <p:cNvPr id="3" name="Content Placeholder 2"/>
          <p:cNvSpPr>
            <a:spLocks noGrp="1"/>
          </p:cNvSpPr>
          <p:nvPr>
            <p:ph idx="1"/>
          </p:nvPr>
        </p:nvSpPr>
        <p:spPr/>
        <p:txBody>
          <a:bodyPr/>
          <a:lstStyle/>
          <a:p>
            <a:r>
              <a:rPr lang="en-GB" altLang="en-US" sz="2000" b="1" u="sng" dirty="0"/>
              <a:t>B1</a:t>
            </a:r>
            <a:r>
              <a:rPr lang="en-GB" altLang="en-US" sz="2000" dirty="0"/>
              <a:t> Semi ambulant person who is unable to negotiate steps or stairs or who is dependent on a wheelchair out of doors. The property will need to be ground floor or have either stair lift or vertical lift access to alternate floors. Access to the property will need to be level or ramped to a minimum of 1:12</a:t>
            </a:r>
          </a:p>
          <a:p>
            <a:endParaRPr lang="en-GB" altLang="en-US" sz="2000" dirty="0"/>
          </a:p>
          <a:p>
            <a:r>
              <a:rPr lang="en-GB" altLang="en-US" sz="2000" b="1" u="sng" dirty="0"/>
              <a:t>B2</a:t>
            </a:r>
            <a:r>
              <a:rPr lang="en-GB" altLang="en-US" sz="2000" dirty="0"/>
              <a:t> Semi ambulant person who is able to negotiate a limited number of steps. The property may be ground floor or have either stair lift or vertical lift access to alternate floors. Access to the property does not needs to be level but should have a limited number of steps with hand rail provision.</a:t>
            </a:r>
          </a:p>
          <a:p>
            <a:endParaRPr lang="en-GB" dirty="0"/>
          </a:p>
        </p:txBody>
      </p:sp>
    </p:spTree>
    <p:extLst>
      <p:ext uri="{BB962C8B-B14F-4D97-AF65-F5344CB8AC3E}">
        <p14:creationId xmlns:p14="http://schemas.microsoft.com/office/powerpoint/2010/main" val="1201331475"/>
      </p:ext>
    </p:extLst>
  </p:cSld>
  <p:clrMapOvr>
    <a:masterClrMapping/>
  </p:clrMapOvr>
  <p:transition>
    <p:pull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Level of Accessibility</a:t>
            </a:r>
            <a:endParaRPr lang="en-GB" sz="4000" dirty="0"/>
          </a:p>
        </p:txBody>
      </p:sp>
      <p:sp>
        <p:nvSpPr>
          <p:cNvPr id="3" name="Content Placeholder 2"/>
          <p:cNvSpPr>
            <a:spLocks noGrp="1"/>
          </p:cNvSpPr>
          <p:nvPr>
            <p:ph idx="1"/>
          </p:nvPr>
        </p:nvSpPr>
        <p:spPr/>
        <p:txBody>
          <a:bodyPr/>
          <a:lstStyle/>
          <a:p>
            <a:r>
              <a:rPr lang="en-GB" altLang="en-US" sz="2400" b="1" u="sng" dirty="0"/>
              <a:t>C</a:t>
            </a:r>
            <a:r>
              <a:rPr lang="en-GB" altLang="en-US" sz="2400" dirty="0"/>
              <a:t>  An ambulant person who is able to negotiate steps and stairs on a limited basis</a:t>
            </a:r>
            <a:r>
              <a:rPr lang="en-GB" altLang="en-US" sz="2400" dirty="0" smtClean="0"/>
              <a:t>.</a:t>
            </a:r>
            <a:endParaRPr lang="en-GB" altLang="en-US" sz="2400" dirty="0"/>
          </a:p>
          <a:p>
            <a:r>
              <a:rPr lang="en-GB" altLang="en-US" sz="2400" b="1" u="sng" dirty="0"/>
              <a:t>D</a:t>
            </a:r>
            <a:r>
              <a:rPr lang="en-GB" altLang="en-US" sz="2400" dirty="0"/>
              <a:t> A physically abled </a:t>
            </a:r>
            <a:r>
              <a:rPr lang="en-GB" altLang="en-US" sz="2400" dirty="0" smtClean="0"/>
              <a:t>person</a:t>
            </a:r>
          </a:p>
          <a:p>
            <a:r>
              <a:rPr lang="en-GB" sz="2400" b="1" u="sng" dirty="0" smtClean="0"/>
              <a:t>U </a:t>
            </a:r>
            <a:r>
              <a:rPr lang="en-GB" sz="2400" dirty="0" smtClean="0"/>
              <a:t>An applicant who has indicated health issues but is waiting for assessment. This ensures applicant does not miss out on an opportunity.</a:t>
            </a:r>
            <a:endParaRPr lang="en-GB" sz="2400" dirty="0"/>
          </a:p>
        </p:txBody>
      </p:sp>
    </p:spTree>
    <p:extLst>
      <p:ext uri="{BB962C8B-B14F-4D97-AF65-F5344CB8AC3E}">
        <p14:creationId xmlns:p14="http://schemas.microsoft.com/office/powerpoint/2010/main" val="3422414183"/>
      </p:ext>
    </p:extLst>
  </p:cSld>
  <p:clrMapOvr>
    <a:masterClrMapping/>
  </p:clrMapOvr>
  <p:transition>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t>CCBC Accessible </a:t>
            </a:r>
            <a:r>
              <a:rPr lang="en-GB" sz="4000" dirty="0"/>
              <a:t>H</a:t>
            </a:r>
            <a:r>
              <a:rPr lang="en-GB" sz="4000" dirty="0" smtClean="0"/>
              <a:t>ousing service</a:t>
            </a:r>
            <a:endParaRPr lang="en-GB" sz="4000" dirty="0"/>
          </a:p>
        </p:txBody>
      </p:sp>
      <p:sp>
        <p:nvSpPr>
          <p:cNvPr id="3" name="Content Placeholder 2"/>
          <p:cNvSpPr>
            <a:spLocks noGrp="1"/>
          </p:cNvSpPr>
          <p:nvPr>
            <p:ph idx="1"/>
          </p:nvPr>
        </p:nvSpPr>
        <p:spPr/>
        <p:txBody>
          <a:bodyPr/>
          <a:lstStyle/>
          <a:p>
            <a:pPr marL="0" indent="0" algn="ctr">
              <a:buNone/>
            </a:pPr>
            <a:r>
              <a:rPr lang="en-GB" sz="2800" dirty="0" smtClean="0"/>
              <a:t>Caerphilly County Borough</a:t>
            </a:r>
          </a:p>
          <a:p>
            <a:pPr algn="just">
              <a:buFont typeface="Arial" pitchFamily="34" charset="0"/>
              <a:buChar char="•"/>
            </a:pPr>
            <a:r>
              <a:rPr lang="en-GB" sz="2400" dirty="0" smtClean="0"/>
              <a:t>Situated in South Wales valleys 5</a:t>
            </a:r>
            <a:r>
              <a:rPr lang="en-GB" sz="2400" baseline="30000" dirty="0" smtClean="0"/>
              <a:t>th</a:t>
            </a:r>
            <a:r>
              <a:rPr lang="en-GB" sz="2400" dirty="0" smtClean="0"/>
              <a:t> </a:t>
            </a:r>
            <a:r>
              <a:rPr lang="en-GB" sz="2400" dirty="0"/>
              <a:t>largest local authority in Wales with a population estimated to be 180,462 (2016</a:t>
            </a:r>
            <a:r>
              <a:rPr lang="en-GB" sz="2400" dirty="0" smtClean="0"/>
              <a:t>).</a:t>
            </a:r>
          </a:p>
          <a:p>
            <a:pPr algn="just">
              <a:buFont typeface="Arial" pitchFamily="34" charset="0"/>
              <a:buChar char="•"/>
            </a:pPr>
            <a:r>
              <a:rPr lang="en-GB" sz="2400" dirty="0" smtClean="0"/>
              <a:t>Shared </a:t>
            </a:r>
            <a:r>
              <a:rPr lang="en-GB" sz="2400" dirty="0"/>
              <a:t>directorate with Social </a:t>
            </a:r>
            <a:r>
              <a:rPr lang="en-GB" sz="2400" dirty="0" smtClean="0"/>
              <a:t>Services</a:t>
            </a:r>
          </a:p>
          <a:p>
            <a:pPr algn="just">
              <a:buFont typeface="Arial" pitchFamily="34" charset="0"/>
              <a:buChar char="•"/>
            </a:pPr>
            <a:r>
              <a:rPr lang="en-GB" sz="2400" dirty="0" smtClean="0"/>
              <a:t>Unified </a:t>
            </a:r>
            <a:r>
              <a:rPr lang="en-GB" sz="2400" dirty="0"/>
              <a:t>housing </a:t>
            </a:r>
            <a:r>
              <a:rPr lang="en-GB" sz="2400" dirty="0" smtClean="0"/>
              <a:t>service</a:t>
            </a:r>
          </a:p>
          <a:p>
            <a:pPr algn="just">
              <a:buFont typeface="Arial" pitchFamily="34" charset="0"/>
              <a:buChar char="•"/>
            </a:pPr>
            <a:r>
              <a:rPr lang="en-GB" sz="2400" dirty="0" smtClean="0"/>
              <a:t>Deal </a:t>
            </a:r>
            <a:r>
              <a:rPr lang="en-GB" sz="2400" dirty="0"/>
              <a:t>with all </a:t>
            </a:r>
            <a:r>
              <a:rPr lang="en-GB" sz="2400" dirty="0" smtClean="0"/>
              <a:t>tenures of housing.</a:t>
            </a:r>
          </a:p>
          <a:p>
            <a:pPr algn="just">
              <a:buFont typeface="Arial" pitchFamily="34" charset="0"/>
              <a:buChar char="•"/>
            </a:pPr>
            <a:r>
              <a:rPr lang="en-GB" sz="2400" dirty="0" smtClean="0"/>
              <a:t>Stock retaining</a:t>
            </a:r>
          </a:p>
          <a:p>
            <a:pPr marL="0" indent="0" algn="just">
              <a:buNone/>
            </a:pPr>
            <a:endParaRPr lang="en-GB" sz="1600" dirty="0"/>
          </a:p>
          <a:p>
            <a:pPr marL="0" indent="0" algn="ctr">
              <a:buNone/>
            </a:pPr>
            <a:endParaRPr lang="en-GB" sz="1400" dirty="0"/>
          </a:p>
          <a:p>
            <a:pPr marL="0" indent="0" algn="ctr">
              <a:buNone/>
            </a:pPr>
            <a:endParaRPr lang="en-GB" sz="1400" dirty="0" smtClean="0"/>
          </a:p>
          <a:p>
            <a:pPr algn="ctr"/>
            <a:endParaRPr lang="en-GB" dirty="0"/>
          </a:p>
        </p:txBody>
      </p:sp>
      <p:sp>
        <p:nvSpPr>
          <p:cNvPr id="4" name="AutoShape 2" descr="Image result for map of caerphilly borough"/>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4" descr="Image result for map of caerphilly borough"/>
          <p:cNvSpPr>
            <a:spLocks noChangeAspect="1" noChangeArrowheads="1"/>
          </p:cNvSpPr>
          <p:nvPr/>
        </p:nvSpPr>
        <p:spPr bwMode="auto">
          <a:xfrm>
            <a:off x="1524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912719668"/>
      </p:ext>
    </p:extLst>
  </p:cSld>
  <p:clrMapOvr>
    <a:masterClrMapping/>
  </p:clrMapOvr>
  <p:transition>
    <p:pull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CHR Banding system</a:t>
            </a:r>
            <a:endParaRPr lang="en-GB" sz="4000" dirty="0"/>
          </a:p>
        </p:txBody>
      </p:sp>
      <p:sp>
        <p:nvSpPr>
          <p:cNvPr id="3" name="Content Placeholder 2"/>
          <p:cNvSpPr>
            <a:spLocks noGrp="1"/>
          </p:cNvSpPr>
          <p:nvPr>
            <p:ph idx="1"/>
          </p:nvPr>
        </p:nvSpPr>
        <p:spPr/>
        <p:txBody>
          <a:bodyPr/>
          <a:lstStyle/>
          <a:p>
            <a:r>
              <a:rPr lang="en-GB" sz="2000" dirty="0" smtClean="0"/>
              <a:t>CHR policy based on simplified banding system, placed into one of three bands depending on an assessment of their circumstances those with the greatest need afford the highest priority. It is a needs based, time and date ordered system.</a:t>
            </a:r>
          </a:p>
          <a:p>
            <a:r>
              <a:rPr lang="en-GB" sz="2000" dirty="0" smtClean="0"/>
              <a:t>The allocation scheme has been designed to ensure that reasonable preference is given to the following categories of people i.e. homeless, those owed a duty by the LA, insanitary conditions, over crowding issues, medical grounds/disability &amp; hardship.</a:t>
            </a:r>
          </a:p>
          <a:p>
            <a:r>
              <a:rPr lang="en-GB" sz="2000" dirty="0" smtClean="0"/>
              <a:t>Additional preference can also be awarded to those who fall within the reasonable preference categories and who have urgent housing needs.</a:t>
            </a:r>
          </a:p>
        </p:txBody>
      </p:sp>
    </p:spTree>
    <p:extLst>
      <p:ext uri="{BB962C8B-B14F-4D97-AF65-F5344CB8AC3E}">
        <p14:creationId xmlns:p14="http://schemas.microsoft.com/office/powerpoint/2010/main" val="2922067345"/>
      </p:ext>
    </p:extLst>
  </p:cSld>
  <p:clrMapOvr>
    <a:masterClrMapping/>
  </p:clrMapOvr>
  <p:transition>
    <p:pull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CHR Banding system</a:t>
            </a:r>
            <a:endParaRPr lang="en-GB" sz="4000" dirty="0"/>
          </a:p>
        </p:txBody>
      </p:sp>
      <p:sp>
        <p:nvSpPr>
          <p:cNvPr id="3" name="Content Placeholder 2"/>
          <p:cNvSpPr>
            <a:spLocks noGrp="1"/>
          </p:cNvSpPr>
          <p:nvPr>
            <p:ph idx="1"/>
          </p:nvPr>
        </p:nvSpPr>
        <p:spPr/>
        <p:txBody>
          <a:bodyPr/>
          <a:lstStyle/>
          <a:p>
            <a:r>
              <a:rPr lang="en-GB" sz="2000" b="1" dirty="0"/>
              <a:t>Band 1 </a:t>
            </a:r>
            <a:r>
              <a:rPr lang="en-GB" sz="2000" dirty="0"/>
              <a:t>Urgent need to move (Reasonable preference plus additional preference) e.g., Hospital discharge, emergency medical or disability, release of adapted property, Armed forces,  Homeless with a duty secured etc. - Jan 2018 –  </a:t>
            </a:r>
            <a:r>
              <a:rPr lang="en-GB" sz="2000" b="1" dirty="0"/>
              <a:t>3.20</a:t>
            </a:r>
            <a:r>
              <a:rPr lang="en-GB" sz="2000" b="1" dirty="0" smtClean="0"/>
              <a:t>%</a:t>
            </a:r>
          </a:p>
          <a:p>
            <a:r>
              <a:rPr lang="en-GB" sz="2000" b="1" dirty="0" smtClean="0"/>
              <a:t>Band 2:</a:t>
            </a:r>
            <a:r>
              <a:rPr lang="en-GB" sz="2000" dirty="0" smtClean="0"/>
              <a:t> Need to move – Reasonable preference e.g., Housing conditions exacerbates a serious medical condition or disability, Homeless or threatened with homeless. Jan 2018 – </a:t>
            </a:r>
            <a:r>
              <a:rPr lang="en-GB" sz="2000" b="1" dirty="0" smtClean="0"/>
              <a:t>34.34%</a:t>
            </a:r>
          </a:p>
          <a:p>
            <a:r>
              <a:rPr lang="en-GB" sz="2000" b="1" dirty="0" smtClean="0"/>
              <a:t>Band 3:</a:t>
            </a:r>
            <a:r>
              <a:rPr lang="en-GB" sz="2000" dirty="0" smtClean="0"/>
              <a:t> Wants to move no reasonable or additional preference. Jan 2018 - </a:t>
            </a:r>
            <a:r>
              <a:rPr lang="en-GB" sz="2000" b="1" dirty="0" smtClean="0"/>
              <a:t>59.45%</a:t>
            </a:r>
          </a:p>
          <a:p>
            <a:pPr marL="0" indent="0">
              <a:buNone/>
            </a:pPr>
            <a:r>
              <a:rPr lang="en-GB" sz="2000" dirty="0" smtClean="0"/>
              <a:t>     The remaining </a:t>
            </a:r>
            <a:r>
              <a:rPr lang="en-GB" sz="2000" b="1" dirty="0" smtClean="0"/>
              <a:t>3.01%</a:t>
            </a:r>
            <a:r>
              <a:rPr lang="en-GB" sz="2000" dirty="0" smtClean="0"/>
              <a:t> -relates to incomplete applications</a:t>
            </a:r>
            <a:r>
              <a:rPr lang="en-GB" sz="2000" b="1" dirty="0" smtClean="0"/>
              <a:t>.</a:t>
            </a:r>
          </a:p>
        </p:txBody>
      </p:sp>
    </p:spTree>
    <p:extLst>
      <p:ext uri="{BB962C8B-B14F-4D97-AF65-F5344CB8AC3E}">
        <p14:creationId xmlns:p14="http://schemas.microsoft.com/office/powerpoint/2010/main" val="2917497508"/>
      </p:ext>
    </p:extLst>
  </p:cSld>
  <p:clrMapOvr>
    <a:masterClrMapping/>
  </p:clrMapOvr>
  <p:transition>
    <p:pull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Categorisation of properties</a:t>
            </a:r>
            <a:endParaRPr lang="en-GB" sz="4000" dirty="0"/>
          </a:p>
        </p:txBody>
      </p:sp>
      <p:sp>
        <p:nvSpPr>
          <p:cNvPr id="3" name="Content Placeholder 2"/>
          <p:cNvSpPr>
            <a:spLocks noGrp="1"/>
          </p:cNvSpPr>
          <p:nvPr>
            <p:ph idx="1"/>
          </p:nvPr>
        </p:nvSpPr>
        <p:spPr/>
        <p:txBody>
          <a:bodyPr/>
          <a:lstStyle/>
          <a:p>
            <a:r>
              <a:rPr lang="en-GB" altLang="en-US" sz="2400" dirty="0"/>
              <a:t>Every property </a:t>
            </a:r>
            <a:r>
              <a:rPr lang="en-GB" altLang="en-US" sz="2400" dirty="0" smtClean="0"/>
              <a:t>must </a:t>
            </a:r>
            <a:r>
              <a:rPr lang="en-GB" altLang="en-US" sz="2400" dirty="0"/>
              <a:t>have a level of accessibility category</a:t>
            </a:r>
          </a:p>
          <a:p>
            <a:r>
              <a:rPr lang="en-GB" altLang="en-US" sz="2400" dirty="0"/>
              <a:t>Mandatory field </a:t>
            </a:r>
            <a:r>
              <a:rPr lang="en-GB" altLang="en-US" sz="2400" dirty="0" smtClean="0"/>
              <a:t>in the IT system – Abritas.</a:t>
            </a:r>
            <a:endParaRPr lang="en-GB" altLang="en-US" sz="2400" dirty="0"/>
          </a:p>
          <a:p>
            <a:r>
              <a:rPr lang="en-GB" altLang="en-US" sz="2400" dirty="0"/>
              <a:t>Essential to enable a void property to be allocated</a:t>
            </a:r>
            <a:r>
              <a:rPr lang="en-GB" altLang="en-US" sz="2400" dirty="0" smtClean="0"/>
              <a:t>.</a:t>
            </a:r>
          </a:p>
          <a:p>
            <a:r>
              <a:rPr lang="en-GB" altLang="en-US" sz="2400" dirty="0" smtClean="0"/>
              <a:t>Property category – has a corresponding shortlisting criteria.</a:t>
            </a:r>
            <a:endParaRPr lang="en-GB" altLang="en-US" sz="2400" dirty="0"/>
          </a:p>
          <a:p>
            <a:endParaRPr lang="en-GB" dirty="0"/>
          </a:p>
        </p:txBody>
      </p:sp>
    </p:spTree>
    <p:extLst>
      <p:ext uri="{BB962C8B-B14F-4D97-AF65-F5344CB8AC3E}">
        <p14:creationId xmlns:p14="http://schemas.microsoft.com/office/powerpoint/2010/main" val="1720979280"/>
      </p:ext>
    </p:extLst>
  </p:cSld>
  <p:clrMapOvr>
    <a:masterClrMapping/>
  </p:clrMapOvr>
  <p:transition>
    <p:pull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Adapted</a:t>
            </a:r>
            <a:r>
              <a:rPr lang="en-GB" dirty="0" smtClean="0"/>
              <a:t> or accessible ?</a:t>
            </a:r>
            <a:endParaRPr lang="en-GB" dirty="0"/>
          </a:p>
        </p:txBody>
      </p:sp>
      <p:sp>
        <p:nvSpPr>
          <p:cNvPr id="3" name="Content Placeholder 2"/>
          <p:cNvSpPr>
            <a:spLocks noGrp="1"/>
          </p:cNvSpPr>
          <p:nvPr>
            <p:ph idx="1"/>
          </p:nvPr>
        </p:nvSpPr>
        <p:spPr/>
        <p:txBody>
          <a:bodyPr/>
          <a:lstStyle/>
          <a:p>
            <a:pPr marL="0" indent="0">
              <a:buFontTx/>
              <a:buNone/>
            </a:pPr>
            <a:r>
              <a:rPr lang="en-GB" altLang="en-US" sz="2400" b="1" dirty="0"/>
              <a:t>What makes a property adapted</a:t>
            </a:r>
            <a:r>
              <a:rPr lang="en-GB" altLang="en-US" sz="2400" b="1" dirty="0" smtClean="0"/>
              <a:t>?</a:t>
            </a:r>
            <a:endParaRPr lang="en-GB" altLang="en-US" sz="2400" b="1" dirty="0"/>
          </a:p>
          <a:p>
            <a:pPr marL="0" indent="0">
              <a:buFontTx/>
              <a:buNone/>
            </a:pPr>
            <a:r>
              <a:rPr lang="en-GB" altLang="en-US" sz="2400" dirty="0" smtClean="0"/>
              <a:t>E.g., Stair lift, Vertical lift, Low </a:t>
            </a:r>
            <a:r>
              <a:rPr lang="en-GB" altLang="en-US" sz="2400" dirty="0"/>
              <a:t>level Shower</a:t>
            </a:r>
          </a:p>
          <a:p>
            <a:pPr marL="0" indent="0">
              <a:buFontTx/>
              <a:buNone/>
            </a:pPr>
            <a:endParaRPr lang="en-GB" altLang="en-US" sz="2400" b="1" dirty="0"/>
          </a:p>
          <a:p>
            <a:pPr marL="0" indent="0">
              <a:buFontTx/>
              <a:buNone/>
            </a:pPr>
            <a:r>
              <a:rPr lang="en-GB" altLang="en-US" sz="2400" b="1" dirty="0" smtClean="0"/>
              <a:t>What </a:t>
            </a:r>
            <a:r>
              <a:rPr lang="en-GB" altLang="en-US" sz="2400" b="1" dirty="0"/>
              <a:t>makes a property Accessible ?</a:t>
            </a:r>
          </a:p>
          <a:p>
            <a:pPr marL="0" indent="0">
              <a:buFontTx/>
              <a:buNone/>
            </a:pPr>
            <a:r>
              <a:rPr lang="en-GB" altLang="en-US" sz="2400" dirty="0" smtClean="0"/>
              <a:t>Level </a:t>
            </a:r>
            <a:r>
              <a:rPr lang="en-GB" altLang="en-US" sz="2400" dirty="0"/>
              <a:t>access, widened doorways, adequate circulation space, location.</a:t>
            </a:r>
          </a:p>
          <a:p>
            <a:endParaRPr lang="en-GB" sz="2400" dirty="0"/>
          </a:p>
        </p:txBody>
      </p:sp>
    </p:spTree>
    <p:extLst>
      <p:ext uri="{BB962C8B-B14F-4D97-AF65-F5344CB8AC3E}">
        <p14:creationId xmlns:p14="http://schemas.microsoft.com/office/powerpoint/2010/main" val="2089272674"/>
      </p:ext>
    </p:extLst>
  </p:cSld>
  <p:clrMapOvr>
    <a:masterClrMapping/>
  </p:clrMapOvr>
  <p:transition>
    <p:pull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0"/>
            <a:ext cx="9129713" cy="1196975"/>
          </a:xfrm>
        </p:spPr>
        <p:txBody>
          <a:bodyPr/>
          <a:lstStyle/>
          <a:p>
            <a:r>
              <a:rPr lang="en-GB" sz="4000" dirty="0" smtClean="0"/>
              <a:t>Category A</a:t>
            </a:r>
            <a:endParaRPr lang="en-GB" sz="4000" dirty="0"/>
          </a:p>
        </p:txBody>
      </p:sp>
      <p:sp>
        <p:nvSpPr>
          <p:cNvPr id="3" name="Content Placeholder 2"/>
          <p:cNvSpPr>
            <a:spLocks noGrp="1"/>
          </p:cNvSpPr>
          <p:nvPr>
            <p:ph idx="4294967295"/>
          </p:nvPr>
        </p:nvSpPr>
        <p:spPr>
          <a:xfrm>
            <a:off x="251520" y="1268760"/>
            <a:ext cx="3672408" cy="2232248"/>
          </a:xfrm>
        </p:spPr>
        <p:txBody>
          <a:bodyPr/>
          <a:lstStyle/>
          <a:p>
            <a:r>
              <a:rPr lang="en-GB" altLang="en-US" sz="1600" dirty="0"/>
              <a:t>A wheelchair accessible highly adapted or purpose built property, allowing wheelchair access internally and externally.</a:t>
            </a:r>
          </a:p>
          <a:p>
            <a:r>
              <a:rPr lang="en-GB" altLang="en-US" sz="1600" dirty="0"/>
              <a:t>2 Subcategories</a:t>
            </a:r>
          </a:p>
          <a:p>
            <a:r>
              <a:rPr lang="en-GB" altLang="en-US" sz="1600" b="1" dirty="0"/>
              <a:t>A1</a:t>
            </a:r>
            <a:r>
              <a:rPr lang="en-GB" altLang="en-US" sz="1600" dirty="0"/>
              <a:t> – </a:t>
            </a:r>
            <a:r>
              <a:rPr lang="en-GB" altLang="en-US" sz="1600" b="1" dirty="0"/>
              <a:t>wheelchair access throughout the property</a:t>
            </a:r>
          </a:p>
          <a:p>
            <a:r>
              <a:rPr lang="en-GB" altLang="en-US" sz="1600" b="1" dirty="0"/>
              <a:t>A2 – Not all the rooms within the property are wheelchair </a:t>
            </a:r>
            <a:r>
              <a:rPr lang="en-GB" altLang="en-US" sz="1600" b="1" dirty="0" smtClean="0"/>
              <a:t>accessible</a:t>
            </a:r>
            <a:endParaRPr lang="en-GB" altLang="en-US" sz="1600" dirty="0"/>
          </a:p>
          <a:p>
            <a:r>
              <a:rPr lang="en-GB" altLang="en-US" sz="1600" dirty="0"/>
              <a:t>Bungalow, Ground floor flat, first floor flat with vertical access or 2 storied house with vertical lift allowing access to first floor</a:t>
            </a:r>
          </a:p>
          <a:p>
            <a:endParaRPr lang="en-GB" sz="1600" dirty="0"/>
          </a:p>
        </p:txBody>
      </p:sp>
      <p:pic>
        <p:nvPicPr>
          <p:cNvPr id="1026" name="Picture 2" descr="\\sc-xafp1.caerphilly.group.local\userprofiles\coopes\Desktop\Thorncombe semi bungalow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3928" y="1700808"/>
            <a:ext cx="5148064" cy="28957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317366"/>
      </p:ext>
    </p:extLst>
  </p:cSld>
  <p:clrMapOvr>
    <a:masterClrMapping/>
  </p:clrMapOvr>
  <p:transition>
    <p:pull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Category B</a:t>
            </a:r>
            <a:endParaRPr lang="en-GB" sz="4000" dirty="0"/>
          </a:p>
        </p:txBody>
      </p:sp>
      <p:sp>
        <p:nvSpPr>
          <p:cNvPr id="3" name="Content Placeholder 2"/>
          <p:cNvSpPr>
            <a:spLocks noGrp="1"/>
          </p:cNvSpPr>
          <p:nvPr>
            <p:ph idx="1"/>
          </p:nvPr>
        </p:nvSpPr>
        <p:spPr>
          <a:xfrm>
            <a:off x="107504" y="1556792"/>
            <a:ext cx="4283968" cy="3672408"/>
          </a:xfrm>
        </p:spPr>
        <p:txBody>
          <a:bodyPr/>
          <a:lstStyle/>
          <a:p>
            <a:r>
              <a:rPr lang="en-GB" altLang="en-US" sz="1600" dirty="0"/>
              <a:t>A property not wheelchair accessible internally but affords good graded access and when necessary is suitable for provision of vertical lift or stair lift</a:t>
            </a:r>
            <a:r>
              <a:rPr lang="en-GB" altLang="en-US" sz="1600" dirty="0" smtClean="0"/>
              <a:t>.</a:t>
            </a:r>
            <a:endParaRPr lang="en-GB" altLang="en-US" sz="1600" dirty="0"/>
          </a:p>
          <a:p>
            <a:r>
              <a:rPr lang="en-GB" altLang="en-US" sz="1600" b="1" dirty="0"/>
              <a:t>2 subcategories</a:t>
            </a:r>
          </a:p>
          <a:p>
            <a:r>
              <a:rPr lang="en-GB" altLang="en-US" sz="1600" b="1" dirty="0"/>
              <a:t>B1 – A property allowing external but not internal wheelchair access.</a:t>
            </a:r>
          </a:p>
          <a:p>
            <a:r>
              <a:rPr lang="en-GB" altLang="en-US" sz="1600" b="1" dirty="0"/>
              <a:t>B2 – A property with maximum of 2 steps to main entrance.</a:t>
            </a:r>
          </a:p>
          <a:p>
            <a:r>
              <a:rPr lang="en-GB" altLang="en-US" sz="1600" dirty="0"/>
              <a:t>Bungalow, Ground floor flat, first floor flat with vertical/stair lift access or 2 storied house with vertical/stair lift allowing access to first floor</a:t>
            </a:r>
          </a:p>
          <a:p>
            <a:endParaRPr lang="en-GB" sz="1400" dirty="0"/>
          </a:p>
        </p:txBody>
      </p:sp>
      <p:pic>
        <p:nvPicPr>
          <p:cNvPr id="2050" name="Picture 2" descr="\\sc-xafp1.caerphilly.group.local\userprofiles\coopes\Desktop\Oak Terrace - B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3602731"/>
            <a:ext cx="3816424" cy="2385265"/>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sc-xafp1.caerphilly.group.local\userprofiles\coopes\Desktop\1 Hafod Close, Fleur de Ly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51313" y="1484784"/>
            <a:ext cx="3457798" cy="19898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3196254"/>
      </p:ext>
    </p:extLst>
  </p:cSld>
  <p:clrMapOvr>
    <a:masterClrMapping/>
  </p:clrMapOvr>
  <p:transition>
    <p:pull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Category C</a:t>
            </a:r>
            <a:endParaRPr lang="en-GB" sz="4000" dirty="0"/>
          </a:p>
        </p:txBody>
      </p:sp>
      <p:sp>
        <p:nvSpPr>
          <p:cNvPr id="3" name="Content Placeholder 2"/>
          <p:cNvSpPr>
            <a:spLocks noGrp="1"/>
          </p:cNvSpPr>
          <p:nvPr>
            <p:ph idx="1"/>
          </p:nvPr>
        </p:nvSpPr>
        <p:spPr>
          <a:xfrm>
            <a:off x="-4904" y="1484784"/>
            <a:ext cx="4644008" cy="3455988"/>
          </a:xfrm>
        </p:spPr>
        <p:txBody>
          <a:bodyPr/>
          <a:lstStyle/>
          <a:p>
            <a:r>
              <a:rPr lang="en-GB" altLang="en-US" sz="1600" dirty="0"/>
              <a:t>A property that facilitates limited use of stairs and steps. A property in which lift provision is not possible and has maximum of 5 steps to main external access</a:t>
            </a:r>
            <a:r>
              <a:rPr lang="en-GB" altLang="en-US" sz="1600" dirty="0" smtClean="0"/>
              <a:t>.</a:t>
            </a:r>
            <a:endParaRPr lang="en-GB" altLang="en-US" sz="1600" dirty="0"/>
          </a:p>
          <a:p>
            <a:r>
              <a:rPr lang="en-GB" altLang="en-US" sz="1600" b="1" dirty="0"/>
              <a:t>3 sub categories:</a:t>
            </a:r>
          </a:p>
          <a:p>
            <a:r>
              <a:rPr lang="en-GB" altLang="en-US" sz="1600" b="1" dirty="0"/>
              <a:t>C1 First floor property so providing all facilities on one level.</a:t>
            </a:r>
          </a:p>
          <a:p>
            <a:endParaRPr lang="en-GB" altLang="en-US" sz="1600" b="1" dirty="0"/>
          </a:p>
          <a:p>
            <a:r>
              <a:rPr lang="en-GB" altLang="en-US" sz="1600" b="1" dirty="0"/>
              <a:t>C2 A two stored house with WC facilities to both levels</a:t>
            </a:r>
          </a:p>
          <a:p>
            <a:endParaRPr lang="en-GB" altLang="en-US" sz="1600" b="1" dirty="0"/>
          </a:p>
          <a:p>
            <a:r>
              <a:rPr lang="en-GB" altLang="en-US" sz="1600" b="1" dirty="0"/>
              <a:t>C3 A ground floor flat or bungalow</a:t>
            </a:r>
          </a:p>
          <a:p>
            <a:endParaRPr lang="en-GB" sz="1600" dirty="0"/>
          </a:p>
        </p:txBody>
      </p:sp>
      <p:pic>
        <p:nvPicPr>
          <p:cNvPr id="3074" name="Picture 2" descr="\\sc-xafp1.caerphilly.group.local\userprofiles\coopes\Desktop\C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088" y="1556792"/>
            <a:ext cx="3247324" cy="205842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sc-xafp1.caerphilly.group.local\userprofiles\coopes\Desktop\C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5116" y="3774588"/>
            <a:ext cx="3326296" cy="22107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405161"/>
      </p:ext>
    </p:extLst>
  </p:cSld>
  <p:clrMapOvr>
    <a:masterClrMapping/>
  </p:clrMapOvr>
  <p:transition>
    <p:pull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Category D</a:t>
            </a:r>
            <a:endParaRPr lang="en-GB" sz="4000" dirty="0"/>
          </a:p>
        </p:txBody>
      </p:sp>
      <p:sp>
        <p:nvSpPr>
          <p:cNvPr id="3" name="Content Placeholder 2"/>
          <p:cNvSpPr>
            <a:spLocks noGrp="1"/>
          </p:cNvSpPr>
          <p:nvPr>
            <p:ph idx="1"/>
          </p:nvPr>
        </p:nvSpPr>
        <p:spPr/>
        <p:txBody>
          <a:bodyPr/>
          <a:lstStyle/>
          <a:p>
            <a:pPr>
              <a:defRPr/>
            </a:pPr>
            <a:r>
              <a:rPr lang="en-GB" sz="2400" dirty="0"/>
              <a:t>Suitable for general needs </a:t>
            </a:r>
          </a:p>
          <a:p>
            <a:pPr>
              <a:defRPr/>
            </a:pPr>
            <a:r>
              <a:rPr lang="en-GB" sz="2400" dirty="0"/>
              <a:t>In excess of 5 steps.</a:t>
            </a:r>
          </a:p>
          <a:p>
            <a:pPr>
              <a:defRPr/>
            </a:pPr>
            <a:r>
              <a:rPr lang="en-GB" sz="2400" dirty="0"/>
              <a:t>Not suitable for allocation to a person with physical disabilities</a:t>
            </a:r>
            <a:r>
              <a:rPr lang="en-GB" sz="2400" dirty="0" smtClean="0"/>
              <a:t>.</a:t>
            </a:r>
          </a:p>
          <a:p>
            <a:pPr>
              <a:defRPr/>
            </a:pPr>
            <a:r>
              <a:rPr lang="en-GB" sz="2400" dirty="0" smtClean="0"/>
              <a:t>Property not suitable for adaptations.</a:t>
            </a:r>
            <a:endParaRPr lang="en-GB" sz="2400" dirty="0"/>
          </a:p>
          <a:p>
            <a:pPr marL="0" indent="0">
              <a:buNone/>
            </a:pPr>
            <a:endParaRPr lang="en-GB" dirty="0"/>
          </a:p>
        </p:txBody>
      </p:sp>
    </p:spTree>
    <p:extLst>
      <p:ext uri="{BB962C8B-B14F-4D97-AF65-F5344CB8AC3E}">
        <p14:creationId xmlns:p14="http://schemas.microsoft.com/office/powerpoint/2010/main" val="3189584500"/>
      </p:ext>
    </p:extLst>
  </p:cSld>
  <p:clrMapOvr>
    <a:masterClrMapping/>
  </p:clrMapOvr>
  <p:transition>
    <p:pull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Coding the properties.</a:t>
            </a:r>
            <a:endParaRPr lang="en-GB" sz="4000" dirty="0"/>
          </a:p>
        </p:txBody>
      </p:sp>
      <p:sp>
        <p:nvSpPr>
          <p:cNvPr id="3" name="Content Placeholder 2"/>
          <p:cNvSpPr>
            <a:spLocks noGrp="1"/>
          </p:cNvSpPr>
          <p:nvPr>
            <p:ph idx="1"/>
          </p:nvPr>
        </p:nvSpPr>
        <p:spPr/>
        <p:txBody>
          <a:bodyPr/>
          <a:lstStyle/>
          <a:p>
            <a:r>
              <a:rPr lang="en-GB" sz="2400" dirty="0" smtClean="0"/>
              <a:t>Council stock is coded by the Estate Management Officers who are locally based to their area’s. </a:t>
            </a:r>
          </a:p>
          <a:p>
            <a:r>
              <a:rPr lang="en-GB" sz="2400" dirty="0" smtClean="0"/>
              <a:t>Housing Officer for the Housing Associations code their stock.</a:t>
            </a:r>
          </a:p>
          <a:p>
            <a:r>
              <a:rPr lang="en-GB" sz="2400" dirty="0" smtClean="0"/>
              <a:t>HOT’s provided training prior to CHR</a:t>
            </a:r>
          </a:p>
          <a:p>
            <a:r>
              <a:rPr lang="en-GB" sz="2400" dirty="0" smtClean="0"/>
              <a:t>Code reflects best match</a:t>
            </a:r>
          </a:p>
          <a:p>
            <a:r>
              <a:rPr lang="en-GB" sz="2400" dirty="0" smtClean="0"/>
              <a:t>Ongoing OT advice for coding properties</a:t>
            </a:r>
            <a:endParaRPr lang="en-GB" sz="2400" dirty="0"/>
          </a:p>
        </p:txBody>
      </p:sp>
    </p:spTree>
    <p:extLst>
      <p:ext uri="{BB962C8B-B14F-4D97-AF65-F5344CB8AC3E}">
        <p14:creationId xmlns:p14="http://schemas.microsoft.com/office/powerpoint/2010/main" val="1650394859"/>
      </p:ext>
    </p:extLst>
  </p:cSld>
  <p:clrMapOvr>
    <a:masterClrMapping/>
  </p:clrMapOvr>
  <p:transition>
    <p:pull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Coding properties</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38475614"/>
              </p:ext>
            </p:extLst>
          </p:nvPr>
        </p:nvGraphicFramePr>
        <p:xfrm>
          <a:off x="1701889" y="2060848"/>
          <a:ext cx="5164157" cy="2774255"/>
        </p:xfrm>
        <a:graphic>
          <a:graphicData uri="http://schemas.openxmlformats.org/drawingml/2006/table">
            <a:tbl>
              <a:tblPr firstRow="1" firstCol="1" lastRow="1" bandRow="1">
                <a:tableStyleId>{5C22544A-7EE6-4342-B048-85BDC9FD1C3A}</a:tableStyleId>
              </a:tblPr>
              <a:tblGrid>
                <a:gridCol w="3116897"/>
                <a:gridCol w="1023630"/>
                <a:gridCol w="1023630"/>
              </a:tblGrid>
              <a:tr h="239995">
                <a:tc>
                  <a:txBody>
                    <a:bodyPr/>
                    <a:lstStyle/>
                    <a:p>
                      <a:pPr algn="ctr">
                        <a:lnSpc>
                          <a:spcPct val="115000"/>
                        </a:lnSpc>
                        <a:spcAft>
                          <a:spcPts val="0"/>
                        </a:spcAft>
                      </a:pPr>
                      <a:r>
                        <a:rPr lang="en-GB" sz="1100" dirty="0" smtClean="0">
                          <a:effectLst/>
                        </a:rPr>
                        <a:t>Medical Category</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Total</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a:t>
                      </a:r>
                      <a:endParaRPr lang="en-GB" sz="1100">
                        <a:effectLst/>
                        <a:latin typeface="Calibri"/>
                        <a:ea typeface="Calibri"/>
                        <a:cs typeface="Times New Roman"/>
                      </a:endParaRPr>
                    </a:p>
                  </a:txBody>
                  <a:tcPr marL="68580" marR="68580" marT="0" marB="0"/>
                </a:tc>
              </a:tr>
              <a:tr h="253426">
                <a:tc>
                  <a:txBody>
                    <a:bodyPr/>
                    <a:lstStyle/>
                    <a:p>
                      <a:pPr>
                        <a:lnSpc>
                          <a:spcPct val="115000"/>
                        </a:lnSpc>
                        <a:spcAft>
                          <a:spcPts val="0"/>
                        </a:spcAft>
                      </a:pPr>
                      <a:r>
                        <a:rPr lang="en-GB" sz="1100" dirty="0">
                          <a:effectLst/>
                        </a:rPr>
                        <a:t>A1 FULL WHEELCHAIR</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a:effectLst/>
                        </a:rPr>
                        <a:t>274</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2.5</a:t>
                      </a:r>
                      <a:endParaRPr lang="en-GB" sz="1100">
                        <a:effectLst/>
                        <a:latin typeface="Calibri"/>
                        <a:ea typeface="Calibri"/>
                        <a:cs typeface="Times New Roman"/>
                      </a:endParaRPr>
                    </a:p>
                  </a:txBody>
                  <a:tcPr marL="68580" marR="68580" marT="0" marB="0" anchor="ctr"/>
                </a:tc>
              </a:tr>
              <a:tr h="253426">
                <a:tc>
                  <a:txBody>
                    <a:bodyPr/>
                    <a:lstStyle/>
                    <a:p>
                      <a:pPr>
                        <a:lnSpc>
                          <a:spcPct val="115000"/>
                        </a:lnSpc>
                        <a:spcAft>
                          <a:spcPts val="0"/>
                        </a:spcAft>
                      </a:pPr>
                      <a:r>
                        <a:rPr lang="en-GB" sz="1100" dirty="0">
                          <a:effectLst/>
                        </a:rPr>
                        <a:t>A2 PARTIAL </a:t>
                      </a:r>
                      <a:r>
                        <a:rPr lang="en-GB" sz="1100" dirty="0" smtClean="0">
                          <a:effectLst/>
                        </a:rPr>
                        <a:t>WHEELCHAIR</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a:effectLst/>
                        </a:rPr>
                        <a:t>173</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1.6</a:t>
                      </a:r>
                      <a:endParaRPr lang="en-GB" sz="1100">
                        <a:effectLst/>
                        <a:latin typeface="Calibri"/>
                        <a:ea typeface="Calibri"/>
                        <a:cs typeface="Times New Roman"/>
                      </a:endParaRPr>
                    </a:p>
                  </a:txBody>
                  <a:tcPr marL="68580" marR="68580" marT="0" marB="0" anchor="ctr"/>
                </a:tc>
              </a:tr>
              <a:tr h="253426">
                <a:tc>
                  <a:txBody>
                    <a:bodyPr/>
                    <a:lstStyle/>
                    <a:p>
                      <a:pPr>
                        <a:lnSpc>
                          <a:spcPct val="115000"/>
                        </a:lnSpc>
                        <a:spcAft>
                          <a:spcPts val="0"/>
                        </a:spcAft>
                      </a:pPr>
                      <a:r>
                        <a:rPr lang="en-GB" sz="1100">
                          <a:effectLst/>
                        </a:rPr>
                        <a:t>B1 LEVEL/RAMPED</a:t>
                      </a:r>
                      <a:endParaRPr lang="en-GB"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a:effectLst/>
                        </a:rPr>
                        <a:t>1093</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10.1</a:t>
                      </a:r>
                      <a:endParaRPr lang="en-GB" sz="1100">
                        <a:effectLst/>
                        <a:latin typeface="Calibri"/>
                        <a:ea typeface="Calibri"/>
                        <a:cs typeface="Times New Roman"/>
                      </a:endParaRPr>
                    </a:p>
                  </a:txBody>
                  <a:tcPr marL="68580" marR="68580" marT="0" marB="0" anchor="ctr"/>
                </a:tc>
              </a:tr>
              <a:tr h="253426">
                <a:tc>
                  <a:txBody>
                    <a:bodyPr/>
                    <a:lstStyle/>
                    <a:p>
                      <a:pPr>
                        <a:lnSpc>
                          <a:spcPct val="115000"/>
                        </a:lnSpc>
                        <a:spcAft>
                          <a:spcPts val="0"/>
                        </a:spcAft>
                      </a:pPr>
                      <a:r>
                        <a:rPr lang="en-GB" sz="1100">
                          <a:effectLst/>
                        </a:rPr>
                        <a:t>B2 LIMITED STEPS</a:t>
                      </a:r>
                      <a:endParaRPr lang="en-GB"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a:effectLst/>
                        </a:rPr>
                        <a:t>573</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5.3</a:t>
                      </a:r>
                      <a:endParaRPr lang="en-GB" sz="1100">
                        <a:effectLst/>
                        <a:latin typeface="Calibri"/>
                        <a:ea typeface="Calibri"/>
                        <a:cs typeface="Times New Roman"/>
                      </a:endParaRPr>
                    </a:p>
                  </a:txBody>
                  <a:tcPr marL="68580" marR="68580" marT="0" marB="0" anchor="ctr"/>
                </a:tc>
              </a:tr>
              <a:tr h="253426">
                <a:tc>
                  <a:txBody>
                    <a:bodyPr/>
                    <a:lstStyle/>
                    <a:p>
                      <a:pPr>
                        <a:lnSpc>
                          <a:spcPct val="115000"/>
                        </a:lnSpc>
                        <a:spcAft>
                          <a:spcPts val="0"/>
                        </a:spcAft>
                      </a:pPr>
                      <a:r>
                        <a:rPr lang="en-GB" sz="1100">
                          <a:effectLst/>
                        </a:rPr>
                        <a:t>C1 SINGLE LEVEL FAC</a:t>
                      </a:r>
                      <a:endParaRPr lang="en-GB"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a:effectLst/>
                        </a:rPr>
                        <a:t>546</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5.1</a:t>
                      </a:r>
                      <a:endParaRPr lang="en-GB" sz="1100">
                        <a:effectLst/>
                        <a:latin typeface="Calibri"/>
                        <a:ea typeface="Calibri"/>
                        <a:cs typeface="Times New Roman"/>
                      </a:endParaRPr>
                    </a:p>
                  </a:txBody>
                  <a:tcPr marL="68580" marR="68580" marT="0" marB="0" anchor="ctr"/>
                </a:tc>
              </a:tr>
              <a:tr h="253426">
                <a:tc>
                  <a:txBody>
                    <a:bodyPr/>
                    <a:lstStyle/>
                    <a:p>
                      <a:pPr>
                        <a:lnSpc>
                          <a:spcPct val="115000"/>
                        </a:lnSpc>
                        <a:spcAft>
                          <a:spcPts val="0"/>
                        </a:spcAft>
                      </a:pPr>
                      <a:r>
                        <a:rPr lang="en-GB" sz="1100">
                          <a:effectLst/>
                        </a:rPr>
                        <a:t>C2 HOUSE WC X 2</a:t>
                      </a:r>
                      <a:endParaRPr lang="en-GB"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a:effectLst/>
                        </a:rPr>
                        <a:t>350</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3.2</a:t>
                      </a:r>
                      <a:endParaRPr lang="en-GB" sz="1100">
                        <a:effectLst/>
                        <a:latin typeface="Calibri"/>
                        <a:ea typeface="Calibri"/>
                        <a:cs typeface="Times New Roman"/>
                      </a:endParaRPr>
                    </a:p>
                  </a:txBody>
                  <a:tcPr marL="68580" marR="68580" marT="0" marB="0" anchor="ctr"/>
                </a:tc>
              </a:tr>
              <a:tr h="253426">
                <a:tc>
                  <a:txBody>
                    <a:bodyPr/>
                    <a:lstStyle/>
                    <a:p>
                      <a:pPr>
                        <a:lnSpc>
                          <a:spcPct val="115000"/>
                        </a:lnSpc>
                        <a:spcAft>
                          <a:spcPts val="0"/>
                        </a:spcAft>
                      </a:pPr>
                      <a:r>
                        <a:rPr lang="en-GB" sz="1100">
                          <a:effectLst/>
                        </a:rPr>
                        <a:t>C3 LEVEL FAC GF ONLY</a:t>
                      </a:r>
                      <a:endParaRPr lang="en-GB"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a:effectLst/>
                        </a:rPr>
                        <a:t>139</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1.3</a:t>
                      </a:r>
                      <a:endParaRPr lang="en-GB" sz="1100">
                        <a:effectLst/>
                        <a:latin typeface="Calibri"/>
                        <a:ea typeface="Calibri"/>
                        <a:cs typeface="Times New Roman"/>
                      </a:endParaRPr>
                    </a:p>
                  </a:txBody>
                  <a:tcPr marL="68580" marR="68580" marT="0" marB="0" anchor="ctr"/>
                </a:tc>
              </a:tr>
              <a:tr h="253426">
                <a:tc>
                  <a:txBody>
                    <a:bodyPr/>
                    <a:lstStyle/>
                    <a:p>
                      <a:pPr>
                        <a:lnSpc>
                          <a:spcPct val="115000"/>
                        </a:lnSpc>
                        <a:spcAft>
                          <a:spcPts val="0"/>
                        </a:spcAft>
                      </a:pPr>
                      <a:r>
                        <a:rPr lang="en-GB" sz="1100">
                          <a:effectLst/>
                        </a:rPr>
                        <a:t>D NOT ADAPTABLE</a:t>
                      </a:r>
                      <a:endParaRPr lang="en-GB"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a:effectLst/>
                        </a:rPr>
                        <a:t>1542</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14.3</a:t>
                      </a:r>
                      <a:endParaRPr lang="en-GB" sz="1100">
                        <a:effectLst/>
                        <a:latin typeface="Calibri"/>
                        <a:ea typeface="Calibri"/>
                        <a:cs typeface="Times New Roman"/>
                      </a:endParaRPr>
                    </a:p>
                  </a:txBody>
                  <a:tcPr marL="68580" marR="68580" marT="0" marB="0" anchor="ctr"/>
                </a:tc>
              </a:tr>
              <a:tr h="253426">
                <a:tc>
                  <a:txBody>
                    <a:bodyPr/>
                    <a:lstStyle/>
                    <a:p>
                      <a:pPr>
                        <a:lnSpc>
                          <a:spcPct val="115000"/>
                        </a:lnSpc>
                        <a:spcAft>
                          <a:spcPts val="0"/>
                        </a:spcAft>
                      </a:pPr>
                      <a:r>
                        <a:rPr lang="en-GB" sz="1100">
                          <a:effectLst/>
                        </a:rPr>
                        <a:t>Not categorised</a:t>
                      </a:r>
                      <a:endParaRPr lang="en-GB"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a:effectLst/>
                        </a:rPr>
                        <a:t>6112</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56.6</a:t>
                      </a:r>
                      <a:endParaRPr lang="en-GB" sz="1100">
                        <a:effectLst/>
                        <a:latin typeface="Calibri"/>
                        <a:ea typeface="Calibri"/>
                        <a:cs typeface="Times New Roman"/>
                      </a:endParaRPr>
                    </a:p>
                  </a:txBody>
                  <a:tcPr marL="68580" marR="68580" marT="0" marB="0" anchor="ctr"/>
                </a:tc>
              </a:tr>
              <a:tr h="253426">
                <a:tc>
                  <a:txBody>
                    <a:bodyPr/>
                    <a:lstStyle/>
                    <a:p>
                      <a:pPr>
                        <a:lnSpc>
                          <a:spcPct val="115000"/>
                        </a:lnSpc>
                        <a:spcAft>
                          <a:spcPts val="0"/>
                        </a:spcAft>
                      </a:pPr>
                      <a:r>
                        <a:rPr lang="en-GB" sz="1100">
                          <a:effectLst/>
                        </a:rPr>
                        <a:t>Total</a:t>
                      </a:r>
                      <a:endParaRPr lang="en-GB"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a:effectLst/>
                        </a:rPr>
                        <a:t>10802</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a:effectLst/>
                        </a:rPr>
                        <a:t>100</a:t>
                      </a:r>
                      <a:endParaRPr lang="en-GB" sz="1100" dirty="0">
                        <a:effectLst/>
                        <a:latin typeface="Calibri"/>
                        <a:ea typeface="Calibri"/>
                        <a:cs typeface="Times New Roman"/>
                      </a:endParaRPr>
                    </a:p>
                  </a:txBody>
                  <a:tcPr marL="68580" marR="68580" marT="0" marB="0" anchor="ctr"/>
                </a:tc>
              </a:tr>
            </a:tbl>
          </a:graphicData>
        </a:graphic>
      </p:graphicFrame>
      <p:sp>
        <p:nvSpPr>
          <p:cNvPr id="4" name="TextBox 3"/>
          <p:cNvSpPr txBox="1"/>
          <p:nvPr/>
        </p:nvSpPr>
        <p:spPr>
          <a:xfrm>
            <a:off x="179512" y="1556792"/>
            <a:ext cx="8208912" cy="369332"/>
          </a:xfrm>
          <a:prstGeom prst="rect">
            <a:avLst/>
          </a:prstGeom>
          <a:noFill/>
        </p:spPr>
        <p:txBody>
          <a:bodyPr wrap="square" rtlCol="0">
            <a:spAutoFit/>
          </a:bodyPr>
          <a:lstStyle/>
          <a:p>
            <a:pPr algn="ctr"/>
            <a:r>
              <a:rPr lang="en-GB" dirty="0" smtClean="0"/>
              <a:t>CCBC properties across borough by medical category – Abritas report</a:t>
            </a:r>
            <a:endParaRPr lang="en-GB" dirty="0"/>
          </a:p>
        </p:txBody>
      </p:sp>
    </p:spTree>
    <p:extLst>
      <p:ext uri="{BB962C8B-B14F-4D97-AF65-F5344CB8AC3E}">
        <p14:creationId xmlns:p14="http://schemas.microsoft.com/office/powerpoint/2010/main" val="2586688623"/>
      </p:ext>
    </p:extLst>
  </p:cSld>
  <p:clrMapOvr>
    <a:masterClrMapping/>
  </p:clrMapOvr>
  <p:transition>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CCBC Accessible Housing Service</a:t>
            </a:r>
            <a:endParaRPr lang="en-GB" sz="4000" dirty="0"/>
          </a:p>
        </p:txBody>
      </p:sp>
      <p:sp>
        <p:nvSpPr>
          <p:cNvPr id="3" name="Content Placeholder 2"/>
          <p:cNvSpPr>
            <a:spLocks noGrp="1"/>
          </p:cNvSpPr>
          <p:nvPr>
            <p:ph idx="1"/>
          </p:nvPr>
        </p:nvSpPr>
        <p:spPr/>
        <p:txBody>
          <a:bodyPr/>
          <a:lstStyle/>
          <a:p>
            <a:pPr marL="0" indent="0">
              <a:buNone/>
            </a:pPr>
            <a:r>
              <a:rPr lang="en-GB" sz="1800" dirty="0"/>
              <a:t>At the time of the 2011 Census, there were 74,479 households in the </a:t>
            </a:r>
            <a:r>
              <a:rPr lang="en-GB" sz="1800" dirty="0" smtClean="0"/>
              <a:t>County </a:t>
            </a:r>
            <a:r>
              <a:rPr lang="en-GB" sz="1800" dirty="0"/>
              <a:t>B</a:t>
            </a:r>
            <a:r>
              <a:rPr lang="en-GB" sz="1800" dirty="0" smtClean="0"/>
              <a:t>orough</a:t>
            </a:r>
            <a:r>
              <a:rPr lang="en-GB" sz="1800" dirty="0"/>
              <a:t>.  As </a:t>
            </a:r>
            <a:r>
              <a:rPr lang="en-GB" sz="1800" dirty="0" smtClean="0"/>
              <a:t>shown below the </a:t>
            </a:r>
            <a:r>
              <a:rPr lang="en-GB" sz="1800" dirty="0"/>
              <a:t>majority of households own their own home, either outright or with a mortgage.</a:t>
            </a:r>
            <a:endParaRPr lang="en-GB" sz="1800" dirty="0" smtClean="0"/>
          </a:p>
          <a:p>
            <a:endParaRPr lang="en-GB" dirty="0" smtClean="0"/>
          </a:p>
          <a:p>
            <a:endParaRPr lang="en-GB" dirty="0"/>
          </a:p>
          <a:p>
            <a:endParaRPr lang="en-GB" dirty="0" smtClean="0"/>
          </a:p>
          <a:p>
            <a:endParaRPr lang="en-GB" dirty="0"/>
          </a:p>
          <a:p>
            <a:pPr marL="0" indent="0">
              <a:buNone/>
            </a:pPr>
            <a:endParaRPr lang="en-GB" sz="1400" dirty="0" smtClean="0"/>
          </a:p>
          <a:p>
            <a:pPr marL="0" indent="0">
              <a:buNone/>
            </a:pPr>
            <a:r>
              <a:rPr lang="en-GB" sz="1400" dirty="0" smtClean="0"/>
              <a:t>                                                                                                                                      2011 Census</a:t>
            </a:r>
            <a:endParaRPr lang="en-GB" sz="1400"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7395" y="2348880"/>
            <a:ext cx="6624736" cy="25382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7456457"/>
      </p:ext>
    </p:extLst>
  </p:cSld>
  <p:clrMapOvr>
    <a:masterClrMapping/>
  </p:clrMapOvr>
  <p:transition>
    <p:pull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Action for the future.</a:t>
            </a:r>
            <a:endParaRPr lang="en-GB" sz="4000" dirty="0"/>
          </a:p>
        </p:txBody>
      </p:sp>
      <p:sp>
        <p:nvSpPr>
          <p:cNvPr id="3" name="Content Placeholder 2"/>
          <p:cNvSpPr>
            <a:spLocks noGrp="1"/>
          </p:cNvSpPr>
          <p:nvPr>
            <p:ph idx="1"/>
          </p:nvPr>
        </p:nvSpPr>
        <p:spPr/>
        <p:txBody>
          <a:bodyPr/>
          <a:lstStyle/>
          <a:p>
            <a:r>
              <a:rPr lang="en-GB" sz="2400" dirty="0" smtClean="0"/>
              <a:t>Development of central repository for all CHR stock</a:t>
            </a:r>
          </a:p>
          <a:p>
            <a:r>
              <a:rPr lang="en-GB" sz="2400" dirty="0" smtClean="0"/>
              <a:t>This will include type of property and the medical code, property information etc.</a:t>
            </a:r>
          </a:p>
          <a:p>
            <a:r>
              <a:rPr lang="en-GB" sz="2400" dirty="0" smtClean="0"/>
              <a:t>Number of properties coded will increase showing a more accurate stock profile throughout Borough.</a:t>
            </a:r>
          </a:p>
          <a:p>
            <a:r>
              <a:rPr lang="en-GB" sz="2400" dirty="0" smtClean="0"/>
              <a:t>Ability to compare what exists against unmet need.</a:t>
            </a:r>
          </a:p>
          <a:p>
            <a:r>
              <a:rPr lang="en-GB" sz="2400" dirty="0" smtClean="0"/>
              <a:t>Highlight what properties are required moving forward – i.e. consider Enable funding, areas of high demand and new developments etc.</a:t>
            </a:r>
            <a:endParaRPr lang="en-GB" sz="2400" dirty="0"/>
          </a:p>
        </p:txBody>
      </p:sp>
    </p:spTree>
    <p:extLst>
      <p:ext uri="{BB962C8B-B14F-4D97-AF65-F5344CB8AC3E}">
        <p14:creationId xmlns:p14="http://schemas.microsoft.com/office/powerpoint/2010/main" val="3990902027"/>
      </p:ext>
    </p:extLst>
  </p:cSld>
  <p:clrMapOvr>
    <a:masterClrMapping/>
  </p:clrMapOvr>
  <p:transition>
    <p:pull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Benefits of Accessible housing register.</a:t>
            </a:r>
            <a:endParaRPr lang="en-GB" sz="4000" dirty="0"/>
          </a:p>
        </p:txBody>
      </p:sp>
      <p:sp>
        <p:nvSpPr>
          <p:cNvPr id="3" name="Content Placeholder 2"/>
          <p:cNvSpPr>
            <a:spLocks noGrp="1"/>
          </p:cNvSpPr>
          <p:nvPr>
            <p:ph idx="1"/>
          </p:nvPr>
        </p:nvSpPr>
        <p:spPr/>
        <p:txBody>
          <a:bodyPr/>
          <a:lstStyle/>
          <a:p>
            <a:r>
              <a:rPr lang="en-GB" sz="2400" dirty="0" smtClean="0"/>
              <a:t>Right person to the right property.</a:t>
            </a:r>
          </a:p>
          <a:p>
            <a:r>
              <a:rPr lang="en-GB" sz="2400" dirty="0" smtClean="0"/>
              <a:t>Maximise independence.</a:t>
            </a:r>
          </a:p>
          <a:p>
            <a:r>
              <a:rPr lang="en-GB" sz="2400" dirty="0" smtClean="0"/>
              <a:t>Reduce demands on health service</a:t>
            </a:r>
          </a:p>
          <a:p>
            <a:r>
              <a:rPr lang="en-GB" sz="2400" dirty="0" smtClean="0"/>
              <a:t>Promotion of peoples well being</a:t>
            </a:r>
          </a:p>
          <a:p>
            <a:r>
              <a:rPr lang="en-GB" sz="2400" dirty="0" smtClean="0"/>
              <a:t>Maximise use of our existing resources</a:t>
            </a:r>
          </a:p>
          <a:p>
            <a:r>
              <a:rPr lang="en-GB" sz="2400" dirty="0" smtClean="0"/>
              <a:t>Information from CHR can provide information requires at strategic level</a:t>
            </a:r>
          </a:p>
          <a:p>
            <a:r>
              <a:rPr lang="en-GB" sz="2400" dirty="0" smtClean="0"/>
              <a:t>Minimal refusals</a:t>
            </a:r>
          </a:p>
          <a:p>
            <a:endParaRPr lang="en-GB" dirty="0" smtClean="0"/>
          </a:p>
          <a:p>
            <a:endParaRPr lang="en-GB" dirty="0"/>
          </a:p>
        </p:txBody>
      </p:sp>
    </p:spTree>
    <p:extLst>
      <p:ext uri="{BB962C8B-B14F-4D97-AF65-F5344CB8AC3E}">
        <p14:creationId xmlns:p14="http://schemas.microsoft.com/office/powerpoint/2010/main" val="1785907032"/>
      </p:ext>
    </p:extLst>
  </p:cSld>
  <p:clrMapOvr>
    <a:masterClrMapping/>
  </p:clrMapOvr>
  <p:transition>
    <p:pull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Benefits of Accessible housing register</a:t>
            </a:r>
            <a:endParaRPr lang="en-GB" sz="4000" dirty="0"/>
          </a:p>
        </p:txBody>
      </p:sp>
      <p:sp>
        <p:nvSpPr>
          <p:cNvPr id="3" name="Content Placeholder 2"/>
          <p:cNvSpPr>
            <a:spLocks noGrp="1"/>
          </p:cNvSpPr>
          <p:nvPr>
            <p:ph idx="1"/>
          </p:nvPr>
        </p:nvSpPr>
        <p:spPr/>
        <p:txBody>
          <a:bodyPr/>
          <a:lstStyle/>
          <a:p>
            <a:r>
              <a:rPr lang="en-GB" sz="2400" dirty="0" smtClean="0"/>
              <a:t>Minimal refusals – Policy allows 3 reasonable refusals</a:t>
            </a:r>
            <a:r>
              <a:rPr lang="en-GB" sz="2800" dirty="0" smtClean="0"/>
              <a:t>.</a:t>
            </a:r>
          </a:p>
          <a:p>
            <a:pPr marL="0" indent="0">
              <a:buNone/>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34038495"/>
              </p:ext>
            </p:extLst>
          </p:nvPr>
        </p:nvGraphicFramePr>
        <p:xfrm>
          <a:off x="827584" y="2492896"/>
          <a:ext cx="6762130" cy="1493264"/>
        </p:xfrm>
        <a:graphic>
          <a:graphicData uri="http://schemas.openxmlformats.org/drawingml/2006/table">
            <a:tbl>
              <a:tblPr firstRow="1" firstCol="1" lastRow="1" bandRow="1">
                <a:tableStyleId>{5C22544A-7EE6-4342-B048-85BDC9FD1C3A}</a:tableStyleId>
              </a:tblPr>
              <a:tblGrid>
                <a:gridCol w="1388788"/>
                <a:gridCol w="500309"/>
                <a:gridCol w="500309"/>
                <a:gridCol w="500972"/>
                <a:gridCol w="500309"/>
                <a:gridCol w="500972"/>
                <a:gridCol w="500309"/>
                <a:gridCol w="500972"/>
                <a:gridCol w="500309"/>
                <a:gridCol w="500972"/>
                <a:gridCol w="867909"/>
              </a:tblGrid>
              <a:tr h="34196">
                <a:tc>
                  <a:txBody>
                    <a:bodyPr/>
                    <a:lstStyle/>
                    <a:p>
                      <a:pPr algn="ctr">
                        <a:lnSpc>
                          <a:spcPct val="115000"/>
                        </a:lnSpc>
                        <a:spcAft>
                          <a:spcPts val="0"/>
                        </a:spcAft>
                      </a:pPr>
                      <a:r>
                        <a:rPr lang="en-GB" sz="1100" dirty="0">
                          <a:effectLst/>
                        </a:rPr>
                        <a:t>Refusals</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A1</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A2</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B1</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B2</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C1</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C2</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C3</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D</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U</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Total</a:t>
                      </a:r>
                      <a:endParaRPr lang="en-GB" sz="1100">
                        <a:effectLst/>
                        <a:latin typeface="Calibri"/>
                        <a:ea typeface="Calibri"/>
                        <a:cs typeface="Times New Roman"/>
                      </a:endParaRPr>
                    </a:p>
                  </a:txBody>
                  <a:tcPr marL="68580" marR="68580" marT="0" marB="0" anchor="ctr"/>
                </a:tc>
              </a:tr>
              <a:tr h="218810">
                <a:tc>
                  <a:txBody>
                    <a:bodyPr/>
                    <a:lstStyle/>
                    <a:p>
                      <a:pPr>
                        <a:lnSpc>
                          <a:spcPct val="115000"/>
                        </a:lnSpc>
                        <a:spcAft>
                          <a:spcPts val="0"/>
                        </a:spcAft>
                      </a:pPr>
                      <a:r>
                        <a:rPr lang="en-GB" sz="1100" dirty="0">
                          <a:effectLst/>
                        </a:rPr>
                        <a:t>1 offer refused</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a:effectLst/>
                        </a:rPr>
                        <a:t>3</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3</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37</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33</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5</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11</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32</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185</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3</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312</a:t>
                      </a:r>
                      <a:endParaRPr lang="en-GB" sz="1100">
                        <a:effectLst/>
                        <a:latin typeface="Calibri"/>
                        <a:ea typeface="Calibri"/>
                        <a:cs typeface="Times New Roman"/>
                      </a:endParaRPr>
                    </a:p>
                  </a:txBody>
                  <a:tcPr marL="68580" marR="68580" marT="0" marB="0" anchor="ctr"/>
                </a:tc>
              </a:tr>
              <a:tr h="218810">
                <a:tc>
                  <a:txBody>
                    <a:bodyPr/>
                    <a:lstStyle/>
                    <a:p>
                      <a:pPr>
                        <a:lnSpc>
                          <a:spcPct val="115000"/>
                        </a:lnSpc>
                        <a:spcAft>
                          <a:spcPts val="0"/>
                        </a:spcAft>
                      </a:pPr>
                      <a:r>
                        <a:rPr lang="en-GB" sz="1100">
                          <a:effectLst/>
                        </a:rPr>
                        <a:t>2 offers refused</a:t>
                      </a:r>
                      <a:endParaRPr lang="en-GB"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a:effectLst/>
                        </a:rPr>
                        <a:t>1</a:t>
                      </a:r>
                      <a:endParaRPr lang="en-GB" sz="1100">
                        <a:effectLst/>
                        <a:latin typeface="Calibri"/>
                        <a:ea typeface="Calibri"/>
                        <a:cs typeface="Times New Roman"/>
                      </a:endParaRPr>
                    </a:p>
                  </a:txBody>
                  <a:tcPr marL="68580" marR="68580" marT="0" marB="0" anchor="ctr"/>
                </a:tc>
                <a:tc>
                  <a:txBody>
                    <a:bodyPr/>
                    <a:lstStyle/>
                    <a:p>
                      <a:endParaRPr lang="en-GB" sz="1100">
                        <a:effectLst/>
                        <a:latin typeface="Calibri"/>
                      </a:endParaRPr>
                    </a:p>
                  </a:txBody>
                  <a:tcPr marL="68580" marR="68580" marT="0" marB="0" anchor="ctr"/>
                </a:tc>
                <a:tc>
                  <a:txBody>
                    <a:bodyPr/>
                    <a:lstStyle/>
                    <a:p>
                      <a:pPr algn="ctr">
                        <a:lnSpc>
                          <a:spcPct val="115000"/>
                        </a:lnSpc>
                        <a:spcAft>
                          <a:spcPts val="0"/>
                        </a:spcAft>
                      </a:pPr>
                      <a:r>
                        <a:rPr lang="en-GB" sz="1100">
                          <a:effectLst/>
                        </a:rPr>
                        <a:t>7</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8</a:t>
                      </a:r>
                      <a:endParaRPr lang="en-GB" sz="1100">
                        <a:effectLst/>
                        <a:latin typeface="Calibri"/>
                        <a:ea typeface="Calibri"/>
                        <a:cs typeface="Times New Roman"/>
                      </a:endParaRPr>
                    </a:p>
                  </a:txBody>
                  <a:tcPr marL="68580" marR="68580" marT="0" marB="0" anchor="ctr"/>
                </a:tc>
                <a:tc>
                  <a:txBody>
                    <a:bodyPr/>
                    <a:lstStyle/>
                    <a:p>
                      <a:endParaRPr lang="en-GB" sz="1100">
                        <a:effectLst/>
                        <a:latin typeface="Calibri"/>
                      </a:endParaRPr>
                    </a:p>
                  </a:txBody>
                  <a:tcPr marL="68580" marR="68580" marT="0" marB="0" anchor="ctr"/>
                </a:tc>
                <a:tc>
                  <a:txBody>
                    <a:bodyPr/>
                    <a:lstStyle/>
                    <a:p>
                      <a:pPr algn="ctr">
                        <a:lnSpc>
                          <a:spcPct val="115000"/>
                        </a:lnSpc>
                        <a:spcAft>
                          <a:spcPts val="0"/>
                        </a:spcAft>
                      </a:pPr>
                      <a:r>
                        <a:rPr lang="en-GB" sz="1100">
                          <a:effectLst/>
                        </a:rPr>
                        <a:t>2</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7</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36</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2</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63</a:t>
                      </a:r>
                      <a:endParaRPr lang="en-GB" sz="1100">
                        <a:effectLst/>
                        <a:latin typeface="Calibri"/>
                        <a:ea typeface="Calibri"/>
                        <a:cs typeface="Times New Roman"/>
                      </a:endParaRPr>
                    </a:p>
                  </a:txBody>
                  <a:tcPr marL="68580" marR="68580" marT="0" marB="0" anchor="ctr"/>
                </a:tc>
              </a:tr>
              <a:tr h="218810">
                <a:tc>
                  <a:txBody>
                    <a:bodyPr/>
                    <a:lstStyle/>
                    <a:p>
                      <a:pPr>
                        <a:lnSpc>
                          <a:spcPct val="115000"/>
                        </a:lnSpc>
                        <a:spcAft>
                          <a:spcPts val="0"/>
                        </a:spcAft>
                      </a:pPr>
                      <a:r>
                        <a:rPr lang="en-GB" sz="1100">
                          <a:effectLst/>
                        </a:rPr>
                        <a:t>3 offers refused</a:t>
                      </a:r>
                      <a:endParaRPr lang="en-GB" sz="1100">
                        <a:effectLst/>
                        <a:latin typeface="Calibri"/>
                        <a:ea typeface="Calibri"/>
                        <a:cs typeface="Times New Roman"/>
                      </a:endParaRPr>
                    </a:p>
                  </a:txBody>
                  <a:tcPr marL="68580" marR="68580" marT="0" marB="0"/>
                </a:tc>
                <a:tc>
                  <a:txBody>
                    <a:bodyPr/>
                    <a:lstStyle/>
                    <a:p>
                      <a:endParaRPr lang="en-GB" sz="1100">
                        <a:effectLst/>
                        <a:latin typeface="Calibri"/>
                      </a:endParaRPr>
                    </a:p>
                  </a:txBody>
                  <a:tcPr marL="68580" marR="68580" marT="0" marB="0" anchor="ctr"/>
                </a:tc>
                <a:tc>
                  <a:txBody>
                    <a:bodyPr/>
                    <a:lstStyle/>
                    <a:p>
                      <a:endParaRPr lang="en-GB" sz="1100">
                        <a:effectLst/>
                        <a:latin typeface="Calibri"/>
                      </a:endParaRPr>
                    </a:p>
                  </a:txBody>
                  <a:tcPr marL="68580" marR="68580" marT="0" marB="0" anchor="ctr"/>
                </a:tc>
                <a:tc>
                  <a:txBody>
                    <a:bodyPr/>
                    <a:lstStyle/>
                    <a:p>
                      <a:pPr algn="ctr">
                        <a:lnSpc>
                          <a:spcPct val="115000"/>
                        </a:lnSpc>
                        <a:spcAft>
                          <a:spcPts val="0"/>
                        </a:spcAft>
                      </a:pPr>
                      <a:r>
                        <a:rPr lang="en-GB" sz="1100">
                          <a:effectLst/>
                        </a:rPr>
                        <a:t>2</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2</a:t>
                      </a:r>
                      <a:endParaRPr lang="en-GB" sz="1100">
                        <a:effectLst/>
                        <a:latin typeface="Calibri"/>
                        <a:ea typeface="Calibri"/>
                        <a:cs typeface="Times New Roman"/>
                      </a:endParaRPr>
                    </a:p>
                  </a:txBody>
                  <a:tcPr marL="68580" marR="68580" marT="0" marB="0" anchor="ctr"/>
                </a:tc>
                <a:tc>
                  <a:txBody>
                    <a:bodyPr/>
                    <a:lstStyle/>
                    <a:p>
                      <a:endParaRPr lang="en-GB" sz="1100">
                        <a:effectLst/>
                        <a:latin typeface="Calibri"/>
                      </a:endParaRPr>
                    </a:p>
                  </a:txBody>
                  <a:tcPr marL="68580" marR="68580" marT="0" marB="0" anchor="ctr"/>
                </a:tc>
                <a:tc>
                  <a:txBody>
                    <a:bodyPr/>
                    <a:lstStyle/>
                    <a:p>
                      <a:endParaRPr lang="en-GB" sz="1100">
                        <a:effectLst/>
                        <a:latin typeface="Calibri"/>
                      </a:endParaRPr>
                    </a:p>
                  </a:txBody>
                  <a:tcPr marL="68580" marR="68580" marT="0" marB="0" anchor="ctr"/>
                </a:tc>
                <a:tc>
                  <a:txBody>
                    <a:bodyPr/>
                    <a:lstStyle/>
                    <a:p>
                      <a:pPr algn="ctr">
                        <a:lnSpc>
                          <a:spcPct val="115000"/>
                        </a:lnSpc>
                        <a:spcAft>
                          <a:spcPts val="0"/>
                        </a:spcAft>
                      </a:pPr>
                      <a:r>
                        <a:rPr lang="en-GB" sz="1100">
                          <a:effectLst/>
                        </a:rPr>
                        <a:t>2</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15</a:t>
                      </a:r>
                      <a:endParaRPr lang="en-GB" sz="1100">
                        <a:effectLst/>
                        <a:latin typeface="Calibri"/>
                        <a:ea typeface="Calibri"/>
                        <a:cs typeface="Times New Roman"/>
                      </a:endParaRPr>
                    </a:p>
                  </a:txBody>
                  <a:tcPr marL="68580" marR="68580" marT="0" marB="0" anchor="ctr"/>
                </a:tc>
                <a:tc>
                  <a:txBody>
                    <a:bodyPr/>
                    <a:lstStyle/>
                    <a:p>
                      <a:endParaRPr lang="en-GB" sz="1100">
                        <a:effectLst/>
                        <a:latin typeface="Calibri"/>
                      </a:endParaRPr>
                    </a:p>
                  </a:txBody>
                  <a:tcPr marL="68580" marR="68580" marT="0" marB="0" anchor="ctr"/>
                </a:tc>
                <a:tc>
                  <a:txBody>
                    <a:bodyPr/>
                    <a:lstStyle/>
                    <a:p>
                      <a:pPr algn="ctr">
                        <a:lnSpc>
                          <a:spcPct val="115000"/>
                        </a:lnSpc>
                        <a:spcAft>
                          <a:spcPts val="0"/>
                        </a:spcAft>
                      </a:pPr>
                      <a:r>
                        <a:rPr lang="en-GB" sz="1100">
                          <a:effectLst/>
                        </a:rPr>
                        <a:t>21</a:t>
                      </a:r>
                      <a:endParaRPr lang="en-GB" sz="1100">
                        <a:effectLst/>
                        <a:latin typeface="Calibri"/>
                        <a:ea typeface="Calibri"/>
                        <a:cs typeface="Times New Roman"/>
                      </a:endParaRPr>
                    </a:p>
                  </a:txBody>
                  <a:tcPr marL="68580" marR="68580" marT="0" marB="0" anchor="ctr"/>
                </a:tc>
              </a:tr>
              <a:tr h="218810">
                <a:tc>
                  <a:txBody>
                    <a:bodyPr/>
                    <a:lstStyle/>
                    <a:p>
                      <a:pPr>
                        <a:lnSpc>
                          <a:spcPct val="115000"/>
                        </a:lnSpc>
                        <a:spcAft>
                          <a:spcPts val="0"/>
                        </a:spcAft>
                      </a:pPr>
                      <a:r>
                        <a:rPr lang="en-GB" sz="1100">
                          <a:effectLst/>
                        </a:rPr>
                        <a:t>4 offers refused</a:t>
                      </a:r>
                      <a:endParaRPr lang="en-GB" sz="1100">
                        <a:effectLst/>
                        <a:latin typeface="Calibri"/>
                        <a:ea typeface="Calibri"/>
                        <a:cs typeface="Times New Roman"/>
                      </a:endParaRPr>
                    </a:p>
                  </a:txBody>
                  <a:tcPr marL="68580" marR="68580" marT="0" marB="0"/>
                </a:tc>
                <a:tc>
                  <a:txBody>
                    <a:bodyPr/>
                    <a:lstStyle/>
                    <a:p>
                      <a:endParaRPr lang="en-GB" sz="1100">
                        <a:effectLst/>
                        <a:latin typeface="Calibri"/>
                      </a:endParaRPr>
                    </a:p>
                  </a:txBody>
                  <a:tcPr marL="68580" marR="68580" marT="0" marB="0" anchor="ctr"/>
                </a:tc>
                <a:tc>
                  <a:txBody>
                    <a:bodyPr/>
                    <a:lstStyle/>
                    <a:p>
                      <a:endParaRPr lang="en-GB" sz="1100">
                        <a:effectLst/>
                        <a:latin typeface="Calibri"/>
                      </a:endParaRPr>
                    </a:p>
                  </a:txBody>
                  <a:tcPr marL="68580" marR="68580" marT="0" marB="0" anchor="ctr"/>
                </a:tc>
                <a:tc>
                  <a:txBody>
                    <a:bodyPr/>
                    <a:lstStyle/>
                    <a:p>
                      <a:pPr algn="ctr">
                        <a:lnSpc>
                          <a:spcPct val="115000"/>
                        </a:lnSpc>
                        <a:spcAft>
                          <a:spcPts val="0"/>
                        </a:spcAft>
                      </a:pPr>
                      <a:r>
                        <a:rPr lang="en-GB" sz="1100">
                          <a:effectLst/>
                        </a:rPr>
                        <a:t>1</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1</a:t>
                      </a:r>
                      <a:endParaRPr lang="en-GB" sz="1100">
                        <a:effectLst/>
                        <a:latin typeface="Calibri"/>
                        <a:ea typeface="Calibri"/>
                        <a:cs typeface="Times New Roman"/>
                      </a:endParaRPr>
                    </a:p>
                  </a:txBody>
                  <a:tcPr marL="68580" marR="68580" marT="0" marB="0" anchor="ctr"/>
                </a:tc>
                <a:tc>
                  <a:txBody>
                    <a:bodyPr/>
                    <a:lstStyle/>
                    <a:p>
                      <a:endParaRPr lang="en-GB" sz="1100">
                        <a:effectLst/>
                        <a:latin typeface="Calibri"/>
                      </a:endParaRPr>
                    </a:p>
                  </a:txBody>
                  <a:tcPr marL="68580" marR="68580" marT="0" marB="0" anchor="ctr"/>
                </a:tc>
                <a:tc>
                  <a:txBody>
                    <a:bodyPr/>
                    <a:lstStyle/>
                    <a:p>
                      <a:endParaRPr lang="en-GB" sz="1100">
                        <a:effectLst/>
                        <a:latin typeface="Calibri"/>
                      </a:endParaRPr>
                    </a:p>
                  </a:txBody>
                  <a:tcPr marL="68580" marR="68580" marT="0" marB="0" anchor="ctr"/>
                </a:tc>
                <a:tc>
                  <a:txBody>
                    <a:bodyPr/>
                    <a:lstStyle/>
                    <a:p>
                      <a:endParaRPr lang="en-GB" sz="1100">
                        <a:effectLst/>
                        <a:latin typeface="Calibri"/>
                      </a:endParaRPr>
                    </a:p>
                  </a:txBody>
                  <a:tcPr marL="68580" marR="68580" marT="0" marB="0" anchor="ctr"/>
                </a:tc>
                <a:tc>
                  <a:txBody>
                    <a:bodyPr/>
                    <a:lstStyle/>
                    <a:p>
                      <a:pPr algn="ctr">
                        <a:lnSpc>
                          <a:spcPct val="115000"/>
                        </a:lnSpc>
                        <a:spcAft>
                          <a:spcPts val="0"/>
                        </a:spcAft>
                      </a:pPr>
                      <a:r>
                        <a:rPr lang="en-GB" sz="1100">
                          <a:effectLst/>
                        </a:rPr>
                        <a:t>4</a:t>
                      </a:r>
                      <a:endParaRPr lang="en-GB" sz="1100">
                        <a:effectLst/>
                        <a:latin typeface="Calibri"/>
                        <a:ea typeface="Calibri"/>
                        <a:cs typeface="Times New Roman"/>
                      </a:endParaRPr>
                    </a:p>
                  </a:txBody>
                  <a:tcPr marL="68580" marR="68580" marT="0" marB="0" anchor="ctr"/>
                </a:tc>
                <a:tc>
                  <a:txBody>
                    <a:bodyPr/>
                    <a:lstStyle/>
                    <a:p>
                      <a:endParaRPr lang="en-GB" sz="1100">
                        <a:effectLst/>
                        <a:latin typeface="Calibri"/>
                      </a:endParaRPr>
                    </a:p>
                  </a:txBody>
                  <a:tcPr marL="68580" marR="68580" marT="0" marB="0" anchor="ctr"/>
                </a:tc>
                <a:tc>
                  <a:txBody>
                    <a:bodyPr/>
                    <a:lstStyle/>
                    <a:p>
                      <a:pPr algn="ctr">
                        <a:lnSpc>
                          <a:spcPct val="115000"/>
                        </a:lnSpc>
                        <a:spcAft>
                          <a:spcPts val="0"/>
                        </a:spcAft>
                      </a:pPr>
                      <a:r>
                        <a:rPr lang="en-GB" sz="1100">
                          <a:effectLst/>
                        </a:rPr>
                        <a:t>6</a:t>
                      </a:r>
                      <a:endParaRPr lang="en-GB" sz="1100">
                        <a:effectLst/>
                        <a:latin typeface="Calibri"/>
                        <a:ea typeface="Calibri"/>
                        <a:cs typeface="Times New Roman"/>
                      </a:endParaRPr>
                    </a:p>
                  </a:txBody>
                  <a:tcPr marL="68580" marR="68580" marT="0" marB="0" anchor="ctr"/>
                </a:tc>
              </a:tr>
              <a:tr h="218810">
                <a:tc>
                  <a:txBody>
                    <a:bodyPr/>
                    <a:lstStyle/>
                    <a:p>
                      <a:pPr>
                        <a:lnSpc>
                          <a:spcPct val="115000"/>
                        </a:lnSpc>
                        <a:spcAft>
                          <a:spcPts val="0"/>
                        </a:spcAft>
                      </a:pPr>
                      <a:r>
                        <a:rPr lang="en-GB" sz="1100">
                          <a:effectLst/>
                        </a:rPr>
                        <a:t>5 offers refused</a:t>
                      </a:r>
                      <a:endParaRPr lang="en-GB" sz="1100">
                        <a:effectLst/>
                        <a:latin typeface="Calibri"/>
                        <a:ea typeface="Calibri"/>
                        <a:cs typeface="Times New Roman"/>
                      </a:endParaRPr>
                    </a:p>
                  </a:txBody>
                  <a:tcPr marL="68580" marR="68580" marT="0" marB="0"/>
                </a:tc>
                <a:tc>
                  <a:txBody>
                    <a:bodyPr/>
                    <a:lstStyle/>
                    <a:p>
                      <a:endParaRPr lang="en-GB" sz="1100">
                        <a:effectLst/>
                        <a:latin typeface="Calibri"/>
                      </a:endParaRPr>
                    </a:p>
                  </a:txBody>
                  <a:tcPr marL="68580" marR="68580" marT="0" marB="0" anchor="ctr"/>
                </a:tc>
                <a:tc>
                  <a:txBody>
                    <a:bodyPr/>
                    <a:lstStyle/>
                    <a:p>
                      <a:endParaRPr lang="en-GB" sz="1100">
                        <a:effectLst/>
                        <a:latin typeface="Calibri"/>
                      </a:endParaRPr>
                    </a:p>
                  </a:txBody>
                  <a:tcPr marL="68580" marR="68580" marT="0" marB="0" anchor="ctr"/>
                </a:tc>
                <a:tc>
                  <a:txBody>
                    <a:bodyPr/>
                    <a:lstStyle/>
                    <a:p>
                      <a:endParaRPr lang="en-GB" sz="1100">
                        <a:effectLst/>
                        <a:latin typeface="Calibri"/>
                      </a:endParaRPr>
                    </a:p>
                  </a:txBody>
                  <a:tcPr marL="68580" marR="68580" marT="0" marB="0" anchor="ctr"/>
                </a:tc>
                <a:tc>
                  <a:txBody>
                    <a:bodyPr/>
                    <a:lstStyle/>
                    <a:p>
                      <a:endParaRPr lang="en-GB" sz="1100">
                        <a:effectLst/>
                        <a:latin typeface="Calibri"/>
                      </a:endParaRPr>
                    </a:p>
                  </a:txBody>
                  <a:tcPr marL="68580" marR="68580" marT="0" marB="0" anchor="ctr"/>
                </a:tc>
                <a:tc>
                  <a:txBody>
                    <a:bodyPr/>
                    <a:lstStyle/>
                    <a:p>
                      <a:endParaRPr lang="en-GB" sz="1100">
                        <a:effectLst/>
                        <a:latin typeface="Calibri"/>
                      </a:endParaRPr>
                    </a:p>
                  </a:txBody>
                  <a:tcPr marL="68580" marR="68580" marT="0" marB="0" anchor="ctr"/>
                </a:tc>
                <a:tc>
                  <a:txBody>
                    <a:bodyPr/>
                    <a:lstStyle/>
                    <a:p>
                      <a:endParaRPr lang="en-GB" sz="1100">
                        <a:effectLst/>
                        <a:latin typeface="Calibri"/>
                      </a:endParaRPr>
                    </a:p>
                  </a:txBody>
                  <a:tcPr marL="68580" marR="68580" marT="0" marB="0" anchor="ctr"/>
                </a:tc>
                <a:tc>
                  <a:txBody>
                    <a:bodyPr/>
                    <a:lstStyle/>
                    <a:p>
                      <a:endParaRPr lang="en-GB" sz="1100">
                        <a:effectLst/>
                        <a:latin typeface="Calibri"/>
                      </a:endParaRPr>
                    </a:p>
                  </a:txBody>
                  <a:tcPr marL="68580" marR="68580" marT="0" marB="0" anchor="ctr"/>
                </a:tc>
                <a:tc>
                  <a:txBody>
                    <a:bodyPr/>
                    <a:lstStyle/>
                    <a:p>
                      <a:pPr algn="ctr">
                        <a:lnSpc>
                          <a:spcPct val="115000"/>
                        </a:lnSpc>
                        <a:spcAft>
                          <a:spcPts val="0"/>
                        </a:spcAft>
                      </a:pPr>
                      <a:r>
                        <a:rPr lang="en-GB" sz="1100">
                          <a:effectLst/>
                        </a:rPr>
                        <a:t>1</a:t>
                      </a:r>
                      <a:endParaRPr lang="en-GB" sz="1100">
                        <a:effectLst/>
                        <a:latin typeface="Calibri"/>
                        <a:ea typeface="Calibri"/>
                        <a:cs typeface="Times New Roman"/>
                      </a:endParaRPr>
                    </a:p>
                  </a:txBody>
                  <a:tcPr marL="68580" marR="68580" marT="0" marB="0" anchor="ctr"/>
                </a:tc>
                <a:tc>
                  <a:txBody>
                    <a:bodyPr/>
                    <a:lstStyle/>
                    <a:p>
                      <a:endParaRPr lang="en-GB" sz="1100">
                        <a:effectLst/>
                        <a:latin typeface="Calibri"/>
                      </a:endParaRPr>
                    </a:p>
                  </a:txBody>
                  <a:tcPr marL="68580" marR="68580" marT="0" marB="0" anchor="ctr"/>
                </a:tc>
                <a:tc>
                  <a:txBody>
                    <a:bodyPr/>
                    <a:lstStyle/>
                    <a:p>
                      <a:pPr algn="ctr">
                        <a:lnSpc>
                          <a:spcPct val="115000"/>
                        </a:lnSpc>
                        <a:spcAft>
                          <a:spcPts val="0"/>
                        </a:spcAft>
                      </a:pPr>
                      <a:r>
                        <a:rPr lang="en-GB" sz="1100">
                          <a:effectLst/>
                        </a:rPr>
                        <a:t>1</a:t>
                      </a:r>
                      <a:endParaRPr lang="en-GB" sz="1100">
                        <a:effectLst/>
                        <a:latin typeface="Calibri"/>
                        <a:ea typeface="Calibri"/>
                        <a:cs typeface="Times New Roman"/>
                      </a:endParaRPr>
                    </a:p>
                  </a:txBody>
                  <a:tcPr marL="68580" marR="68580" marT="0" marB="0" anchor="ctr"/>
                </a:tc>
              </a:tr>
              <a:tr h="218810">
                <a:tc>
                  <a:txBody>
                    <a:bodyPr/>
                    <a:lstStyle/>
                    <a:p>
                      <a:pPr>
                        <a:lnSpc>
                          <a:spcPct val="115000"/>
                        </a:lnSpc>
                        <a:spcAft>
                          <a:spcPts val="0"/>
                        </a:spcAft>
                      </a:pPr>
                      <a:r>
                        <a:rPr lang="en-GB" sz="1100">
                          <a:effectLst/>
                        </a:rPr>
                        <a:t>Total</a:t>
                      </a:r>
                      <a:endParaRPr lang="en-GB" sz="1100">
                        <a:effectLst/>
                        <a:latin typeface="Calibri"/>
                        <a:ea typeface="Calibri"/>
                        <a:cs typeface="Times New Roman"/>
                      </a:endParaRPr>
                    </a:p>
                  </a:txBody>
                  <a:tcPr marL="68580" marR="68580" marT="0" marB="0"/>
                </a:tc>
                <a:tc>
                  <a:txBody>
                    <a:bodyPr/>
                    <a:lstStyle/>
                    <a:p>
                      <a:pPr algn="r">
                        <a:lnSpc>
                          <a:spcPct val="115000"/>
                        </a:lnSpc>
                        <a:spcAft>
                          <a:spcPts val="0"/>
                        </a:spcAft>
                      </a:pPr>
                      <a:r>
                        <a:rPr lang="en-GB" sz="1100" dirty="0" smtClean="0">
                          <a:effectLst/>
                          <a:latin typeface="+mn-lt"/>
                          <a:ea typeface="+mn-ea"/>
                          <a:cs typeface="+mn-cs"/>
                        </a:rPr>
                        <a:t>4</a:t>
                      </a:r>
                      <a:endParaRPr lang="en-GB" sz="11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GB" sz="1100" dirty="0" smtClean="0">
                          <a:effectLst/>
                          <a:latin typeface="+mn-lt"/>
                          <a:ea typeface="+mn-ea"/>
                          <a:cs typeface="+mn-cs"/>
                        </a:rPr>
                        <a:t>3</a:t>
                      </a:r>
                      <a:endParaRPr lang="en-GB" sz="11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GB" sz="1100" dirty="0" smtClean="0">
                          <a:effectLst/>
                          <a:latin typeface="+mn-lt"/>
                          <a:ea typeface="+mn-ea"/>
                          <a:cs typeface="+mn-cs"/>
                        </a:rPr>
                        <a:t>47</a:t>
                      </a:r>
                      <a:endParaRPr lang="en-GB" sz="11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GB" sz="1100" dirty="0" smtClean="0">
                          <a:effectLst/>
                          <a:latin typeface="+mn-lt"/>
                          <a:ea typeface="+mn-ea"/>
                          <a:cs typeface="+mn-cs"/>
                        </a:rPr>
                        <a:t>44</a:t>
                      </a:r>
                      <a:endParaRPr lang="en-GB" sz="11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GB" sz="1100" dirty="0" smtClean="0">
                          <a:effectLst/>
                        </a:rPr>
                        <a:t>5</a:t>
                      </a:r>
                      <a:endParaRPr lang="en-GB" sz="11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GB" sz="1100" dirty="0" smtClean="0">
                          <a:effectLst/>
                        </a:rPr>
                        <a:t>13</a:t>
                      </a:r>
                      <a:endParaRPr lang="en-GB" sz="11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GB" sz="1100" dirty="0" smtClean="0">
                          <a:effectLst/>
                          <a:latin typeface="+mn-lt"/>
                          <a:ea typeface="+mn-ea"/>
                          <a:cs typeface="+mn-cs"/>
                        </a:rPr>
                        <a:t>41</a:t>
                      </a:r>
                      <a:endParaRPr lang="en-GB" sz="11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GB" sz="1100" dirty="0" smtClean="0">
                          <a:effectLst/>
                          <a:latin typeface="+mn-lt"/>
                          <a:ea typeface="+mn-ea"/>
                          <a:cs typeface="+mn-cs"/>
                        </a:rPr>
                        <a:t>251</a:t>
                      </a:r>
                      <a:endParaRPr lang="en-GB" sz="11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GB" sz="1100" dirty="0" smtClean="0">
                          <a:effectLst/>
                          <a:latin typeface="+mn-lt"/>
                          <a:ea typeface="+mn-ea"/>
                          <a:cs typeface="+mn-cs"/>
                        </a:rPr>
                        <a:t>5</a:t>
                      </a:r>
                      <a:endParaRPr lang="en-GB" sz="11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GB" sz="1100" dirty="0" smtClean="0">
                          <a:effectLst/>
                          <a:latin typeface="Calibri"/>
                          <a:ea typeface="Calibri"/>
                          <a:cs typeface="Times New Roman"/>
                        </a:rPr>
                        <a:t>403</a:t>
                      </a:r>
                      <a:endParaRPr lang="en-GB"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867334589"/>
      </p:ext>
    </p:extLst>
  </p:cSld>
  <p:clrMapOvr>
    <a:masterClrMapping/>
  </p:clrMapOvr>
  <p:transition>
    <p:pull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CHR 1 Year on.</a:t>
            </a:r>
            <a:endParaRPr lang="en-GB" sz="4000" dirty="0"/>
          </a:p>
        </p:txBody>
      </p:sp>
      <p:sp>
        <p:nvSpPr>
          <p:cNvPr id="3" name="Content Placeholder 2"/>
          <p:cNvSpPr>
            <a:spLocks noGrp="1"/>
          </p:cNvSpPr>
          <p:nvPr>
            <p:ph idx="1"/>
          </p:nvPr>
        </p:nvSpPr>
        <p:spPr/>
        <p:txBody>
          <a:bodyPr/>
          <a:lstStyle/>
          <a:p>
            <a:pPr marL="0" indent="0" algn="ctr">
              <a:buNone/>
            </a:pPr>
            <a:r>
              <a:rPr lang="en-GB" sz="2400" dirty="0"/>
              <a:t>Applicants on waiting list by age group and medical category.</a:t>
            </a:r>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516480375"/>
              </p:ext>
            </p:extLst>
          </p:nvPr>
        </p:nvGraphicFramePr>
        <p:xfrm>
          <a:off x="899592" y="2060848"/>
          <a:ext cx="7372103" cy="2232246"/>
        </p:xfrm>
        <a:graphic>
          <a:graphicData uri="http://schemas.openxmlformats.org/drawingml/2006/table">
            <a:tbl>
              <a:tblPr firstRow="1" firstCol="1" lastRow="1" bandRow="1">
                <a:tableStyleId>{5C22544A-7EE6-4342-B048-85BDC9FD1C3A}</a:tableStyleId>
              </a:tblPr>
              <a:tblGrid>
                <a:gridCol w="1569218"/>
                <a:gridCol w="542120"/>
                <a:gridCol w="542120"/>
                <a:gridCol w="542120"/>
                <a:gridCol w="542120"/>
                <a:gridCol w="542854"/>
                <a:gridCol w="542120"/>
                <a:gridCol w="542120"/>
                <a:gridCol w="542120"/>
                <a:gridCol w="542854"/>
                <a:gridCol w="922337"/>
              </a:tblGrid>
              <a:tr h="313371">
                <a:tc>
                  <a:txBody>
                    <a:bodyPr/>
                    <a:lstStyle/>
                    <a:p>
                      <a:pPr algn="ctr">
                        <a:lnSpc>
                          <a:spcPct val="115000"/>
                        </a:lnSpc>
                        <a:spcAft>
                          <a:spcPts val="0"/>
                        </a:spcAft>
                      </a:pPr>
                      <a:r>
                        <a:rPr lang="en-GB" sz="1100" dirty="0">
                          <a:effectLst/>
                        </a:rPr>
                        <a:t>Age Group</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A1</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A2</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B1</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B2</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C1</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C2</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C3</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a:effectLst/>
                        </a:rPr>
                        <a:t>D</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a:effectLst/>
                        </a:rPr>
                        <a:t>U</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Total</a:t>
                      </a:r>
                      <a:endParaRPr lang="en-GB" sz="1100">
                        <a:effectLst/>
                        <a:latin typeface="Calibri"/>
                        <a:ea typeface="Calibri"/>
                        <a:cs typeface="Times New Roman"/>
                      </a:endParaRPr>
                    </a:p>
                  </a:txBody>
                  <a:tcPr marL="68580" marR="68580" marT="0" marB="0" anchor="ctr"/>
                </a:tc>
              </a:tr>
              <a:tr h="313371">
                <a:tc>
                  <a:txBody>
                    <a:bodyPr/>
                    <a:lstStyle/>
                    <a:p>
                      <a:pPr>
                        <a:lnSpc>
                          <a:spcPct val="115000"/>
                        </a:lnSpc>
                        <a:spcAft>
                          <a:spcPts val="0"/>
                        </a:spcAft>
                      </a:pPr>
                      <a:r>
                        <a:rPr lang="en-GB" sz="1100">
                          <a:effectLst/>
                        </a:rPr>
                        <a:t>16-29</a:t>
                      </a:r>
                      <a:endParaRPr lang="en-GB"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a:effectLst/>
                        </a:rPr>
                        <a:t>1</a:t>
                      </a:r>
                      <a:endParaRPr lang="en-GB" sz="1100">
                        <a:effectLst/>
                        <a:latin typeface="Calibri"/>
                        <a:ea typeface="Calibri"/>
                        <a:cs typeface="Times New Roman"/>
                      </a:endParaRPr>
                    </a:p>
                  </a:txBody>
                  <a:tcPr marL="68580" marR="68580" marT="0" marB="0" anchor="ctr"/>
                </a:tc>
                <a:tc>
                  <a:txBody>
                    <a:bodyPr/>
                    <a:lstStyle/>
                    <a:p>
                      <a:pPr algn="ctr"/>
                      <a:r>
                        <a:rPr lang="en-GB" sz="1100" dirty="0" smtClean="0">
                          <a:effectLst/>
                          <a:latin typeface="Calibri"/>
                        </a:rPr>
                        <a:t>0</a:t>
                      </a:r>
                      <a:endParaRPr lang="en-GB" sz="1100" dirty="0">
                        <a:effectLst/>
                        <a:latin typeface="Calibri"/>
                      </a:endParaRPr>
                    </a:p>
                  </a:txBody>
                  <a:tcPr marL="68580" marR="68580" marT="0" marB="0" anchor="ctr"/>
                </a:tc>
                <a:tc>
                  <a:txBody>
                    <a:bodyPr/>
                    <a:lstStyle/>
                    <a:p>
                      <a:pPr algn="ctr">
                        <a:lnSpc>
                          <a:spcPct val="115000"/>
                        </a:lnSpc>
                        <a:spcAft>
                          <a:spcPts val="0"/>
                        </a:spcAft>
                      </a:pPr>
                      <a:r>
                        <a:rPr lang="en-GB" sz="1100">
                          <a:effectLst/>
                        </a:rPr>
                        <a:t>6</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13</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2</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24</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2</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1127</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10</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1185</a:t>
                      </a:r>
                      <a:endParaRPr lang="en-GB" sz="1100">
                        <a:effectLst/>
                        <a:latin typeface="Calibri"/>
                        <a:ea typeface="Calibri"/>
                        <a:cs typeface="Times New Roman"/>
                      </a:endParaRPr>
                    </a:p>
                  </a:txBody>
                  <a:tcPr marL="68580" marR="68580" marT="0" marB="0" anchor="ctr"/>
                </a:tc>
              </a:tr>
              <a:tr h="313371">
                <a:tc>
                  <a:txBody>
                    <a:bodyPr/>
                    <a:lstStyle/>
                    <a:p>
                      <a:pPr>
                        <a:lnSpc>
                          <a:spcPct val="115000"/>
                        </a:lnSpc>
                        <a:spcAft>
                          <a:spcPts val="0"/>
                        </a:spcAft>
                      </a:pPr>
                      <a:r>
                        <a:rPr lang="en-GB" sz="1100">
                          <a:effectLst/>
                        </a:rPr>
                        <a:t>30-44</a:t>
                      </a:r>
                      <a:endParaRPr lang="en-GB"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a:effectLst/>
                        </a:rPr>
                        <a:t>7</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5</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26</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43</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9</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39</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15</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1005</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19</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a:effectLst/>
                        </a:rPr>
                        <a:t>1168</a:t>
                      </a:r>
                      <a:endParaRPr lang="en-GB" sz="1100" dirty="0">
                        <a:effectLst/>
                        <a:latin typeface="Calibri"/>
                        <a:ea typeface="Calibri"/>
                        <a:cs typeface="Times New Roman"/>
                      </a:endParaRPr>
                    </a:p>
                  </a:txBody>
                  <a:tcPr marL="68580" marR="68580" marT="0" marB="0" anchor="ctr"/>
                </a:tc>
              </a:tr>
              <a:tr h="313371">
                <a:tc>
                  <a:txBody>
                    <a:bodyPr/>
                    <a:lstStyle/>
                    <a:p>
                      <a:pPr>
                        <a:lnSpc>
                          <a:spcPct val="115000"/>
                        </a:lnSpc>
                        <a:spcAft>
                          <a:spcPts val="0"/>
                        </a:spcAft>
                      </a:pPr>
                      <a:r>
                        <a:rPr lang="en-GB" sz="1100">
                          <a:effectLst/>
                        </a:rPr>
                        <a:t>45-59</a:t>
                      </a:r>
                      <a:endParaRPr lang="en-GB"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a:effectLst/>
                        </a:rPr>
                        <a:t>6</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12</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65</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132</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25</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56</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81</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596</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36</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1009</a:t>
                      </a:r>
                      <a:endParaRPr lang="en-GB" sz="1100">
                        <a:effectLst/>
                        <a:latin typeface="Calibri"/>
                        <a:ea typeface="Calibri"/>
                        <a:cs typeface="Times New Roman"/>
                      </a:endParaRPr>
                    </a:p>
                  </a:txBody>
                  <a:tcPr marL="68580" marR="68580" marT="0" marB="0" anchor="ctr"/>
                </a:tc>
              </a:tr>
              <a:tr h="313371">
                <a:tc>
                  <a:txBody>
                    <a:bodyPr/>
                    <a:lstStyle/>
                    <a:p>
                      <a:pPr>
                        <a:lnSpc>
                          <a:spcPct val="115000"/>
                        </a:lnSpc>
                        <a:spcAft>
                          <a:spcPts val="0"/>
                        </a:spcAft>
                      </a:pPr>
                      <a:r>
                        <a:rPr lang="en-GB" sz="1100">
                          <a:effectLst/>
                        </a:rPr>
                        <a:t>60-74</a:t>
                      </a:r>
                      <a:endParaRPr lang="en-GB"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a:effectLst/>
                        </a:rPr>
                        <a:t>9</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12</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127</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269</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14</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25</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192</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337</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34</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1019</a:t>
                      </a:r>
                      <a:endParaRPr lang="en-GB" sz="1100">
                        <a:effectLst/>
                        <a:latin typeface="Calibri"/>
                        <a:ea typeface="Calibri"/>
                        <a:cs typeface="Times New Roman"/>
                      </a:endParaRPr>
                    </a:p>
                  </a:txBody>
                  <a:tcPr marL="68580" marR="68580" marT="0" marB="0" anchor="ctr"/>
                </a:tc>
              </a:tr>
              <a:tr h="313371">
                <a:tc>
                  <a:txBody>
                    <a:bodyPr/>
                    <a:lstStyle/>
                    <a:p>
                      <a:pPr>
                        <a:lnSpc>
                          <a:spcPct val="115000"/>
                        </a:lnSpc>
                        <a:spcAft>
                          <a:spcPts val="0"/>
                        </a:spcAft>
                      </a:pPr>
                      <a:r>
                        <a:rPr lang="en-GB" sz="1100">
                          <a:effectLst/>
                        </a:rPr>
                        <a:t>75+</a:t>
                      </a:r>
                      <a:endParaRPr lang="en-GB"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a:effectLst/>
                        </a:rPr>
                        <a:t>1</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15</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94</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128</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5</a:t>
                      </a:r>
                      <a:endParaRPr lang="en-GB" sz="1100">
                        <a:effectLst/>
                        <a:latin typeface="Calibri"/>
                        <a:ea typeface="Calibri"/>
                        <a:cs typeface="Times New Roman"/>
                      </a:endParaRPr>
                    </a:p>
                  </a:txBody>
                  <a:tcPr marL="68580" marR="68580" marT="0" marB="0" anchor="ctr"/>
                </a:tc>
                <a:tc>
                  <a:txBody>
                    <a:bodyPr/>
                    <a:lstStyle/>
                    <a:p>
                      <a:pPr algn="ctr"/>
                      <a:r>
                        <a:rPr lang="en-GB" sz="1100" dirty="0" smtClean="0">
                          <a:effectLst/>
                          <a:latin typeface="Calibri"/>
                        </a:rPr>
                        <a:t>0</a:t>
                      </a:r>
                      <a:endParaRPr lang="en-GB" sz="1100" dirty="0">
                        <a:effectLst/>
                        <a:latin typeface="Calibri"/>
                      </a:endParaRPr>
                    </a:p>
                  </a:txBody>
                  <a:tcPr marL="68580" marR="68580" marT="0" marB="0" anchor="ctr"/>
                </a:tc>
                <a:tc>
                  <a:txBody>
                    <a:bodyPr/>
                    <a:lstStyle/>
                    <a:p>
                      <a:pPr algn="ctr">
                        <a:lnSpc>
                          <a:spcPct val="115000"/>
                        </a:lnSpc>
                        <a:spcAft>
                          <a:spcPts val="0"/>
                        </a:spcAft>
                      </a:pPr>
                      <a:r>
                        <a:rPr lang="en-GB" sz="1100">
                          <a:effectLst/>
                        </a:rPr>
                        <a:t>57</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144</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11</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455</a:t>
                      </a:r>
                      <a:endParaRPr lang="en-GB" sz="1100">
                        <a:effectLst/>
                        <a:latin typeface="Calibri"/>
                        <a:ea typeface="Calibri"/>
                        <a:cs typeface="Times New Roman"/>
                      </a:endParaRPr>
                    </a:p>
                  </a:txBody>
                  <a:tcPr marL="68580" marR="68580" marT="0" marB="0" anchor="ctr"/>
                </a:tc>
              </a:tr>
              <a:tr h="352020">
                <a:tc>
                  <a:txBody>
                    <a:bodyPr/>
                    <a:lstStyle/>
                    <a:p>
                      <a:pPr>
                        <a:lnSpc>
                          <a:spcPct val="115000"/>
                        </a:lnSpc>
                        <a:spcAft>
                          <a:spcPts val="0"/>
                        </a:spcAft>
                      </a:pPr>
                      <a:r>
                        <a:rPr lang="en-GB" sz="1100" dirty="0">
                          <a:effectLst/>
                        </a:rPr>
                        <a:t>Total</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24</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44</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318</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585</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55</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144</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347</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3209</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a:effectLst/>
                        </a:rPr>
                        <a:t>110</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a:effectLst/>
                        </a:rPr>
                        <a:t>4836</a:t>
                      </a:r>
                      <a:endParaRPr lang="en-GB" sz="1100" dirty="0">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108161997"/>
      </p:ext>
    </p:extLst>
  </p:cSld>
  <p:clrMapOvr>
    <a:masterClrMapping/>
  </p:clrMapOvr>
  <p:transition>
    <p:pull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CHR 1 year on</a:t>
            </a:r>
            <a:endParaRPr lang="en-GB" sz="4000" dirty="0"/>
          </a:p>
        </p:txBody>
      </p:sp>
      <p:sp>
        <p:nvSpPr>
          <p:cNvPr id="3" name="Content Placeholder 2"/>
          <p:cNvSpPr>
            <a:spLocks noGrp="1"/>
          </p:cNvSpPr>
          <p:nvPr>
            <p:ph idx="1"/>
          </p:nvPr>
        </p:nvSpPr>
        <p:spPr/>
        <p:txBody>
          <a:bodyPr/>
          <a:lstStyle/>
          <a:p>
            <a:r>
              <a:rPr lang="en-GB" sz="2400" dirty="0" smtClean="0"/>
              <a:t>Introduction of the U code.</a:t>
            </a:r>
          </a:p>
          <a:p>
            <a:r>
              <a:rPr lang="en-GB" sz="2400" dirty="0" smtClean="0"/>
              <a:t>Better informed about who </a:t>
            </a:r>
            <a:r>
              <a:rPr lang="en-GB" sz="2400" dirty="0"/>
              <a:t>n</a:t>
            </a:r>
            <a:r>
              <a:rPr lang="en-GB" sz="2400" dirty="0" smtClean="0"/>
              <a:t>eeds what &amp; where.</a:t>
            </a:r>
          </a:p>
          <a:p>
            <a:r>
              <a:rPr lang="en-GB" sz="2400" dirty="0" smtClean="0"/>
              <a:t>Unmet needs.</a:t>
            </a:r>
          </a:p>
          <a:p>
            <a:r>
              <a:rPr lang="en-GB" sz="2400" dirty="0" smtClean="0"/>
              <a:t>Reregistration.</a:t>
            </a:r>
          </a:p>
          <a:p>
            <a:r>
              <a:rPr lang="en-GB" sz="2400" dirty="0" smtClean="0"/>
              <a:t>Review and monitor applicants on the register</a:t>
            </a:r>
          </a:p>
          <a:p>
            <a:r>
              <a:rPr lang="en-GB" sz="2400" dirty="0" smtClean="0"/>
              <a:t>Better understanding of the stock profile</a:t>
            </a:r>
          </a:p>
          <a:p>
            <a:r>
              <a:rPr lang="en-GB" sz="2400" dirty="0" smtClean="0"/>
              <a:t>Development of communication with all staff</a:t>
            </a:r>
            <a:endParaRPr lang="en-GB" sz="2400" dirty="0"/>
          </a:p>
        </p:txBody>
      </p:sp>
    </p:spTree>
    <p:extLst>
      <p:ext uri="{BB962C8B-B14F-4D97-AF65-F5344CB8AC3E}">
        <p14:creationId xmlns:p14="http://schemas.microsoft.com/office/powerpoint/2010/main" val="4232632426"/>
      </p:ext>
    </p:extLst>
  </p:cSld>
  <p:clrMapOvr>
    <a:masterClrMapping/>
  </p:clrMapOvr>
  <p:transition>
    <p:pull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t>Next steps &amp; future challenges</a:t>
            </a:r>
            <a:br>
              <a:rPr lang="en-GB" dirty="0" smtClean="0"/>
            </a:br>
            <a:endParaRPr lang="en-GB" dirty="0"/>
          </a:p>
        </p:txBody>
      </p:sp>
      <p:sp>
        <p:nvSpPr>
          <p:cNvPr id="3" name="Content Placeholder 2"/>
          <p:cNvSpPr>
            <a:spLocks noGrp="1"/>
          </p:cNvSpPr>
          <p:nvPr>
            <p:ph idx="1"/>
          </p:nvPr>
        </p:nvSpPr>
        <p:spPr/>
        <p:txBody>
          <a:bodyPr/>
          <a:lstStyle/>
          <a:p>
            <a:r>
              <a:rPr lang="en-GB" sz="2000" dirty="0" smtClean="0"/>
              <a:t>Rapidly ageing society, how to meet future demands.</a:t>
            </a:r>
          </a:p>
          <a:p>
            <a:r>
              <a:rPr lang="en-GB" sz="2000" dirty="0" smtClean="0"/>
              <a:t>Work seamlessly &amp; provide joined up services.</a:t>
            </a:r>
          </a:p>
          <a:p>
            <a:r>
              <a:rPr lang="en-GB" sz="2000" dirty="0" smtClean="0"/>
              <a:t>Respond to identified needs and deliver timely housing solutions.</a:t>
            </a:r>
          </a:p>
          <a:p>
            <a:r>
              <a:rPr lang="en-GB" sz="2000" dirty="0" smtClean="0"/>
              <a:t>Make best use of already adapted properties.</a:t>
            </a:r>
          </a:p>
          <a:p>
            <a:r>
              <a:rPr lang="en-GB" sz="2000" dirty="0"/>
              <a:t>Engagement with health bodies.</a:t>
            </a:r>
          </a:p>
          <a:p>
            <a:r>
              <a:rPr lang="en-GB" sz="2000" dirty="0"/>
              <a:t>Forecasting future demand.</a:t>
            </a:r>
          </a:p>
          <a:p>
            <a:r>
              <a:rPr lang="en-GB" sz="2000" dirty="0"/>
              <a:t>On going involvement with tenant information exchange and consideration for representative to be involved with accessible housing and future developments.</a:t>
            </a:r>
          </a:p>
          <a:p>
            <a:endParaRPr lang="en-GB" sz="2400" dirty="0" smtClean="0"/>
          </a:p>
          <a:p>
            <a:endParaRPr lang="en-GB" sz="2400" dirty="0" smtClean="0"/>
          </a:p>
        </p:txBody>
      </p:sp>
    </p:spTree>
    <p:extLst>
      <p:ext uri="{BB962C8B-B14F-4D97-AF65-F5344CB8AC3E}">
        <p14:creationId xmlns:p14="http://schemas.microsoft.com/office/powerpoint/2010/main" val="3779515547"/>
      </p:ext>
    </p:extLst>
  </p:cSld>
  <p:clrMapOvr>
    <a:masterClrMapping/>
  </p:clrMapOvr>
  <p:transition>
    <p:pull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a:t>
            </a:r>
            <a:endParaRPr lang="en-GB"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00437" y="2069306"/>
            <a:ext cx="2511822" cy="25118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84919023"/>
      </p:ext>
    </p:extLst>
  </p:cSld>
  <p:clrMapOvr>
    <a:masterClrMapping/>
  </p:clrMapOvr>
  <p:transition>
    <p:pull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CCBC Accessible Housing Service</a:t>
            </a:r>
            <a:endParaRPr lang="en-GB" sz="4000" dirty="0"/>
          </a:p>
        </p:txBody>
      </p:sp>
      <p:sp>
        <p:nvSpPr>
          <p:cNvPr id="3" name="Content Placeholder 2"/>
          <p:cNvSpPr>
            <a:spLocks noGrp="1"/>
          </p:cNvSpPr>
          <p:nvPr>
            <p:ph idx="1"/>
          </p:nvPr>
        </p:nvSpPr>
        <p:spPr/>
        <p:txBody>
          <a:bodyPr/>
          <a:lstStyle/>
          <a:p>
            <a:r>
              <a:rPr lang="en-GB" sz="2400" dirty="0"/>
              <a:t>Our challenges:  Deprivation, topography of the area and type of stock.</a:t>
            </a:r>
          </a:p>
          <a:p>
            <a:pPr marL="0" indent="0">
              <a:buNone/>
            </a:pPr>
            <a:endParaRPr lang="en-GB" dirty="0" smtClean="0"/>
          </a:p>
          <a:p>
            <a:pPr marL="0" indent="0">
              <a:buNone/>
            </a:pPr>
            <a:endParaRPr lang="en-GB" dirty="0"/>
          </a:p>
          <a:p>
            <a:pPr marL="0" indent="0">
              <a:buNone/>
            </a:pPr>
            <a:endParaRPr lang="en-GB" dirty="0" smtClean="0"/>
          </a:p>
          <a:p>
            <a:pPr marL="0" indent="0">
              <a:buNone/>
            </a:pPr>
            <a:endParaRPr lang="en-GB" sz="1200" dirty="0" smtClean="0"/>
          </a:p>
          <a:p>
            <a:pPr marL="0" indent="0">
              <a:buNone/>
            </a:pPr>
            <a:endParaRPr lang="en-GB" sz="1200" dirty="0"/>
          </a:p>
          <a:p>
            <a:pPr marL="0" indent="0">
              <a:buNone/>
            </a:pPr>
            <a:endParaRPr lang="en-GB" sz="1200" dirty="0" smtClean="0"/>
          </a:p>
          <a:p>
            <a:pPr marL="0" indent="0">
              <a:buNone/>
            </a:pPr>
            <a:r>
              <a:rPr lang="en-GB" sz="1200" dirty="0" smtClean="0"/>
              <a:t>                                                                                                                                                                          </a:t>
            </a:r>
          </a:p>
          <a:p>
            <a:pPr marL="0" indent="0">
              <a:buNone/>
            </a:pPr>
            <a:r>
              <a:rPr lang="en-GB" sz="1200" dirty="0"/>
              <a:t> </a:t>
            </a:r>
            <a:r>
              <a:rPr lang="en-GB" sz="1200" dirty="0" smtClean="0"/>
              <a:t>                                                                                                                                                    2011 Census</a:t>
            </a:r>
            <a:endParaRPr lang="en-GB" sz="12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0695" y="2204864"/>
            <a:ext cx="6167843" cy="26329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2352686"/>
      </p:ext>
    </p:extLst>
  </p:cSld>
  <p:clrMapOvr>
    <a:masterClrMapping/>
  </p:clrMapOvr>
  <p:transition>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CCBC Accessible Housing Service</a:t>
            </a:r>
            <a:endParaRPr lang="en-GB" sz="4000" dirty="0"/>
          </a:p>
        </p:txBody>
      </p:sp>
      <p:sp>
        <p:nvSpPr>
          <p:cNvPr id="3" name="Content Placeholder 2"/>
          <p:cNvSpPr>
            <a:spLocks noGrp="1"/>
          </p:cNvSpPr>
          <p:nvPr>
            <p:ph idx="1"/>
          </p:nvPr>
        </p:nvSpPr>
        <p:spPr/>
        <p:txBody>
          <a:bodyPr/>
          <a:lstStyle/>
          <a:p>
            <a:r>
              <a:rPr lang="en-GB" sz="2800" dirty="0" smtClean="0"/>
              <a:t>Census data * highlights that a higher proportion of the Welsh population (7.8%) consider themselves to be in poorer health compared to those in England (4.2%)</a:t>
            </a:r>
          </a:p>
          <a:p>
            <a:endParaRPr lang="en-GB" dirty="0"/>
          </a:p>
          <a:p>
            <a:pPr marL="0" indent="0">
              <a:buNone/>
            </a:pPr>
            <a:r>
              <a:rPr lang="en-GB" dirty="0" smtClean="0"/>
              <a:t>* </a:t>
            </a:r>
            <a:r>
              <a:rPr lang="en-GB" sz="1800" dirty="0" smtClean="0"/>
              <a:t>General Health in England &amp; Wales: 2011 and comparison with 2001</a:t>
            </a:r>
            <a:endParaRPr lang="en-GB" sz="1800" dirty="0"/>
          </a:p>
        </p:txBody>
      </p:sp>
    </p:spTree>
    <p:extLst>
      <p:ext uri="{BB962C8B-B14F-4D97-AF65-F5344CB8AC3E}">
        <p14:creationId xmlns:p14="http://schemas.microsoft.com/office/powerpoint/2010/main" val="3840854510"/>
      </p:ext>
    </p:extLst>
  </p:cSld>
  <p:clrMapOvr>
    <a:masterClrMapping/>
  </p:clrMapOvr>
  <p:transition>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Unified Housing Service</a:t>
            </a:r>
            <a:endParaRPr lang="en-GB"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23753489"/>
              </p:ext>
            </p:extLst>
          </p:nvPr>
        </p:nvGraphicFramePr>
        <p:xfrm>
          <a:off x="0" y="1412875"/>
          <a:ext cx="9144000" cy="34559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32942328"/>
      </p:ext>
    </p:extLst>
  </p:cSld>
  <p:clrMapOvr>
    <a:masterClrMapping/>
  </p:clrMapOvr>
  <p:transition>
    <p:pull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
            </a:r>
            <a:br>
              <a:rPr lang="en-GB" sz="4000" dirty="0" smtClean="0"/>
            </a:br>
            <a:r>
              <a:rPr lang="en-GB" sz="4000" dirty="0" smtClean="0"/>
              <a:t>Private </a:t>
            </a:r>
            <a:r>
              <a:rPr lang="en-GB" sz="4000" dirty="0"/>
              <a:t>Sector Housing</a:t>
            </a:r>
            <a:br>
              <a:rPr lang="en-GB" sz="4000" dirty="0"/>
            </a:br>
            <a:endParaRPr lang="en-GB" sz="4000" dirty="0"/>
          </a:p>
        </p:txBody>
      </p:sp>
      <p:sp>
        <p:nvSpPr>
          <p:cNvPr id="3" name="Content Placeholder 2"/>
          <p:cNvSpPr>
            <a:spLocks noGrp="1"/>
          </p:cNvSpPr>
          <p:nvPr>
            <p:ph idx="1"/>
          </p:nvPr>
        </p:nvSpPr>
        <p:spPr/>
        <p:txBody>
          <a:bodyPr/>
          <a:lstStyle/>
          <a:p>
            <a:pPr>
              <a:buFont typeface="Arial" charset="0"/>
              <a:buChar char="•"/>
            </a:pPr>
            <a:r>
              <a:rPr lang="en-GB" sz="2000" dirty="0" smtClean="0"/>
              <a:t>Deals with adaptations major and minor, </a:t>
            </a:r>
            <a:r>
              <a:rPr lang="en-GB" sz="2000" dirty="0"/>
              <a:t>w</a:t>
            </a:r>
            <a:r>
              <a:rPr lang="en-GB" sz="2000" dirty="0" smtClean="0"/>
              <a:t>orks collaboratively with Social Services to owner occupiers, private rental sector via the DFG process. Caerphilly Homes stock –</a:t>
            </a:r>
            <a:r>
              <a:rPr lang="en-GB" sz="2000" dirty="0"/>
              <a:t> </a:t>
            </a:r>
            <a:r>
              <a:rPr lang="en-GB" sz="2000" dirty="0" smtClean="0"/>
              <a:t>via </a:t>
            </a:r>
            <a:r>
              <a:rPr lang="en-GB" sz="2000" dirty="0"/>
              <a:t>H</a:t>
            </a:r>
            <a:r>
              <a:rPr lang="en-GB" sz="2000" dirty="0" smtClean="0"/>
              <a:t>ousing </a:t>
            </a:r>
            <a:r>
              <a:rPr lang="en-GB" sz="2000" dirty="0"/>
              <a:t>R</a:t>
            </a:r>
            <a:r>
              <a:rPr lang="en-GB" sz="2000" dirty="0" smtClean="0"/>
              <a:t>evenue </a:t>
            </a:r>
            <a:r>
              <a:rPr lang="en-GB" sz="2000" dirty="0"/>
              <a:t>A</a:t>
            </a:r>
            <a:r>
              <a:rPr lang="en-GB" sz="2000" dirty="0" smtClean="0"/>
              <a:t>ccount funds adaptations for Local Authority tenants.</a:t>
            </a:r>
          </a:p>
          <a:p>
            <a:pPr>
              <a:buFont typeface="Arial" charset="0"/>
              <a:buChar char="•"/>
            </a:pPr>
            <a:r>
              <a:rPr lang="en-GB" sz="2000" dirty="0" smtClean="0"/>
              <a:t>Manage the Social Services budget to provide Minor works across tenure.</a:t>
            </a:r>
          </a:p>
          <a:p>
            <a:pPr>
              <a:buFont typeface="Arial" charset="0"/>
              <a:buChar char="•"/>
            </a:pPr>
            <a:r>
              <a:rPr lang="en-GB" sz="2000" dirty="0" smtClean="0"/>
              <a:t>Assist with relocations when accommodation has been deemed unsuitable to adapt.</a:t>
            </a:r>
          </a:p>
          <a:p>
            <a:pPr>
              <a:buFont typeface="Arial" charset="0"/>
              <a:buChar char="•"/>
            </a:pPr>
            <a:r>
              <a:rPr lang="en-GB" sz="2000" dirty="0" smtClean="0"/>
              <a:t>Provide an in-house agency service</a:t>
            </a:r>
          </a:p>
          <a:p>
            <a:pPr>
              <a:buFont typeface="Arial" charset="0"/>
              <a:buChar char="•"/>
            </a:pPr>
            <a:r>
              <a:rPr lang="en-GB" sz="2000" dirty="0" smtClean="0"/>
              <a:t>Housing OT</a:t>
            </a:r>
          </a:p>
          <a:p>
            <a:pPr marL="0" indent="0">
              <a:buNone/>
            </a:pPr>
            <a:endParaRPr lang="en-GB" sz="2400" dirty="0"/>
          </a:p>
        </p:txBody>
      </p:sp>
    </p:spTree>
    <p:extLst>
      <p:ext uri="{BB962C8B-B14F-4D97-AF65-F5344CB8AC3E}">
        <p14:creationId xmlns:p14="http://schemas.microsoft.com/office/powerpoint/2010/main" val="2440436412"/>
      </p:ext>
    </p:extLst>
  </p:cSld>
  <p:clrMapOvr>
    <a:masterClrMapping/>
  </p:clrMapOvr>
  <p:transition>
    <p:pull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
            </a:r>
            <a:br>
              <a:rPr lang="en-GB" sz="4000" dirty="0" smtClean="0"/>
            </a:br>
            <a:r>
              <a:rPr lang="en-GB" sz="4000" dirty="0" smtClean="0"/>
              <a:t>Housing </a:t>
            </a:r>
            <a:r>
              <a:rPr lang="en-GB" sz="4000" dirty="0"/>
              <a:t>Strategy</a:t>
            </a:r>
            <a:br>
              <a:rPr lang="en-GB" sz="4000" dirty="0"/>
            </a:br>
            <a:endParaRPr lang="en-GB" sz="4000" dirty="0"/>
          </a:p>
        </p:txBody>
      </p:sp>
      <p:sp>
        <p:nvSpPr>
          <p:cNvPr id="3" name="Content Placeholder 2"/>
          <p:cNvSpPr>
            <a:spLocks noGrp="1"/>
          </p:cNvSpPr>
          <p:nvPr>
            <p:ph idx="1"/>
          </p:nvPr>
        </p:nvSpPr>
        <p:spPr/>
        <p:txBody>
          <a:bodyPr/>
          <a:lstStyle/>
          <a:p>
            <a:pPr lvl="0"/>
            <a:r>
              <a:rPr lang="en-GB" sz="1800" dirty="0"/>
              <a:t>Working to the delivery of 20,000 affordable homes by 2021.</a:t>
            </a:r>
          </a:p>
          <a:p>
            <a:pPr lvl="0"/>
            <a:r>
              <a:rPr lang="en-GB" sz="1800" dirty="0"/>
              <a:t>New housing developments:-</a:t>
            </a:r>
            <a:br>
              <a:rPr lang="en-GB" sz="1800" dirty="0"/>
            </a:br>
            <a:r>
              <a:rPr lang="en-GB" sz="1800" b="1" dirty="0"/>
              <a:t>1</a:t>
            </a:r>
            <a:r>
              <a:rPr lang="en-GB" sz="1800" dirty="0"/>
              <a:t>- Work with private developers through the planning process via section 106 </a:t>
            </a:r>
            <a:r>
              <a:rPr lang="en-GB" sz="1800" dirty="0" smtClean="0"/>
              <a:t>agreements.</a:t>
            </a:r>
          </a:p>
          <a:p>
            <a:pPr marL="0" lvl="0" indent="0">
              <a:buNone/>
            </a:pPr>
            <a:r>
              <a:rPr lang="en-GB" sz="1800" dirty="0" smtClean="0"/>
              <a:t>      </a:t>
            </a:r>
            <a:r>
              <a:rPr lang="en-GB" sz="1800" b="1" dirty="0" smtClean="0"/>
              <a:t>2</a:t>
            </a:r>
            <a:r>
              <a:rPr lang="en-GB" sz="1800" dirty="0" smtClean="0"/>
              <a:t>- Management </a:t>
            </a:r>
            <a:r>
              <a:rPr lang="en-GB" sz="1800" dirty="0"/>
              <a:t>of Social Housing grant. Work in partnership with Housing </a:t>
            </a:r>
            <a:br>
              <a:rPr lang="en-GB" sz="1800" dirty="0"/>
            </a:br>
            <a:r>
              <a:rPr lang="en-GB" sz="1800" dirty="0"/>
              <a:t> </a:t>
            </a:r>
            <a:r>
              <a:rPr lang="en-GB" sz="1800" dirty="0" smtClean="0"/>
              <a:t>     Associations.</a:t>
            </a:r>
            <a:endParaRPr lang="en-GB" sz="1800" dirty="0"/>
          </a:p>
          <a:p>
            <a:pPr marL="0" indent="0">
              <a:buNone/>
            </a:pPr>
            <a:r>
              <a:rPr lang="en-GB" sz="1800" dirty="0" smtClean="0"/>
              <a:t>      </a:t>
            </a:r>
            <a:r>
              <a:rPr lang="en-GB" sz="1800" b="1" dirty="0" smtClean="0"/>
              <a:t>3</a:t>
            </a:r>
            <a:r>
              <a:rPr lang="en-GB" sz="1800" dirty="0" smtClean="0"/>
              <a:t>- Other </a:t>
            </a:r>
            <a:r>
              <a:rPr lang="en-GB" sz="1800" dirty="0"/>
              <a:t>Housing </a:t>
            </a:r>
            <a:r>
              <a:rPr lang="en-GB" sz="1800" dirty="0" smtClean="0"/>
              <a:t>funds</a:t>
            </a:r>
            <a:r>
              <a:rPr lang="en-GB" sz="1800" dirty="0"/>
              <a:t> </a:t>
            </a:r>
            <a:r>
              <a:rPr lang="en-GB" sz="1800" dirty="0" smtClean="0"/>
              <a:t>i.e.,  </a:t>
            </a:r>
            <a:r>
              <a:rPr lang="en-GB" sz="1800" dirty="0"/>
              <a:t>Health and Housing and Innovative Housing</a:t>
            </a:r>
            <a:r>
              <a:rPr lang="en-GB" sz="1800" dirty="0" smtClean="0"/>
              <a:t>.</a:t>
            </a:r>
            <a:r>
              <a:rPr lang="en-GB" sz="1800" dirty="0"/>
              <a:t> </a:t>
            </a:r>
          </a:p>
          <a:p>
            <a:pPr lvl="0"/>
            <a:r>
              <a:rPr lang="en-GB" sz="1800" dirty="0" smtClean="0"/>
              <a:t>Local Housing Market Assessment </a:t>
            </a:r>
            <a:r>
              <a:rPr lang="en-GB" sz="1800" dirty="0"/>
              <a:t>– identifies housing need.</a:t>
            </a:r>
          </a:p>
          <a:p>
            <a:pPr lvl="0"/>
            <a:r>
              <a:rPr lang="en-GB" sz="1800" dirty="0"/>
              <a:t>CHR information provided used to asses need and demand for social housing..</a:t>
            </a:r>
          </a:p>
          <a:p>
            <a:pPr lvl="0"/>
            <a:r>
              <a:rPr lang="en-GB" sz="1800" dirty="0"/>
              <a:t>Housing OT</a:t>
            </a:r>
          </a:p>
          <a:p>
            <a:pPr marL="0" indent="0">
              <a:buNone/>
            </a:pPr>
            <a:endParaRPr lang="en-GB" sz="1800" dirty="0" smtClean="0"/>
          </a:p>
          <a:p>
            <a:pPr marL="0" indent="0" algn="ctr">
              <a:buNone/>
            </a:pPr>
            <a:endParaRPr lang="en-GB" sz="1800" dirty="0"/>
          </a:p>
        </p:txBody>
      </p:sp>
    </p:spTree>
    <p:extLst>
      <p:ext uri="{BB962C8B-B14F-4D97-AF65-F5344CB8AC3E}">
        <p14:creationId xmlns:p14="http://schemas.microsoft.com/office/powerpoint/2010/main" val="4074297340"/>
      </p:ext>
    </p:extLst>
  </p:cSld>
  <p:clrMapOvr>
    <a:masterClrMapping/>
  </p:clrMapOvr>
  <p:transition>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Public Sector</a:t>
            </a:r>
            <a:endParaRPr lang="en-GB" sz="4000" dirty="0"/>
          </a:p>
        </p:txBody>
      </p:sp>
      <p:sp>
        <p:nvSpPr>
          <p:cNvPr id="3" name="Content Placeholder 2"/>
          <p:cNvSpPr>
            <a:spLocks noGrp="1"/>
          </p:cNvSpPr>
          <p:nvPr>
            <p:ph idx="1"/>
          </p:nvPr>
        </p:nvSpPr>
        <p:spPr/>
        <p:txBody>
          <a:bodyPr/>
          <a:lstStyle/>
          <a:p>
            <a:r>
              <a:rPr lang="en-GB" sz="2400" dirty="0" smtClean="0"/>
              <a:t>Local landlord Service</a:t>
            </a:r>
          </a:p>
          <a:p>
            <a:r>
              <a:rPr lang="en-GB" sz="2400" dirty="0" smtClean="0"/>
              <a:t>10802 Properties in the Borough</a:t>
            </a:r>
            <a:endParaRPr lang="en-GB" sz="2400" dirty="0"/>
          </a:p>
        </p:txBody>
      </p:sp>
    </p:spTree>
    <p:extLst>
      <p:ext uri="{BB962C8B-B14F-4D97-AF65-F5344CB8AC3E}">
        <p14:creationId xmlns:p14="http://schemas.microsoft.com/office/powerpoint/2010/main" val="3942030408"/>
      </p:ext>
    </p:extLst>
  </p:cSld>
  <p:clrMapOvr>
    <a:masterClrMapping/>
  </p:clrMapOvr>
  <p:transition>
    <p:pull dir="r"/>
  </p:transition>
  <p:timing>
    <p:tnLst>
      <p:par>
        <p:cTn id="1" dur="indefinite" restart="never" nodeType="tmRoot"/>
      </p:par>
    </p:tnLst>
  </p:timing>
</p:sld>
</file>

<file path=ppt/theme/theme1.xml><?xml version="1.0" encoding="utf-8"?>
<a:theme xmlns:a="http://schemas.openxmlformats.org/drawingml/2006/main" name="New Brand master (2)">
  <a:themeElements>
    <a:clrScheme name="New Brand master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New Brand master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w Brand master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ew Brand master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ew Brand master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ew Brand master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ew Brand master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ew Brand master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ew Brand master (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ew Brand master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ew Brand master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ew Brand master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ew Brand master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ew Brand master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1970</TotalTime>
  <Words>1967</Words>
  <Application>Microsoft Office PowerPoint</Application>
  <PresentationFormat>On-screen Show (4:3)</PresentationFormat>
  <Paragraphs>372</Paragraphs>
  <Slides>36</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Times New Roman</vt:lpstr>
      <vt:lpstr>New Brand master (2)</vt:lpstr>
      <vt:lpstr>CCBC Accessible Housing Service</vt:lpstr>
      <vt:lpstr>CCBC Accessible Housing service</vt:lpstr>
      <vt:lpstr>CCBC Accessible Housing Service</vt:lpstr>
      <vt:lpstr>CCBC Accessible Housing Service</vt:lpstr>
      <vt:lpstr>CCBC Accessible Housing Service</vt:lpstr>
      <vt:lpstr>Unified Housing Service</vt:lpstr>
      <vt:lpstr> Private Sector Housing </vt:lpstr>
      <vt:lpstr> Housing Strategy </vt:lpstr>
      <vt:lpstr>Public Sector</vt:lpstr>
      <vt:lpstr>Housing Repairs Operations</vt:lpstr>
      <vt:lpstr>Welsh Housing Quality Standards</vt:lpstr>
      <vt:lpstr>Housing Options</vt:lpstr>
      <vt:lpstr>Housing Allocations</vt:lpstr>
      <vt:lpstr>CCBC Common Housing Register.</vt:lpstr>
      <vt:lpstr>CHR Process</vt:lpstr>
      <vt:lpstr>CHR process</vt:lpstr>
      <vt:lpstr>Level of Accessibility</vt:lpstr>
      <vt:lpstr>Level of accessibility</vt:lpstr>
      <vt:lpstr>Level of Accessibility</vt:lpstr>
      <vt:lpstr>CHR Banding system</vt:lpstr>
      <vt:lpstr>CHR Banding system</vt:lpstr>
      <vt:lpstr>Categorisation of properties</vt:lpstr>
      <vt:lpstr>Adapted or accessible ?</vt:lpstr>
      <vt:lpstr>Category A</vt:lpstr>
      <vt:lpstr>Category B</vt:lpstr>
      <vt:lpstr>Category C</vt:lpstr>
      <vt:lpstr>Category D</vt:lpstr>
      <vt:lpstr>Coding the properties.</vt:lpstr>
      <vt:lpstr>Coding properties</vt:lpstr>
      <vt:lpstr>Action for the future.</vt:lpstr>
      <vt:lpstr>Benefits of Accessible housing register.</vt:lpstr>
      <vt:lpstr>Benefits of Accessible housing register</vt:lpstr>
      <vt:lpstr>CHR 1 Year on.</vt:lpstr>
      <vt:lpstr>CHR 1 year on</vt:lpstr>
      <vt:lpstr> Next steps &amp; future challenges </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Caerphilly Accessible Housing Service</dc:title>
  <dc:creator>Cooper, Sadie</dc:creator>
  <cp:lastModifiedBy>Stewart Harding</cp:lastModifiedBy>
  <cp:revision>83</cp:revision>
  <dcterms:created xsi:type="dcterms:W3CDTF">2018-02-23T11:52:29Z</dcterms:created>
  <dcterms:modified xsi:type="dcterms:W3CDTF">2018-04-12T13:28:59Z</dcterms:modified>
</cp:coreProperties>
</file>