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84" r:id="rId4"/>
    <p:sldId id="258" r:id="rId5"/>
    <p:sldId id="259" r:id="rId6"/>
    <p:sldId id="260" r:id="rId7"/>
    <p:sldId id="289" r:id="rId8"/>
    <p:sldId id="290" r:id="rId9"/>
    <p:sldId id="280" r:id="rId10"/>
    <p:sldId id="291" r:id="rId11"/>
    <p:sldId id="281" r:id="rId12"/>
    <p:sldId id="282" r:id="rId13"/>
    <p:sldId id="262" r:id="rId14"/>
    <p:sldId id="272" r:id="rId15"/>
    <p:sldId id="271" r:id="rId16"/>
    <p:sldId id="263" r:id="rId17"/>
    <p:sldId id="273" r:id="rId18"/>
    <p:sldId id="275" r:id="rId19"/>
    <p:sldId id="274" r:id="rId20"/>
    <p:sldId id="276" r:id="rId21"/>
    <p:sldId id="277" r:id="rId22"/>
    <p:sldId id="278" r:id="rId23"/>
    <p:sldId id="292" r:id="rId24"/>
    <p:sldId id="279" r:id="rId25"/>
    <p:sldId id="265" r:id="rId26"/>
    <p:sldId id="269" r:id="rId27"/>
    <p:sldId id="288" r:id="rId28"/>
    <p:sldId id="293" r:id="rId29"/>
    <p:sldId id="268" r:id="rId30"/>
    <p:sldId id="266" r:id="rId31"/>
    <p:sldId id="267" r:id="rId32"/>
    <p:sldId id="270" r:id="rId33"/>
    <p:sldId id="287" r:id="rId3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246C"/>
    <a:srgbClr val="DA291C"/>
    <a:srgbClr val="00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0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E3396-1583-4A56-B7D7-C4F8E1E96385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B6ADE-0D3E-4916-99A2-F6CABD82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18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6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36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28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3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55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36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59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6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12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30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39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2671A-D241-4F1A-B6D7-7309D067B0BB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80453-644D-476F-A0DE-52C9B1765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0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rgbClr val="72246C"/>
                </a:solidFill>
              </a:rPr>
              <a:t>Housing First</a:t>
            </a:r>
            <a:r>
              <a:rPr lang="en-GB" sz="6600" b="1" dirty="0">
                <a:solidFill>
                  <a:srgbClr val="72246C"/>
                </a:solidFill>
              </a:rPr>
              <a:t> </a:t>
            </a:r>
            <a:r>
              <a:rPr lang="en-GB" sz="6600" b="1" dirty="0" smtClean="0">
                <a:solidFill>
                  <a:srgbClr val="72246C"/>
                </a:solidFill>
              </a:rPr>
              <a:t>and the PRS</a:t>
            </a:r>
            <a:endParaRPr lang="en-GB" sz="6600" b="1" dirty="0">
              <a:solidFill>
                <a:srgbClr val="72246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DA291C"/>
                </a:solidFill>
              </a:rPr>
              <a:t>Alex Osmond, Housing First Policy and Practice Coordinator</a:t>
            </a:r>
          </a:p>
          <a:p>
            <a:r>
              <a:rPr lang="en-GB" b="1" i="1" dirty="0" smtClean="0">
                <a:solidFill>
                  <a:srgbClr val="DA291C"/>
                </a:solidFill>
              </a:rPr>
              <a:t>Cymorth Cymru</a:t>
            </a:r>
            <a:endParaRPr lang="en-GB" b="1" i="1" dirty="0">
              <a:solidFill>
                <a:srgbClr val="DA291C"/>
              </a:solidFill>
            </a:endParaRPr>
          </a:p>
        </p:txBody>
      </p:sp>
      <p:pic>
        <p:nvPicPr>
          <p:cNvPr id="1026" name="Picture 2" descr="HF logo_english_blu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21" y="4942819"/>
            <a:ext cx="1589955" cy="158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ymorth logo 2017 - ENG - light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263" y="5507249"/>
            <a:ext cx="2758309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2486" y="298239"/>
            <a:ext cx="55721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72246C"/>
                </a:solidFill>
              </a:rPr>
              <a:t>Part </a:t>
            </a:r>
            <a:r>
              <a:rPr lang="en-GB" sz="7200" b="1" dirty="0">
                <a:solidFill>
                  <a:srgbClr val="72246C"/>
                </a:solidFill>
              </a:rPr>
              <a:t>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403" y="2042606"/>
            <a:ext cx="3449193" cy="2328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678093" y="54515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 smtClean="0">
                <a:solidFill>
                  <a:srgbClr val="DA291C"/>
                </a:solidFill>
              </a:rPr>
              <a:t>The principles of Housing First</a:t>
            </a:r>
            <a:endParaRPr lang="en-GB" sz="6000" b="1" dirty="0">
              <a:solidFill>
                <a:srgbClr val="DA2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3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What does it </a:t>
            </a:r>
            <a:r>
              <a:rPr lang="en-GB" b="1" i="1" dirty="0" smtClean="0">
                <a:solidFill>
                  <a:srgbClr val="72246C"/>
                </a:solidFill>
              </a:rPr>
              <a:t>mean?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>
            <a:normAutofit/>
          </a:bodyPr>
          <a:lstStyle/>
          <a:p>
            <a:r>
              <a:rPr lang="en-GB" dirty="0" smtClean="0"/>
              <a:t>Clients are </a:t>
            </a:r>
            <a:r>
              <a:rPr lang="en-GB" b="1" dirty="0" smtClean="0">
                <a:solidFill>
                  <a:srgbClr val="DA291C"/>
                </a:solidFill>
              </a:rPr>
              <a:t>given choice and control</a:t>
            </a:r>
          </a:p>
          <a:p>
            <a:endParaRPr lang="en-GB" dirty="0"/>
          </a:p>
          <a:p>
            <a:r>
              <a:rPr lang="en-GB" dirty="0" smtClean="0"/>
              <a:t>Support is </a:t>
            </a:r>
            <a:r>
              <a:rPr lang="en-GB" b="1" dirty="0" smtClean="0">
                <a:solidFill>
                  <a:srgbClr val="DA291C"/>
                </a:solidFill>
              </a:rPr>
              <a:t>person-centred</a:t>
            </a:r>
            <a:r>
              <a:rPr lang="en-GB" dirty="0" smtClean="0"/>
              <a:t> and people can engage when they’re </a:t>
            </a:r>
            <a:r>
              <a:rPr lang="en-GB" b="1" dirty="0" smtClean="0">
                <a:solidFill>
                  <a:srgbClr val="DA291C"/>
                </a:solidFill>
              </a:rPr>
              <a:t>ready and willing</a:t>
            </a:r>
          </a:p>
          <a:p>
            <a:endParaRPr lang="en-GB" dirty="0"/>
          </a:p>
          <a:p>
            <a:r>
              <a:rPr lang="en-GB" dirty="0" smtClean="0"/>
              <a:t>A whole range of organisations and agencies are built in to the service </a:t>
            </a:r>
            <a:r>
              <a:rPr lang="en-GB" b="1" dirty="0" smtClean="0">
                <a:solidFill>
                  <a:srgbClr val="DA291C"/>
                </a:solidFill>
              </a:rPr>
              <a:t>from the beginning</a:t>
            </a:r>
          </a:p>
          <a:p>
            <a:endParaRPr lang="en-GB" dirty="0"/>
          </a:p>
          <a:p>
            <a:r>
              <a:rPr lang="en-GB" dirty="0" smtClean="0"/>
              <a:t>Support and housing management are </a:t>
            </a:r>
            <a:r>
              <a:rPr lang="en-GB" b="1" dirty="0" smtClean="0">
                <a:solidFill>
                  <a:srgbClr val="DA291C"/>
                </a:solidFill>
              </a:rPr>
              <a:t>separated</a:t>
            </a:r>
          </a:p>
        </p:txBody>
      </p:sp>
    </p:spTree>
    <p:extLst>
      <p:ext uri="{BB962C8B-B14F-4D97-AF65-F5344CB8AC3E}">
        <p14:creationId xmlns:p14="http://schemas.microsoft.com/office/powerpoint/2010/main" val="192023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What does it </a:t>
            </a:r>
            <a:r>
              <a:rPr lang="en-GB" b="1" i="1" dirty="0" smtClean="0">
                <a:solidFill>
                  <a:srgbClr val="72246C"/>
                </a:solidFill>
              </a:rPr>
              <a:t>mean?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>
              <a:solidFill>
                <a:srgbClr val="DA291C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DA291C"/>
              </a:solidFill>
            </a:endParaRPr>
          </a:p>
          <a:p>
            <a:pPr marL="0" indent="0">
              <a:buNone/>
            </a:pPr>
            <a:endParaRPr lang="en-GB" b="1" dirty="0" smtClean="0">
              <a:solidFill>
                <a:srgbClr val="DA291C"/>
              </a:solidFill>
            </a:endParaRPr>
          </a:p>
          <a:p>
            <a:pPr marL="0" indent="0">
              <a:buNone/>
            </a:pPr>
            <a:r>
              <a:rPr lang="en-GB" sz="7200" b="1" dirty="0" smtClean="0">
                <a:solidFill>
                  <a:srgbClr val="72246C"/>
                </a:solidFill>
              </a:rPr>
              <a:t>Housing, </a:t>
            </a:r>
            <a:r>
              <a:rPr lang="en-GB" sz="7200" b="1" dirty="0" smtClean="0">
                <a:solidFill>
                  <a:srgbClr val="DA291C"/>
                </a:solidFill>
              </a:rPr>
              <a:t>first.</a:t>
            </a:r>
          </a:p>
        </p:txBody>
      </p:sp>
    </p:spTree>
    <p:extLst>
      <p:ext uri="{BB962C8B-B14F-4D97-AF65-F5344CB8AC3E}">
        <p14:creationId xmlns:p14="http://schemas.microsoft.com/office/powerpoint/2010/main" val="344885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People </a:t>
            </a:r>
            <a:r>
              <a:rPr lang="en-GB" i="1" dirty="0"/>
              <a:t>have a right to a home that is affordable, secure, habitable, adequate both physically and culturally, and with availability of services </a:t>
            </a:r>
            <a:r>
              <a:rPr lang="en-GB" b="1" i="1" dirty="0"/>
              <a:t>(</a:t>
            </a:r>
            <a:r>
              <a:rPr lang="en-GB" i="1" dirty="0"/>
              <a:t>as per UN International Covenant on Economic, Social and Cultural Rights</a:t>
            </a:r>
            <a:r>
              <a:rPr lang="en-GB" b="1" i="1" dirty="0"/>
              <a:t>)</a:t>
            </a:r>
            <a:r>
              <a:rPr lang="en-GB" i="1" dirty="0"/>
              <a:t>. It should also be dispersed in the community and not as part of an institution</a:t>
            </a:r>
            <a:r>
              <a:rPr lang="en-GB" i="1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76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Flexible support is provided for as long as it is needed.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65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Housing </a:t>
            </a:r>
            <a:r>
              <a:rPr lang="en-GB" i="1" dirty="0"/>
              <a:t>and support are separated.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198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The service is targeted at individuals who demonstrate a repeat pattern of disengagement with hostel accommodation and/or, individual/s accessing rough sleeping or accessing EOS </a:t>
            </a:r>
            <a:r>
              <a:rPr lang="en-GB" b="1" i="1" dirty="0"/>
              <a:t>(</a:t>
            </a:r>
            <a:r>
              <a:rPr lang="en-GB" i="1" dirty="0"/>
              <a:t>Emergency Overnight Stay</a:t>
            </a:r>
            <a:r>
              <a:rPr lang="en-GB" b="1" i="1" dirty="0"/>
              <a:t>) </a:t>
            </a:r>
            <a:r>
              <a:rPr lang="en-GB" i="1" dirty="0"/>
              <a:t>at the point when the referral is made</a:t>
            </a:r>
            <a:r>
              <a:rPr lang="en-GB" i="1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193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Individuals </a:t>
            </a:r>
            <a:r>
              <a:rPr lang="en-GB" i="1" dirty="0"/>
              <a:t>have choice and control.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5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A </a:t>
            </a:r>
            <a:r>
              <a:rPr lang="en-GB" i="1" dirty="0"/>
              <a:t>harm reduction approach to substance misuse is used.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461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The service is delivered in a psychologically</a:t>
            </a:r>
            <a:r>
              <a:rPr lang="en-GB" b="1" i="1" dirty="0"/>
              <a:t>-</a:t>
            </a:r>
            <a:r>
              <a:rPr lang="en-GB" i="1" dirty="0"/>
              <a:t>informed, trauma</a:t>
            </a:r>
            <a:r>
              <a:rPr lang="en-GB" b="1" i="1" dirty="0"/>
              <a:t>-</a:t>
            </a:r>
            <a:r>
              <a:rPr lang="en-GB" i="1" dirty="0"/>
              <a:t>informed, gender</a:t>
            </a:r>
            <a:r>
              <a:rPr lang="en-GB" b="1" i="1" dirty="0"/>
              <a:t>-</a:t>
            </a:r>
            <a:r>
              <a:rPr lang="en-GB" i="1" dirty="0"/>
              <a:t>informed way that is sensitive and aware of protected characteristics.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05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This presentation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 one: </a:t>
            </a:r>
            <a:r>
              <a:rPr lang="en-GB" b="1" dirty="0" smtClean="0">
                <a:solidFill>
                  <a:srgbClr val="DA291C"/>
                </a:solidFill>
              </a:rPr>
              <a:t>introductions</a:t>
            </a:r>
          </a:p>
          <a:p>
            <a:endParaRPr lang="en-GB" dirty="0"/>
          </a:p>
          <a:p>
            <a:r>
              <a:rPr lang="en-GB" dirty="0" smtClean="0"/>
              <a:t>Part two: </a:t>
            </a:r>
            <a:r>
              <a:rPr lang="en-GB" b="1" dirty="0" smtClean="0">
                <a:solidFill>
                  <a:srgbClr val="DA291C"/>
                </a:solidFill>
              </a:rPr>
              <a:t>Housing First principles</a:t>
            </a:r>
          </a:p>
          <a:p>
            <a:endParaRPr lang="en-GB" dirty="0"/>
          </a:p>
          <a:p>
            <a:r>
              <a:rPr lang="en-GB" dirty="0" smtClean="0"/>
              <a:t>Part three: </a:t>
            </a:r>
            <a:r>
              <a:rPr lang="en-GB" b="1" dirty="0" smtClean="0">
                <a:solidFill>
                  <a:srgbClr val="DA291C"/>
                </a:solidFill>
              </a:rPr>
              <a:t>Housing First in Wales</a:t>
            </a:r>
          </a:p>
          <a:p>
            <a:endParaRPr lang="en-GB" dirty="0"/>
          </a:p>
          <a:p>
            <a:r>
              <a:rPr lang="en-GB" dirty="0" smtClean="0"/>
              <a:t>Part four: </a:t>
            </a:r>
            <a:r>
              <a:rPr lang="en-GB" b="1" dirty="0" smtClean="0">
                <a:solidFill>
                  <a:srgbClr val="DA291C"/>
                </a:solidFill>
              </a:rPr>
              <a:t>Housing First and the PRS</a:t>
            </a:r>
          </a:p>
        </p:txBody>
      </p:sp>
    </p:spTree>
    <p:extLst>
      <p:ext uri="{BB962C8B-B14F-4D97-AF65-F5344CB8AC3E}">
        <p14:creationId xmlns:p14="http://schemas.microsoft.com/office/powerpoint/2010/main" val="3167499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An active engagement approach is used.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57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The service is based on people</a:t>
            </a:r>
            <a:r>
              <a:rPr lang="en-GB" b="1" i="1" dirty="0"/>
              <a:t>’</a:t>
            </a:r>
            <a:r>
              <a:rPr lang="en-GB" i="1" dirty="0"/>
              <a:t>s strengths, goals and aspirations, and as such has an explicit commitment to a small caseload.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482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principles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The widest range of services are involved from the outset </a:t>
            </a:r>
            <a:r>
              <a:rPr lang="en-GB" b="1" i="1" dirty="0"/>
              <a:t>(</a:t>
            </a:r>
            <a:r>
              <a:rPr lang="en-GB" i="1" dirty="0"/>
              <a:t>health, substance misuse, mental health, police</a:t>
            </a:r>
            <a:r>
              <a:rPr lang="en-GB" b="1" i="1" dirty="0"/>
              <a:t>)</a:t>
            </a:r>
            <a:r>
              <a:rPr lang="en-GB" i="1" dirty="0"/>
              <a:t>, so individuals can access them if needed or wanted.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702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72246C"/>
                </a:solidFill>
              </a:rPr>
              <a:t>Part 3</a:t>
            </a:r>
            <a:endParaRPr lang="en-GB" sz="7200" b="1" dirty="0">
              <a:solidFill>
                <a:srgbClr val="72246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36085"/>
            <a:ext cx="3072384" cy="3672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371403" y="538754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100" b="1" dirty="0" smtClean="0">
                <a:solidFill>
                  <a:srgbClr val="DA291C"/>
                </a:solidFill>
              </a:rPr>
              <a:t>Housing First in Wales</a:t>
            </a:r>
            <a:endParaRPr lang="en-GB" sz="6100" b="1" dirty="0">
              <a:solidFill>
                <a:srgbClr val="DA2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02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Housing First in Wales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10684" y="1423416"/>
            <a:ext cx="2770632" cy="1499616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72246C"/>
                </a:solidFill>
              </a:rPr>
              <a:t>Housing First Wales Network</a:t>
            </a:r>
            <a:endParaRPr lang="en-GB" sz="2400" dirty="0">
              <a:solidFill>
                <a:srgbClr val="72246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07068" y="2275332"/>
            <a:ext cx="2468880" cy="675704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Cymorth Cymru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307068" y="3535680"/>
            <a:ext cx="2468880" cy="675704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Housing First Policy and Practice Coordinator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23248" y="5486400"/>
            <a:ext cx="2636520" cy="621792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Housing Management Sub Group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33744" y="5486400"/>
            <a:ext cx="2636520" cy="621792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Health and Care Sub Group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4240" y="5486400"/>
            <a:ext cx="2636520" cy="621792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Communication Sub Group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4736" y="5486400"/>
            <a:ext cx="2636520" cy="621792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2246C"/>
                </a:solidFill>
              </a:rPr>
              <a:t>Housing First for Youth Sub Group</a:t>
            </a:r>
            <a:endParaRPr lang="en-GB" dirty="0">
              <a:solidFill>
                <a:srgbClr val="72246C"/>
              </a:solidFill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V="1">
            <a:off x="1872996" y="2923032"/>
            <a:ext cx="3201924" cy="2563368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732782" y="2923032"/>
            <a:ext cx="857250" cy="2563368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582537" y="2923032"/>
            <a:ext cx="1039749" cy="2563368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131558" y="2923032"/>
            <a:ext cx="3364992" cy="2563368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1"/>
            <a:endCxn id="4" idx="3"/>
          </p:cNvCxnSpPr>
          <p:nvPr/>
        </p:nvCxnSpPr>
        <p:spPr>
          <a:xfrm flipH="1" flipV="1">
            <a:off x="7481316" y="2173224"/>
            <a:ext cx="1825752" cy="439960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1"/>
          </p:cNvCxnSpPr>
          <p:nvPr/>
        </p:nvCxnSpPr>
        <p:spPr>
          <a:xfrm flipH="1" flipV="1">
            <a:off x="7481316" y="2432018"/>
            <a:ext cx="1825752" cy="1441514"/>
          </a:xfrm>
          <a:prstGeom prst="straightConnector1">
            <a:avLst/>
          </a:prstGeom>
          <a:ln w="34925">
            <a:solidFill>
              <a:srgbClr val="00A9C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73084" y="1423416"/>
            <a:ext cx="2770632" cy="1499616"/>
          </a:xfrm>
          <a:prstGeom prst="rect">
            <a:avLst/>
          </a:prstGeom>
          <a:noFill/>
          <a:ln w="31750"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72246C"/>
                </a:solidFill>
              </a:rPr>
              <a:t>Welsh Government</a:t>
            </a:r>
            <a:endParaRPr lang="en-GB" sz="2400" dirty="0">
              <a:solidFill>
                <a:srgbClr val="72246C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3543716" y="1945958"/>
            <a:ext cx="1166968" cy="0"/>
          </a:xfrm>
          <a:prstGeom prst="straightConnector1">
            <a:avLst/>
          </a:prstGeom>
          <a:ln w="34925">
            <a:solidFill>
              <a:srgbClr val="00A9CE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44046" y="2421209"/>
            <a:ext cx="1188736" cy="10809"/>
          </a:xfrm>
          <a:prstGeom prst="straightConnector1">
            <a:avLst/>
          </a:prstGeom>
          <a:ln w="34925">
            <a:solidFill>
              <a:srgbClr val="00A9CE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065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Housing First Wales Network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group of experts and practitioners: support providers, Welsh Government, academics, local authority staff</a:t>
            </a:r>
          </a:p>
          <a:p>
            <a:endParaRPr lang="en-GB" dirty="0"/>
          </a:p>
          <a:p>
            <a:r>
              <a:rPr lang="en-GB" dirty="0" smtClean="0"/>
              <a:t>Meet regularly to discuss issues affecting Housing First in Wales</a:t>
            </a:r>
          </a:p>
          <a:p>
            <a:endParaRPr lang="en-GB" dirty="0"/>
          </a:p>
          <a:p>
            <a:r>
              <a:rPr lang="en-GB" dirty="0" smtClean="0"/>
              <a:t>Share good practice and lessons learned</a:t>
            </a:r>
          </a:p>
          <a:p>
            <a:endParaRPr lang="en-GB" dirty="0"/>
          </a:p>
          <a:p>
            <a:r>
              <a:rPr lang="en-GB" dirty="0" smtClean="0"/>
              <a:t>This group devised the principles we’ve just discussed</a:t>
            </a:r>
          </a:p>
          <a:p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230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Housing First Network </a:t>
            </a:r>
            <a:r>
              <a:rPr lang="en-GB" b="1" dirty="0">
                <a:solidFill>
                  <a:srgbClr val="72246C"/>
                </a:solidFill>
              </a:rPr>
              <a:t>S</a:t>
            </a:r>
            <a:r>
              <a:rPr lang="en-GB" b="1" dirty="0" smtClean="0">
                <a:solidFill>
                  <a:srgbClr val="72246C"/>
                </a:solidFill>
              </a:rPr>
              <a:t>ub </a:t>
            </a:r>
            <a:r>
              <a:rPr lang="en-GB" b="1" dirty="0">
                <a:solidFill>
                  <a:srgbClr val="72246C"/>
                </a:solidFill>
              </a:rPr>
              <a:t>G</a:t>
            </a:r>
            <a:r>
              <a:rPr lang="en-GB" b="1" dirty="0" smtClean="0">
                <a:solidFill>
                  <a:srgbClr val="72246C"/>
                </a:solidFill>
              </a:rPr>
              <a:t>roups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 smtClean="0"/>
              <a:t>Health </a:t>
            </a:r>
            <a:r>
              <a:rPr lang="en-GB" b="1" dirty="0"/>
              <a:t>and </a:t>
            </a:r>
            <a:r>
              <a:rPr lang="en-GB" b="1" dirty="0" smtClean="0"/>
              <a:t>Care</a:t>
            </a:r>
            <a:endParaRPr lang="en-GB" b="1" dirty="0"/>
          </a:p>
          <a:p>
            <a:pPr lvl="1"/>
            <a:r>
              <a:rPr lang="en-GB" b="1" dirty="0" smtClean="0"/>
              <a:t>Housing </a:t>
            </a:r>
            <a:r>
              <a:rPr lang="en-GB" b="1" dirty="0"/>
              <a:t>Management</a:t>
            </a:r>
          </a:p>
          <a:p>
            <a:pPr lvl="1"/>
            <a:r>
              <a:rPr lang="en-GB" b="1" dirty="0" smtClean="0"/>
              <a:t>Housing First </a:t>
            </a:r>
            <a:r>
              <a:rPr lang="en-GB" b="1" dirty="0"/>
              <a:t>for </a:t>
            </a:r>
            <a:r>
              <a:rPr lang="en-GB" b="1" dirty="0" smtClean="0"/>
              <a:t>Youth</a:t>
            </a:r>
          </a:p>
          <a:p>
            <a:pPr lvl="1"/>
            <a:r>
              <a:rPr lang="en-GB" b="1" dirty="0" smtClean="0"/>
              <a:t>Communication</a:t>
            </a:r>
            <a:endParaRPr lang="en-GB" b="1" dirty="0"/>
          </a:p>
          <a:p>
            <a:endParaRPr lang="en-GB" dirty="0" smtClean="0"/>
          </a:p>
          <a:p>
            <a:r>
              <a:rPr lang="en-GB" dirty="0" smtClean="0"/>
              <a:t>These groups bring together stakeholders from relevant fields</a:t>
            </a:r>
          </a:p>
          <a:p>
            <a:endParaRPr lang="en-GB" dirty="0"/>
          </a:p>
          <a:p>
            <a:r>
              <a:rPr lang="en-GB" dirty="0" smtClean="0"/>
              <a:t>Their discussions feed up into the Network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62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Next steps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Housing First Quality Mark</a:t>
            </a:r>
          </a:p>
          <a:p>
            <a:endParaRPr lang="en-GB" dirty="0"/>
          </a:p>
          <a:p>
            <a:r>
              <a:rPr lang="en-GB" dirty="0" smtClean="0"/>
              <a:t>A ‘census’/directory of Welsh Housing First projects</a:t>
            </a:r>
          </a:p>
          <a:p>
            <a:endParaRPr lang="en-GB" dirty="0"/>
          </a:p>
          <a:p>
            <a:r>
              <a:rPr lang="en-GB" dirty="0" smtClean="0"/>
              <a:t>Sharing of good practice and lessons learned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606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72246C"/>
                </a:solidFill>
              </a:rPr>
              <a:t>Part </a:t>
            </a:r>
            <a:r>
              <a:rPr lang="en-GB" sz="7200" b="1" dirty="0">
                <a:solidFill>
                  <a:srgbClr val="72246C"/>
                </a:solidFill>
              </a:rPr>
              <a:t>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796" y="2346397"/>
            <a:ext cx="3772407" cy="2514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626685" y="5517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100" b="1" dirty="0" smtClean="0">
                <a:solidFill>
                  <a:srgbClr val="DA291C"/>
                </a:solidFill>
              </a:rPr>
              <a:t>Housing First and the PRS</a:t>
            </a:r>
            <a:endParaRPr lang="en-GB" sz="6100" b="1" dirty="0">
              <a:solidFill>
                <a:srgbClr val="DA2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9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Welsh context: PRS and Housing First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Wallich’s Housing First project in Anglesey works closely with the local PRS</a:t>
            </a:r>
          </a:p>
          <a:p>
            <a:endParaRPr lang="en-GB" dirty="0"/>
          </a:p>
          <a:p>
            <a:r>
              <a:rPr lang="en-GB" dirty="0" smtClean="0"/>
              <a:t>Cardiff Council Housing First works with the PRS</a:t>
            </a:r>
          </a:p>
          <a:p>
            <a:endParaRPr lang="en-GB" dirty="0"/>
          </a:p>
          <a:p>
            <a:r>
              <a:rPr lang="en-GB" dirty="0" smtClean="0"/>
              <a:t>Salvation Army’s Cardiff Housing First project recently started working with one PRS property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5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72246C"/>
                </a:solidFill>
              </a:rPr>
              <a:t>Part 1</a:t>
            </a:r>
            <a:endParaRPr lang="en-GB" sz="7200" b="1" dirty="0">
              <a:solidFill>
                <a:srgbClr val="72246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403" y="1492725"/>
            <a:ext cx="3449193" cy="34279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769326" y="52347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 smtClean="0">
                <a:solidFill>
                  <a:srgbClr val="DA291C"/>
                </a:solidFill>
              </a:rPr>
              <a:t>Introductions</a:t>
            </a:r>
            <a:endParaRPr lang="en-GB" sz="7200" b="1" dirty="0">
              <a:solidFill>
                <a:srgbClr val="DA2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15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PRS: opportunities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Lots of housing stock – potential choice and flexibility for clients</a:t>
            </a:r>
          </a:p>
          <a:p>
            <a:endParaRPr lang="en-GB" dirty="0"/>
          </a:p>
          <a:p>
            <a:r>
              <a:rPr lang="en-GB" dirty="0" smtClean="0"/>
              <a:t>Some landlords willing to develop relationships with providers and enable a ready source of supply</a:t>
            </a:r>
          </a:p>
          <a:p>
            <a:endParaRPr lang="en-GB" dirty="0"/>
          </a:p>
          <a:p>
            <a:r>
              <a:rPr lang="en-GB" dirty="0" smtClean="0"/>
              <a:t>The Welsh Government leasing scheme – a contract guaranteeing rent for a period of time? Not much detail at this stage</a:t>
            </a:r>
          </a:p>
          <a:p>
            <a:endParaRPr lang="en-GB" dirty="0"/>
          </a:p>
          <a:p>
            <a:r>
              <a:rPr lang="en-GB" dirty="0" smtClean="0"/>
              <a:t>Some other sort of leasing scheme?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2225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The PRS: negative aspects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Many landlords unwilling to let to people deemed as a ‘risk’</a:t>
            </a:r>
          </a:p>
          <a:p>
            <a:endParaRPr lang="en-GB" dirty="0"/>
          </a:p>
          <a:p>
            <a:r>
              <a:rPr lang="en-GB" dirty="0" smtClean="0"/>
              <a:t>Rent prices too high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RSLs subject to more regulation (rent policy etc)</a:t>
            </a:r>
          </a:p>
          <a:p>
            <a:endParaRPr lang="en-GB" dirty="0"/>
          </a:p>
          <a:p>
            <a:r>
              <a:rPr lang="en-GB" dirty="0" smtClean="0"/>
              <a:t>PRS stock could be old and in bad condition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072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Final thoughts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Open Doors project highlighted opportunities and negative aspects of the PRS</a:t>
            </a:r>
          </a:p>
          <a:p>
            <a:endParaRPr lang="en-GB" dirty="0"/>
          </a:p>
          <a:p>
            <a:r>
              <a:rPr lang="en-GB" dirty="0" smtClean="0"/>
              <a:t>If Housing First is to become in use much more across Wales, the PRS will probably necessarily be a part of that</a:t>
            </a:r>
          </a:p>
          <a:p>
            <a:endParaRPr lang="en-GB" dirty="0"/>
          </a:p>
          <a:p>
            <a:r>
              <a:rPr lang="en-GB" dirty="0" smtClean="0"/>
              <a:t>How do we encourage increasingly risk-averse PRS landlords to get involved?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311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Questions?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Contact:</a:t>
            </a:r>
          </a:p>
          <a:p>
            <a:pPr marL="0" indent="0">
              <a:buNone/>
            </a:pPr>
            <a:r>
              <a:rPr lang="en-GB" sz="4800" b="1" dirty="0" smtClean="0">
                <a:solidFill>
                  <a:srgbClr val="DA291C"/>
                </a:solidFill>
              </a:rPr>
              <a:t>alex@cymorthcymru.org.uk</a:t>
            </a:r>
            <a:endParaRPr lang="en-GB" sz="4800" b="1" dirty="0">
              <a:solidFill>
                <a:srgbClr val="DA2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08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An introduction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Worked in Higher Education in London</a:t>
            </a:r>
          </a:p>
          <a:p>
            <a:endParaRPr lang="en-GB" dirty="0"/>
          </a:p>
          <a:p>
            <a:r>
              <a:rPr lang="en-GB" dirty="0" smtClean="0"/>
              <a:t>Was a service user in Cardiff</a:t>
            </a:r>
          </a:p>
          <a:p>
            <a:endParaRPr lang="en-GB" dirty="0"/>
          </a:p>
          <a:p>
            <a:r>
              <a:rPr lang="en-GB" dirty="0" smtClean="0"/>
              <a:t>Volunteered at, then started work as Research Coordinator, at The Wallich</a:t>
            </a:r>
          </a:p>
          <a:p>
            <a:endParaRPr lang="en-GB" dirty="0"/>
          </a:p>
          <a:p>
            <a:r>
              <a:rPr lang="en-GB" dirty="0" smtClean="0"/>
              <a:t>Now at Cymorth Cymru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77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Housing First: history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Housing First as we know it today began in New York in the early 90s, devised by Dr Sam Tsemberis</a:t>
            </a:r>
          </a:p>
          <a:p>
            <a:endParaRPr lang="en-GB" dirty="0"/>
          </a:p>
          <a:p>
            <a:r>
              <a:rPr lang="en-GB" dirty="0" smtClean="0"/>
              <a:t>It was initially an approach to help people with severe mental health issues and substance use issues on the streets of the city</a:t>
            </a:r>
          </a:p>
          <a:p>
            <a:endParaRPr lang="en-GB" dirty="0"/>
          </a:p>
          <a:p>
            <a:r>
              <a:rPr lang="en-GB" dirty="0" smtClean="0"/>
              <a:t>The clients were accommodated without any conditions being placed on them: (that is, nobody said </a:t>
            </a:r>
            <a:r>
              <a:rPr lang="en-GB" dirty="0" smtClean="0">
                <a:solidFill>
                  <a:srgbClr val="DA291C"/>
                </a:solidFill>
              </a:rPr>
              <a:t>“you must stop using drugs” </a:t>
            </a:r>
            <a:r>
              <a:rPr lang="en-GB" dirty="0" smtClean="0"/>
              <a:t>or </a:t>
            </a:r>
            <a:r>
              <a:rPr lang="en-GB" dirty="0" smtClean="0">
                <a:solidFill>
                  <a:srgbClr val="DA291C"/>
                </a:solidFill>
              </a:rPr>
              <a:t>“you need to come to three sessions a week”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06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Housing First Worldwide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Since then, Housing First has been used across the world</a:t>
            </a:r>
          </a:p>
          <a:p>
            <a:endParaRPr lang="en-GB" dirty="0"/>
          </a:p>
          <a:p>
            <a:r>
              <a:rPr lang="en-GB" dirty="0" smtClean="0"/>
              <a:t>The US had a Housing First programme for veterans in the 2000s, and it is still used in several states</a:t>
            </a:r>
          </a:p>
          <a:p>
            <a:endParaRPr lang="en-GB" dirty="0"/>
          </a:p>
          <a:p>
            <a:r>
              <a:rPr lang="en-GB" dirty="0" smtClean="0"/>
              <a:t>Finland’s entire homelessness policy rests on Housing First</a:t>
            </a:r>
          </a:p>
          <a:p>
            <a:endParaRPr lang="en-GB" dirty="0"/>
          </a:p>
          <a:p>
            <a:r>
              <a:rPr lang="en-GB" dirty="0" smtClean="0"/>
              <a:t>Canada makes extensive use of Housing First</a:t>
            </a:r>
          </a:p>
          <a:p>
            <a:endParaRPr lang="en-GB" dirty="0"/>
          </a:p>
          <a:p>
            <a:r>
              <a:rPr lang="en-GB" dirty="0" smtClean="0"/>
              <a:t>Results are </a:t>
            </a:r>
            <a:r>
              <a:rPr lang="en-GB" b="1" dirty="0" smtClean="0">
                <a:solidFill>
                  <a:srgbClr val="DA291C"/>
                </a:solidFill>
              </a:rPr>
              <a:t>consistently positive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5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What do I mean by </a:t>
            </a:r>
            <a:r>
              <a:rPr lang="en-GB" b="1" dirty="0" smtClean="0">
                <a:solidFill>
                  <a:srgbClr val="DA291C"/>
                </a:solidFill>
              </a:rPr>
              <a:t>‘consistently positive’</a:t>
            </a:r>
            <a:r>
              <a:rPr lang="en-GB" b="1" dirty="0" smtClean="0">
                <a:solidFill>
                  <a:srgbClr val="72246C"/>
                </a:solidFill>
              </a:rPr>
              <a:t>?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Clients in better health and better mental health</a:t>
            </a:r>
          </a:p>
          <a:p>
            <a:endParaRPr lang="en-GB" dirty="0"/>
          </a:p>
          <a:p>
            <a:r>
              <a:rPr lang="en-GB" dirty="0" smtClean="0"/>
              <a:t>Decreased use of emergency services (benefits for clients; savings in short-medium term)</a:t>
            </a:r>
          </a:p>
          <a:p>
            <a:endParaRPr lang="en-GB" dirty="0"/>
          </a:p>
          <a:p>
            <a:r>
              <a:rPr lang="en-GB" dirty="0" smtClean="0"/>
              <a:t>High numbers of people maintain their tenancies (70%+ depending on example)</a:t>
            </a:r>
          </a:p>
          <a:p>
            <a:endParaRPr lang="en-GB" dirty="0"/>
          </a:p>
          <a:p>
            <a:r>
              <a:rPr lang="en-GB" dirty="0" smtClean="0"/>
              <a:t>Reduced number of arrests/incarceration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91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What do I mean by </a:t>
            </a:r>
            <a:r>
              <a:rPr lang="en-GB" b="1" dirty="0" smtClean="0">
                <a:solidFill>
                  <a:srgbClr val="DA291C"/>
                </a:solidFill>
              </a:rPr>
              <a:t>‘consistently positive’</a:t>
            </a:r>
            <a:r>
              <a:rPr lang="en-GB" b="1" dirty="0" smtClean="0">
                <a:solidFill>
                  <a:srgbClr val="72246C"/>
                </a:solidFill>
              </a:rPr>
              <a:t>?</a:t>
            </a:r>
            <a:endParaRPr lang="en-GB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Clients reconnecting with family and loved ones</a:t>
            </a:r>
          </a:p>
          <a:p>
            <a:endParaRPr lang="en-GB" dirty="0"/>
          </a:p>
          <a:p>
            <a:r>
              <a:rPr lang="en-GB" dirty="0" smtClean="0"/>
              <a:t>In </a:t>
            </a:r>
            <a:r>
              <a:rPr lang="en-GB" i="1" dirty="0" smtClean="0"/>
              <a:t>some </a:t>
            </a:r>
            <a:r>
              <a:rPr lang="en-GB" dirty="0" smtClean="0"/>
              <a:t>cases, reduced alcohol and substance use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659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2246C"/>
                </a:solidFill>
              </a:rPr>
              <a:t>Housing First closer to home</a:t>
            </a:r>
            <a:endParaRPr lang="en-GB" b="1" dirty="0">
              <a:solidFill>
                <a:srgbClr val="72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are Housing First services in Scotland (Turning Point)</a:t>
            </a:r>
          </a:p>
          <a:p>
            <a:endParaRPr lang="en-GB" dirty="0"/>
          </a:p>
          <a:p>
            <a:r>
              <a:rPr lang="en-GB" dirty="0" smtClean="0"/>
              <a:t>It is also being used in England (St Mungo’s, Thames Reach)</a:t>
            </a:r>
          </a:p>
          <a:p>
            <a:endParaRPr lang="en-GB" dirty="0"/>
          </a:p>
          <a:p>
            <a:r>
              <a:rPr lang="en-GB" dirty="0" smtClean="0"/>
              <a:t>We have projects in Wales (Salvation Army, The Wallich, Cardiff Council, to name just a few); many more are on their 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91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984</Words>
  <Application>Microsoft Office PowerPoint</Application>
  <PresentationFormat>Widescreen</PresentationFormat>
  <Paragraphs>162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Housing First and the PRS</vt:lpstr>
      <vt:lpstr>This presentation</vt:lpstr>
      <vt:lpstr>Part 1</vt:lpstr>
      <vt:lpstr>An introduction</vt:lpstr>
      <vt:lpstr>Housing First: history</vt:lpstr>
      <vt:lpstr>Housing First Worldwide</vt:lpstr>
      <vt:lpstr>What do I mean by ‘consistently positive’?</vt:lpstr>
      <vt:lpstr>What do I mean by ‘consistently positive’?</vt:lpstr>
      <vt:lpstr>Housing First closer to home</vt:lpstr>
      <vt:lpstr>Part 2</vt:lpstr>
      <vt:lpstr>What does it mean?</vt:lpstr>
      <vt:lpstr>What does it mean?</vt:lpstr>
      <vt:lpstr>The principles</vt:lpstr>
      <vt:lpstr>The principles</vt:lpstr>
      <vt:lpstr>The principles</vt:lpstr>
      <vt:lpstr>The principles</vt:lpstr>
      <vt:lpstr>The principles</vt:lpstr>
      <vt:lpstr>The principles</vt:lpstr>
      <vt:lpstr>The principles</vt:lpstr>
      <vt:lpstr>The principles</vt:lpstr>
      <vt:lpstr>The principles</vt:lpstr>
      <vt:lpstr>The principles</vt:lpstr>
      <vt:lpstr>Part 3</vt:lpstr>
      <vt:lpstr>Housing First in Wales</vt:lpstr>
      <vt:lpstr>Housing First Wales Network</vt:lpstr>
      <vt:lpstr>Housing First Network Sub Groups</vt:lpstr>
      <vt:lpstr>Next steps</vt:lpstr>
      <vt:lpstr>Part 4</vt:lpstr>
      <vt:lpstr>Welsh context: PRS and Housing First</vt:lpstr>
      <vt:lpstr>The PRS: opportunities</vt:lpstr>
      <vt:lpstr>The PRS: negative aspects</vt:lpstr>
      <vt:lpstr>Final thoughts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Osmond</dc:creator>
  <cp:lastModifiedBy>Alex Osmond</cp:lastModifiedBy>
  <cp:revision>83</cp:revision>
  <cp:lastPrinted>2019-09-23T12:12:58Z</cp:lastPrinted>
  <dcterms:created xsi:type="dcterms:W3CDTF">2019-09-10T11:25:29Z</dcterms:created>
  <dcterms:modified xsi:type="dcterms:W3CDTF">2019-09-23T12:56:02Z</dcterms:modified>
</cp:coreProperties>
</file>