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notesMasterIdLst>
    <p:notesMasterId r:id="rId15"/>
  </p:notesMasterIdLst>
  <p:sldIdLst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4" d="100"/>
          <a:sy n="64" d="100"/>
        </p:scale>
        <p:origin x="-108" y="-31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8D5793-6989-408E-8696-647D67EC52D4}" type="datetimeFigureOut">
              <a:rPr lang="en-GB" smtClean="0"/>
              <a:t>23/09/2019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36C4CA-9F63-48F5-B306-542189ACCD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94480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53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04850" indent="-271463" defTabSz="8953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085850" indent="-215900" defTabSz="8953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519238" indent="-215900" defTabSz="8953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1954213" indent="-215900" defTabSz="8953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411413" indent="-215900" defTabSz="8953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868613" indent="-215900" defTabSz="8953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325813" indent="-215900" defTabSz="8953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783013" indent="-215900" defTabSz="8953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A6B0982E-B484-424C-A564-C96F09616342}" type="slidenum">
              <a:rPr lang="en-US" altLang="en-US" sz="1100"/>
              <a:pPr/>
              <a:t>1</a:t>
            </a:fld>
            <a:endParaRPr lang="en-US" altLang="en-US" sz="110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n-US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1260810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53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04850" indent="-271463" defTabSz="8953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085850" indent="-215900" defTabSz="8953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519238" indent="-215900" defTabSz="8953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1954213" indent="-215900" defTabSz="8953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411413" indent="-215900" defTabSz="8953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868613" indent="-215900" defTabSz="8953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325813" indent="-215900" defTabSz="8953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783013" indent="-215900" defTabSz="8953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A6B0982E-B484-424C-A564-C96F09616342}" type="slidenum">
              <a:rPr lang="en-US" altLang="en-US" sz="1100"/>
              <a:pPr/>
              <a:t>10</a:t>
            </a:fld>
            <a:endParaRPr lang="en-US" altLang="en-US" sz="110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n-US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9135149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53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04850" indent="-271463" defTabSz="8953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085850" indent="-215900" defTabSz="8953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519238" indent="-215900" defTabSz="8953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1954213" indent="-215900" defTabSz="8953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411413" indent="-215900" defTabSz="8953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868613" indent="-215900" defTabSz="8953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325813" indent="-215900" defTabSz="8953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783013" indent="-215900" defTabSz="8953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A6B0982E-B484-424C-A564-C96F09616342}" type="slidenum">
              <a:rPr lang="en-US" altLang="en-US" sz="1100"/>
              <a:pPr/>
              <a:t>11</a:t>
            </a:fld>
            <a:endParaRPr lang="en-US" altLang="en-US" sz="110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n-US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9135149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53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04850" indent="-271463" defTabSz="8953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085850" indent="-215900" defTabSz="8953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519238" indent="-215900" defTabSz="8953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1954213" indent="-215900" defTabSz="8953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411413" indent="-215900" defTabSz="8953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868613" indent="-215900" defTabSz="8953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325813" indent="-215900" defTabSz="8953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783013" indent="-215900" defTabSz="8953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A6B0982E-B484-424C-A564-C96F09616342}" type="slidenum">
              <a:rPr lang="en-US" altLang="en-US" sz="1100"/>
              <a:pPr/>
              <a:t>12</a:t>
            </a:fld>
            <a:endParaRPr lang="en-US" altLang="en-US" sz="110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n-US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913514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53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04850" indent="-271463" defTabSz="8953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085850" indent="-215900" defTabSz="8953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519238" indent="-215900" defTabSz="8953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1954213" indent="-215900" defTabSz="8953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411413" indent="-215900" defTabSz="8953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868613" indent="-215900" defTabSz="8953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325813" indent="-215900" defTabSz="8953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783013" indent="-215900" defTabSz="8953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A6B0982E-B484-424C-A564-C96F09616342}" type="slidenum">
              <a:rPr lang="en-US" altLang="en-US" sz="1100"/>
              <a:pPr/>
              <a:t>2</a:t>
            </a:fld>
            <a:endParaRPr lang="en-US" altLang="en-US" sz="110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n-US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52912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53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04850" indent="-271463" defTabSz="8953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085850" indent="-215900" defTabSz="8953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519238" indent="-215900" defTabSz="8953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1954213" indent="-215900" defTabSz="8953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411413" indent="-215900" defTabSz="8953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868613" indent="-215900" defTabSz="8953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325813" indent="-215900" defTabSz="8953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783013" indent="-215900" defTabSz="8953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A6B0982E-B484-424C-A564-C96F09616342}" type="slidenum">
              <a:rPr lang="en-US" altLang="en-US" sz="1100"/>
              <a:pPr/>
              <a:t>3</a:t>
            </a:fld>
            <a:endParaRPr lang="en-US" altLang="en-US" sz="110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n-US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674595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53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04850" indent="-271463" defTabSz="8953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085850" indent="-215900" defTabSz="8953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519238" indent="-215900" defTabSz="8953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1954213" indent="-215900" defTabSz="8953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411413" indent="-215900" defTabSz="8953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868613" indent="-215900" defTabSz="8953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325813" indent="-215900" defTabSz="8953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783013" indent="-215900" defTabSz="8953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26B9064D-ACE9-4ED7-9D88-98BB0EAAE6DF}" type="slidenum">
              <a:rPr lang="en-US" altLang="en-US" sz="1100"/>
              <a:pPr/>
              <a:t>4</a:t>
            </a:fld>
            <a:endParaRPr lang="en-US" altLang="en-US" sz="1100"/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n-US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329663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53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04850" indent="-271463" defTabSz="8953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085850" indent="-215900" defTabSz="8953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519238" indent="-215900" defTabSz="8953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1954213" indent="-215900" defTabSz="8953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411413" indent="-215900" defTabSz="8953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868613" indent="-215900" defTabSz="8953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325813" indent="-215900" defTabSz="8953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783013" indent="-215900" defTabSz="8953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A6B0982E-B484-424C-A564-C96F09616342}" type="slidenum">
              <a:rPr lang="en-US" altLang="en-US" sz="1100"/>
              <a:pPr/>
              <a:t>5</a:t>
            </a:fld>
            <a:endParaRPr lang="en-US" altLang="en-US" sz="110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n-US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451237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53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04850" indent="-271463" defTabSz="8953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085850" indent="-215900" defTabSz="8953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519238" indent="-215900" defTabSz="8953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1954213" indent="-215900" defTabSz="8953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411413" indent="-215900" defTabSz="8953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868613" indent="-215900" defTabSz="8953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325813" indent="-215900" defTabSz="8953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783013" indent="-215900" defTabSz="8953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A6B0982E-B484-424C-A564-C96F09616342}" type="slidenum">
              <a:rPr lang="en-US" altLang="en-US" sz="1100"/>
              <a:pPr/>
              <a:t>6</a:t>
            </a:fld>
            <a:endParaRPr lang="en-US" altLang="en-US" sz="110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n-US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1947562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53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04850" indent="-271463" defTabSz="8953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085850" indent="-215900" defTabSz="8953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519238" indent="-215900" defTabSz="8953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1954213" indent="-215900" defTabSz="8953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411413" indent="-215900" defTabSz="8953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868613" indent="-215900" defTabSz="8953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325813" indent="-215900" defTabSz="8953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783013" indent="-215900" defTabSz="8953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A6B0982E-B484-424C-A564-C96F09616342}" type="slidenum">
              <a:rPr lang="en-US" altLang="en-US" sz="1100"/>
              <a:pPr/>
              <a:t>7</a:t>
            </a:fld>
            <a:endParaRPr lang="en-US" altLang="en-US" sz="110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n-US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913514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53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04850" indent="-271463" defTabSz="8953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085850" indent="-215900" defTabSz="8953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519238" indent="-215900" defTabSz="8953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1954213" indent="-215900" defTabSz="8953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411413" indent="-215900" defTabSz="8953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868613" indent="-215900" defTabSz="8953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325813" indent="-215900" defTabSz="8953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783013" indent="-215900" defTabSz="8953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A6B0982E-B484-424C-A564-C96F09616342}" type="slidenum">
              <a:rPr lang="en-US" altLang="en-US" sz="1100"/>
              <a:pPr/>
              <a:t>8</a:t>
            </a:fld>
            <a:endParaRPr lang="en-US" altLang="en-US" sz="110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n-US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913514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53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04850" indent="-271463" defTabSz="8953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085850" indent="-215900" defTabSz="8953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519238" indent="-215900" defTabSz="8953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1954213" indent="-215900" defTabSz="8953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411413" indent="-215900" defTabSz="8953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868613" indent="-215900" defTabSz="8953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325813" indent="-215900" defTabSz="8953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783013" indent="-215900" defTabSz="8953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A6B0982E-B484-424C-A564-C96F09616342}" type="slidenum">
              <a:rPr lang="en-US" altLang="en-US" sz="1100"/>
              <a:pPr/>
              <a:t>9</a:t>
            </a:fld>
            <a:endParaRPr lang="en-US" altLang="en-US" sz="110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n-US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913514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AC405-DD88-4A66-852E-F6D5790BD756}" type="datetimeFigureOut">
              <a:rPr lang="en-GB" smtClean="0"/>
              <a:t>23/09/2019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9F862-0A51-4B8B-AB32-D89BB943D0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72832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AC405-DD88-4A66-852E-F6D5790BD756}" type="datetimeFigureOut">
              <a:rPr lang="en-GB" smtClean="0"/>
              <a:t>23/09/2019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9F862-0A51-4B8B-AB32-D89BB943D0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63206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AC405-DD88-4A66-852E-F6D5790BD756}" type="datetimeFigureOut">
              <a:rPr lang="en-GB" smtClean="0"/>
              <a:t>23/09/2019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9F862-0A51-4B8B-AB32-D89BB943D0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46365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AC405-DD88-4A66-852E-F6D5790BD756}" type="datetimeFigureOut">
              <a:rPr lang="en-GB" smtClean="0"/>
              <a:t>23/09/2019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9F862-0A51-4B8B-AB32-D89BB943D0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99109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AC405-DD88-4A66-852E-F6D5790BD756}" type="datetimeFigureOut">
              <a:rPr lang="en-GB" smtClean="0"/>
              <a:t>23/09/2019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9F862-0A51-4B8B-AB32-D89BB943D0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09782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AC405-DD88-4A66-852E-F6D5790BD756}" type="datetimeFigureOut">
              <a:rPr lang="en-GB" smtClean="0"/>
              <a:t>23/09/2019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9F862-0A51-4B8B-AB32-D89BB943D0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49001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AC405-DD88-4A66-852E-F6D5790BD756}" type="datetimeFigureOut">
              <a:rPr lang="en-GB" smtClean="0"/>
              <a:t>23/09/2019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9F862-0A51-4B8B-AB32-D89BB943D0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90966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AC405-DD88-4A66-852E-F6D5790BD756}" type="datetimeFigureOut">
              <a:rPr lang="en-GB" smtClean="0"/>
              <a:t>23/09/2019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9F862-0A51-4B8B-AB32-D89BB943D0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84642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AC405-DD88-4A66-852E-F6D5790BD756}" type="datetimeFigureOut">
              <a:rPr lang="en-GB" smtClean="0"/>
              <a:t>23/09/2019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9F862-0A51-4B8B-AB32-D89BB943D0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94371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AC405-DD88-4A66-852E-F6D5790BD756}" type="datetimeFigureOut">
              <a:rPr lang="en-GB" smtClean="0"/>
              <a:t>23/09/2019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9F862-0A51-4B8B-AB32-D89BB943D0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66485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AC405-DD88-4A66-852E-F6D5790BD756}" type="datetimeFigureOut">
              <a:rPr lang="en-GB" smtClean="0"/>
              <a:t>23/09/2019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9F862-0A51-4B8B-AB32-D89BB943D0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62574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DAC405-DD88-4A66-852E-F6D5790BD756}" type="datetimeFigureOut">
              <a:rPr lang="en-GB" smtClean="0"/>
              <a:t>23/09/2019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09F862-0A51-4B8B-AB32-D89BB943D0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74506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85200" y="0"/>
            <a:ext cx="2082800" cy="280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0"/>
            <a:ext cx="330200" cy="280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Text Box 5"/>
          <p:cNvSpPr txBox="1">
            <a:spLocks noChangeArrowheads="1"/>
          </p:cNvSpPr>
          <p:nvPr/>
        </p:nvSpPr>
        <p:spPr bwMode="auto">
          <a:xfrm>
            <a:off x="1524000" y="3032761"/>
            <a:ext cx="665003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GB" altLang="en-US" sz="3200" b="1" dirty="0" smtClean="0"/>
              <a:t>Widening access in the PRS</a:t>
            </a:r>
            <a:endParaRPr lang="en-GB" altLang="en-US" sz="3200" b="1" dirty="0"/>
          </a:p>
        </p:txBody>
      </p:sp>
      <p:sp>
        <p:nvSpPr>
          <p:cNvPr id="3077" name="Text Box 6"/>
          <p:cNvSpPr txBox="1">
            <a:spLocks noChangeArrowheads="1"/>
          </p:cNvSpPr>
          <p:nvPr/>
        </p:nvSpPr>
        <p:spPr bwMode="auto">
          <a:xfrm>
            <a:off x="1854200" y="3851911"/>
            <a:ext cx="8813800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GB" b="1" dirty="0"/>
              <a:t>Sarah Rhodes </a:t>
            </a:r>
            <a:r>
              <a:rPr lang="en-GB" dirty="0"/>
              <a:t>– Head of Homelessness </a:t>
            </a:r>
            <a:r>
              <a:rPr lang="en-GB" dirty="0" smtClean="0"/>
              <a:t>Prevention</a:t>
            </a:r>
            <a:endParaRPr lang="en-GB" b="1" dirty="0" smtClean="0"/>
          </a:p>
          <a:p>
            <a:endParaRPr lang="en-GB" b="1" dirty="0"/>
          </a:p>
          <a:p>
            <a:r>
              <a:rPr lang="en-GB" b="1" dirty="0" smtClean="0"/>
              <a:t>Matthew </a:t>
            </a:r>
            <a:r>
              <a:rPr lang="en-GB" b="1" dirty="0" smtClean="0"/>
              <a:t>Hall </a:t>
            </a:r>
            <a:r>
              <a:rPr lang="en-GB" dirty="0" smtClean="0"/>
              <a:t>– Head of Private Sector Housing Reform Team </a:t>
            </a:r>
          </a:p>
          <a:p>
            <a:endParaRPr lang="en-GB" altLang="en-US" dirty="0"/>
          </a:p>
          <a:p>
            <a:r>
              <a:rPr lang="en-GB" altLang="en-US" b="1" dirty="0" smtClean="0"/>
              <a:t>Paul Webb </a:t>
            </a:r>
            <a:r>
              <a:rPr lang="en-GB" altLang="en-US" dirty="0" smtClean="0"/>
              <a:t>– Head of Housing Support and Welfare 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53720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85200" y="0"/>
            <a:ext cx="2082800" cy="280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0"/>
            <a:ext cx="330200" cy="280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Text Box 5"/>
          <p:cNvSpPr txBox="1">
            <a:spLocks noChangeArrowheads="1"/>
          </p:cNvSpPr>
          <p:nvPr/>
        </p:nvSpPr>
        <p:spPr bwMode="auto">
          <a:xfrm>
            <a:off x="1676718" y="1969542"/>
            <a:ext cx="6650038" cy="29238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GB" altLang="en-US" sz="2800" dirty="0" smtClean="0"/>
              <a:t>Welsh Government Action: Policy Initiatives </a:t>
            </a:r>
          </a:p>
          <a:p>
            <a:pPr algn="ctr"/>
            <a:endParaRPr lang="en-GB" altLang="en-US" sz="3200" dirty="0" smtClean="0"/>
          </a:p>
          <a:p>
            <a:pPr algn="ctr"/>
            <a:endParaRPr lang="en-GB" altLang="en-US" sz="3200" dirty="0" smtClean="0"/>
          </a:p>
          <a:p>
            <a:endParaRPr lang="en-GB" altLang="en-US" sz="3200" b="1" dirty="0" smtClean="0"/>
          </a:p>
          <a:p>
            <a:endParaRPr lang="en-GB" altLang="en-US" sz="3200" b="1" dirty="0"/>
          </a:p>
        </p:txBody>
      </p:sp>
      <p:sp>
        <p:nvSpPr>
          <p:cNvPr id="3077" name="Text Box 6"/>
          <p:cNvSpPr txBox="1">
            <a:spLocks noChangeArrowheads="1"/>
          </p:cNvSpPr>
          <p:nvPr/>
        </p:nvSpPr>
        <p:spPr bwMode="auto">
          <a:xfrm>
            <a:off x="1523999" y="3216037"/>
            <a:ext cx="8885383" cy="341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dirty="0" smtClean="0"/>
              <a:t>Development of a leasing scheme to improve longer term access to PRS properties for some of the most vulnerable.</a:t>
            </a:r>
          </a:p>
          <a:p>
            <a:endParaRPr lang="en-US" altLang="en-US" dirty="0" smtClean="0"/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en-US" altLang="en-US" dirty="0" smtClean="0"/>
              <a:t>Protection and reliable income for landlords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en-US" altLang="en-US" dirty="0" smtClean="0"/>
              <a:t>Support for tenants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en-US" altLang="en-US" dirty="0" smtClean="0"/>
              <a:t>Longer term accommodation</a:t>
            </a:r>
          </a:p>
          <a:p>
            <a:pPr lvl="1" indent="0"/>
            <a:endParaRPr lang="en-US" alt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dirty="0" smtClean="0"/>
              <a:t>Pathfinder </a:t>
            </a:r>
            <a:r>
              <a:rPr lang="en-US" altLang="en-US" dirty="0" smtClean="0"/>
              <a:t>(2019) </a:t>
            </a:r>
            <a:r>
              <a:rPr lang="en-US" altLang="en-US" dirty="0" smtClean="0"/>
              <a:t>/ evaluation </a:t>
            </a:r>
            <a:r>
              <a:rPr lang="en-US" altLang="en-US" dirty="0" smtClean="0"/>
              <a:t>(2020) / </a:t>
            </a:r>
            <a:r>
              <a:rPr lang="en-US" altLang="en-US" dirty="0" smtClean="0"/>
              <a:t>roll </a:t>
            </a:r>
            <a:r>
              <a:rPr lang="en-US" altLang="en-US" dirty="0" smtClean="0"/>
              <a:t>out (TBC)</a:t>
            </a:r>
            <a:endParaRPr lang="en-US" alt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961740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85200" y="0"/>
            <a:ext cx="2082800" cy="280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0"/>
            <a:ext cx="330200" cy="280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Text Box 5"/>
          <p:cNvSpPr txBox="1">
            <a:spLocks noChangeArrowheads="1"/>
          </p:cNvSpPr>
          <p:nvPr/>
        </p:nvSpPr>
        <p:spPr bwMode="auto">
          <a:xfrm>
            <a:off x="1676718" y="1969542"/>
            <a:ext cx="6650038" cy="29238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GB" altLang="en-US" sz="2800" dirty="0" smtClean="0"/>
              <a:t>Welsh Government Action: Policy Initiatives (cont.)</a:t>
            </a:r>
          </a:p>
          <a:p>
            <a:pPr algn="ctr"/>
            <a:endParaRPr lang="en-GB" altLang="en-US" sz="3200" dirty="0" smtClean="0"/>
          </a:p>
          <a:p>
            <a:pPr algn="ctr"/>
            <a:endParaRPr lang="en-GB" altLang="en-US" sz="3200" dirty="0" smtClean="0"/>
          </a:p>
          <a:p>
            <a:endParaRPr lang="en-GB" altLang="en-US" sz="3200" b="1" dirty="0" smtClean="0"/>
          </a:p>
          <a:p>
            <a:endParaRPr lang="en-GB" altLang="en-US" sz="3200" b="1" dirty="0"/>
          </a:p>
        </p:txBody>
      </p:sp>
      <p:sp>
        <p:nvSpPr>
          <p:cNvPr id="3077" name="Text Box 6"/>
          <p:cNvSpPr txBox="1">
            <a:spLocks noChangeArrowheads="1"/>
          </p:cNvSpPr>
          <p:nvPr/>
        </p:nvSpPr>
        <p:spPr bwMode="auto">
          <a:xfrm>
            <a:off x="1548982" y="3072348"/>
            <a:ext cx="8885383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dirty="0" smtClean="0"/>
              <a:t>Support and guidance for landlords – including in respect of mental health.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en-US" altLang="en-US" dirty="0" smtClean="0"/>
              <a:t>Training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en-US" altLang="en-US" dirty="0" smtClean="0"/>
              <a:t>Signposting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en-US" altLang="en-US" dirty="0" smtClean="0"/>
              <a:t>Evaluating existing support</a:t>
            </a:r>
            <a:endParaRPr lang="en-US" altLang="en-US" dirty="0" smtClean="0"/>
          </a:p>
          <a:p>
            <a:pPr lvl="1" indent="0"/>
            <a:endParaRPr lang="en-US" alt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dirty="0" smtClean="0"/>
              <a:t>Identifying other early intervention </a:t>
            </a:r>
            <a:r>
              <a:rPr lang="en-US" altLang="en-US" dirty="0" smtClean="0"/>
              <a:t>opportunities (rent arrears) and</a:t>
            </a:r>
            <a:r>
              <a:rPr lang="en-US" altLang="en-US" dirty="0" smtClean="0"/>
              <a:t> other</a:t>
            </a:r>
            <a:r>
              <a:rPr lang="en-US" altLang="en-US" dirty="0" smtClean="0"/>
              <a:t> innovative approaches (</a:t>
            </a:r>
            <a:r>
              <a:rPr lang="en-US" altLang="en-US" dirty="0" err="1" smtClean="0"/>
              <a:t>passporting</a:t>
            </a:r>
            <a:r>
              <a:rPr lang="en-US" altLang="en-US" dirty="0" smtClean="0"/>
              <a:t>).</a:t>
            </a:r>
            <a:endParaRPr lang="en-US" altLang="en-US" dirty="0" smtClean="0"/>
          </a:p>
          <a:p>
            <a:endParaRPr lang="en-US" alt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dirty="0" smtClean="0"/>
              <a:t>Discrimination – </a:t>
            </a:r>
            <a:r>
              <a:rPr lang="en-US" altLang="en-US" dirty="0"/>
              <a:t>including in respect of housing benefit  </a:t>
            </a:r>
            <a:r>
              <a:rPr lang="en-US" altLang="en-US" dirty="0" smtClean="0"/>
              <a:t>/ </a:t>
            </a:r>
            <a:r>
              <a:rPr lang="en-US" altLang="en-US" dirty="0"/>
              <a:t>UC</a:t>
            </a:r>
            <a:r>
              <a:rPr lang="en-US" altLang="en-US" dirty="0" smtClean="0"/>
              <a:t>.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29499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85200" y="0"/>
            <a:ext cx="2082800" cy="280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0"/>
            <a:ext cx="330200" cy="280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Text Box 5"/>
          <p:cNvSpPr txBox="1">
            <a:spLocks noChangeArrowheads="1"/>
          </p:cNvSpPr>
          <p:nvPr/>
        </p:nvSpPr>
        <p:spPr bwMode="auto">
          <a:xfrm>
            <a:off x="1524000" y="3159595"/>
            <a:ext cx="8978900" cy="24929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GB" altLang="en-US" sz="2800" dirty="0" smtClean="0"/>
              <a:t>Supporting People and the Housing Support Grant</a:t>
            </a:r>
            <a:endParaRPr lang="en-GB" altLang="en-US" sz="2800" dirty="0" smtClean="0"/>
          </a:p>
          <a:p>
            <a:pPr algn="ctr"/>
            <a:endParaRPr lang="en-GB" altLang="en-US" sz="3200" dirty="0" smtClean="0"/>
          </a:p>
          <a:p>
            <a:pPr algn="ctr"/>
            <a:endParaRPr lang="en-GB" altLang="en-US" sz="3200" dirty="0" smtClean="0"/>
          </a:p>
          <a:p>
            <a:endParaRPr lang="en-GB" altLang="en-US" sz="3200" b="1" dirty="0" smtClean="0"/>
          </a:p>
          <a:p>
            <a:endParaRPr lang="en-GB" alt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2164550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85200" y="0"/>
            <a:ext cx="2082800" cy="280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0"/>
            <a:ext cx="330200" cy="280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Text Box 5"/>
          <p:cNvSpPr txBox="1">
            <a:spLocks noChangeArrowheads="1"/>
          </p:cNvSpPr>
          <p:nvPr/>
        </p:nvSpPr>
        <p:spPr bwMode="auto">
          <a:xfrm>
            <a:off x="1854200" y="1828801"/>
            <a:ext cx="6650038" cy="304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GB" altLang="en-US" sz="3200" dirty="0" smtClean="0"/>
              <a:t>Strategic Context</a:t>
            </a:r>
          </a:p>
          <a:p>
            <a:pPr algn="ctr"/>
            <a:endParaRPr lang="en-GB" altLang="en-US" sz="3200" dirty="0" smtClean="0"/>
          </a:p>
          <a:p>
            <a:pPr algn="ctr"/>
            <a:endParaRPr lang="en-GB" altLang="en-US" sz="3200" dirty="0" smtClean="0"/>
          </a:p>
          <a:p>
            <a:pPr algn="ctr"/>
            <a:endParaRPr lang="en-GB" altLang="en-US" sz="3200" dirty="0" smtClean="0"/>
          </a:p>
          <a:p>
            <a:endParaRPr lang="en-GB" altLang="en-US" sz="3200" b="1" dirty="0" smtClean="0"/>
          </a:p>
          <a:p>
            <a:endParaRPr lang="en-GB" altLang="en-US" sz="3200" b="1" dirty="0"/>
          </a:p>
        </p:txBody>
      </p:sp>
      <p:sp>
        <p:nvSpPr>
          <p:cNvPr id="3077" name="Text Box 6"/>
          <p:cNvSpPr txBox="1">
            <a:spLocks noChangeArrowheads="1"/>
          </p:cNvSpPr>
          <p:nvPr/>
        </p:nvSpPr>
        <p:spPr bwMode="auto">
          <a:xfrm>
            <a:off x="1524000" y="3486151"/>
            <a:ext cx="8275782" cy="304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Housing one of the five priority areas in </a:t>
            </a:r>
            <a:r>
              <a:rPr lang="en-GB" i="1" dirty="0" smtClean="0"/>
              <a:t>Prosperity for All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Sets out the Welsh Government’s aim for:</a:t>
            </a:r>
          </a:p>
          <a:p>
            <a:r>
              <a:rPr lang="en-GB" i="1" dirty="0"/>
              <a:t>	</a:t>
            </a:r>
            <a:endParaRPr lang="en-GB" i="1" dirty="0" smtClean="0"/>
          </a:p>
          <a:p>
            <a:r>
              <a:rPr lang="en-GB" i="1" dirty="0"/>
              <a:t>	</a:t>
            </a:r>
            <a:r>
              <a:rPr lang="en-GB" i="1" dirty="0" smtClean="0"/>
              <a:t>Everyone to have </a:t>
            </a:r>
            <a:r>
              <a:rPr lang="en-GB" i="1" dirty="0"/>
              <a:t>a home that meets their needs </a:t>
            </a:r>
            <a:r>
              <a:rPr lang="en-GB" i="1" dirty="0" smtClean="0"/>
              <a:t>	and </a:t>
            </a:r>
            <a:r>
              <a:rPr lang="en-GB" i="1" dirty="0"/>
              <a:t>supports a healthy, successful and </a:t>
            </a:r>
            <a:r>
              <a:rPr lang="en-GB" i="1" dirty="0" smtClean="0"/>
              <a:t>prosperous 	life</a:t>
            </a:r>
          </a:p>
          <a:p>
            <a:endParaRPr lang="en-GB" altLang="en-US" dirty="0"/>
          </a:p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14141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85200" y="0"/>
            <a:ext cx="2082800" cy="280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0"/>
            <a:ext cx="330200" cy="280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Text Box 5"/>
          <p:cNvSpPr txBox="1">
            <a:spLocks noChangeArrowheads="1"/>
          </p:cNvSpPr>
          <p:nvPr/>
        </p:nvSpPr>
        <p:spPr bwMode="auto">
          <a:xfrm>
            <a:off x="1854200" y="1828801"/>
            <a:ext cx="6650038" cy="304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GB" altLang="en-US" sz="3200" dirty="0" smtClean="0"/>
              <a:t>Homelessness Prevention</a:t>
            </a:r>
          </a:p>
          <a:p>
            <a:pPr algn="ctr"/>
            <a:endParaRPr lang="en-GB" altLang="en-US" sz="3200" dirty="0" smtClean="0"/>
          </a:p>
          <a:p>
            <a:pPr algn="ctr"/>
            <a:endParaRPr lang="en-GB" altLang="en-US" sz="3200" dirty="0" smtClean="0"/>
          </a:p>
          <a:p>
            <a:pPr algn="ctr"/>
            <a:endParaRPr lang="en-GB" altLang="en-US" sz="3200" dirty="0" smtClean="0"/>
          </a:p>
          <a:p>
            <a:endParaRPr lang="en-GB" altLang="en-US" sz="3200" b="1" dirty="0" smtClean="0"/>
          </a:p>
          <a:p>
            <a:endParaRPr lang="en-GB" altLang="en-US" sz="3200" b="1" dirty="0"/>
          </a:p>
        </p:txBody>
      </p:sp>
      <p:sp>
        <p:nvSpPr>
          <p:cNvPr id="3077" name="Text Box 6"/>
          <p:cNvSpPr txBox="1">
            <a:spLocks noChangeArrowheads="1"/>
          </p:cNvSpPr>
          <p:nvPr/>
        </p:nvSpPr>
        <p:spPr bwMode="auto">
          <a:xfrm>
            <a:off x="1854199" y="3486151"/>
            <a:ext cx="8379692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GB" dirty="0" smtClean="0"/>
              <a:t>Vision:</a:t>
            </a:r>
          </a:p>
          <a:p>
            <a:endParaRPr lang="en-GB" i="1" dirty="0"/>
          </a:p>
          <a:p>
            <a:r>
              <a:rPr lang="en-GB" i="1" dirty="0" smtClean="0"/>
              <a:t>Work together to prevent homelessness and where it cannot be prevented, ensure it is </a:t>
            </a:r>
            <a:r>
              <a:rPr lang="en-GB" b="1" i="1" dirty="0" smtClean="0"/>
              <a:t>rare, brief </a:t>
            </a:r>
            <a:r>
              <a:rPr lang="en-GB" i="1" dirty="0" smtClean="0"/>
              <a:t>and </a:t>
            </a:r>
            <a:r>
              <a:rPr lang="en-GB" b="1" i="1" dirty="0" smtClean="0"/>
              <a:t>unrepeated</a:t>
            </a:r>
            <a:endParaRPr lang="en-GB" i="1" dirty="0" smtClean="0"/>
          </a:p>
          <a:p>
            <a:endParaRPr lang="en-GB" altLang="en-US" dirty="0"/>
          </a:p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279651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85200" y="0"/>
            <a:ext cx="2082800" cy="280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7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0"/>
            <a:ext cx="330200" cy="280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8" name="Text Box 5"/>
          <p:cNvSpPr txBox="1">
            <a:spLocks noChangeArrowheads="1"/>
          </p:cNvSpPr>
          <p:nvPr/>
        </p:nvSpPr>
        <p:spPr bwMode="auto">
          <a:xfrm>
            <a:off x="1854200" y="1828801"/>
            <a:ext cx="6650038" cy="304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GB" altLang="en-US" sz="3200"/>
              <a:t>Causes of homelessness</a:t>
            </a:r>
          </a:p>
          <a:p>
            <a:pPr algn="ctr"/>
            <a:endParaRPr lang="en-GB" altLang="en-US" sz="3200"/>
          </a:p>
          <a:p>
            <a:pPr algn="ctr"/>
            <a:endParaRPr lang="en-GB" altLang="en-US" sz="3200"/>
          </a:p>
          <a:p>
            <a:pPr algn="ctr"/>
            <a:endParaRPr lang="en-GB" altLang="en-US" sz="3200"/>
          </a:p>
          <a:p>
            <a:endParaRPr lang="en-GB" altLang="en-US" sz="3200" b="1"/>
          </a:p>
          <a:p>
            <a:endParaRPr lang="en-GB" altLang="en-US" sz="3200" b="1"/>
          </a:p>
        </p:txBody>
      </p:sp>
      <p:sp>
        <p:nvSpPr>
          <p:cNvPr id="11269" name="Text Box 6"/>
          <p:cNvSpPr txBox="1">
            <a:spLocks noChangeArrowheads="1"/>
          </p:cNvSpPr>
          <p:nvPr/>
        </p:nvSpPr>
        <p:spPr bwMode="auto">
          <a:xfrm>
            <a:off x="1854200" y="3486150"/>
            <a:ext cx="75819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  <a:p>
            <a:endParaRPr lang="en-US" altLang="en-US"/>
          </a:p>
          <a:p>
            <a:endParaRPr lang="en-US" altLang="en-US"/>
          </a:p>
        </p:txBody>
      </p:sp>
      <p:pic>
        <p:nvPicPr>
          <p:cNvPr id="11270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828800"/>
            <a:ext cx="7029450" cy="453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309091" y="350982"/>
            <a:ext cx="586509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Changing the Narrative – not just rough sleeping</a:t>
            </a:r>
            <a:endParaRPr lang="en-GB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9286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85200" y="0"/>
            <a:ext cx="2082800" cy="280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0"/>
            <a:ext cx="330200" cy="280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Text Box 5"/>
          <p:cNvSpPr txBox="1">
            <a:spLocks noChangeArrowheads="1"/>
          </p:cNvSpPr>
          <p:nvPr/>
        </p:nvSpPr>
        <p:spPr bwMode="auto">
          <a:xfrm>
            <a:off x="1854200" y="1828801"/>
            <a:ext cx="6650038" cy="255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GB" altLang="en-US" sz="3200" dirty="0" smtClean="0"/>
              <a:t>Scale of the problem</a:t>
            </a:r>
          </a:p>
          <a:p>
            <a:pPr algn="ctr"/>
            <a:endParaRPr lang="en-GB" altLang="en-US" sz="3200" dirty="0" smtClean="0"/>
          </a:p>
          <a:p>
            <a:pPr algn="ctr"/>
            <a:endParaRPr lang="en-GB" altLang="en-US" sz="3200" dirty="0" smtClean="0"/>
          </a:p>
          <a:p>
            <a:endParaRPr lang="en-GB" altLang="en-US" sz="3200" b="1" dirty="0" smtClean="0"/>
          </a:p>
          <a:p>
            <a:endParaRPr lang="en-GB" altLang="en-US" sz="3200" b="1" dirty="0"/>
          </a:p>
        </p:txBody>
      </p:sp>
      <p:sp>
        <p:nvSpPr>
          <p:cNvPr id="3077" name="Text Box 6"/>
          <p:cNvSpPr txBox="1">
            <a:spLocks noChangeArrowheads="1"/>
          </p:cNvSpPr>
          <p:nvPr/>
        </p:nvSpPr>
        <p:spPr bwMode="auto">
          <a:xfrm>
            <a:off x="1524000" y="2806700"/>
            <a:ext cx="8885383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GB" dirty="0" smtClean="0"/>
              <a:t>Statutory Homeless Figures: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Over 23,500 </a:t>
            </a:r>
            <a:r>
              <a:rPr lang="en-GB" dirty="0"/>
              <a:t>households </a:t>
            </a:r>
            <a:r>
              <a:rPr lang="en-GB" dirty="0" smtClean="0"/>
              <a:t>prevented from becoming homeless since 2015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Increasing demand: 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en-GB" dirty="0" smtClean="0"/>
              <a:t>over 10,500 </a:t>
            </a:r>
            <a:r>
              <a:rPr lang="en-GB" dirty="0"/>
              <a:t>households presenting to local authorities in </a:t>
            </a:r>
            <a:r>
              <a:rPr lang="en-GB" dirty="0" smtClean="0"/>
              <a:t>2018-19 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en-GB" dirty="0"/>
              <a:t>o</a:t>
            </a:r>
            <a:r>
              <a:rPr lang="en-GB" dirty="0" smtClean="0"/>
              <a:t>ver 11,500 </a:t>
            </a:r>
            <a:r>
              <a:rPr lang="en-GB" dirty="0"/>
              <a:t>owed a duty to secure accommodation as they were already </a:t>
            </a:r>
            <a:r>
              <a:rPr lang="en-GB" dirty="0" smtClean="0"/>
              <a:t>homeless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Then there are future </a:t>
            </a:r>
            <a:r>
              <a:rPr lang="en-US" dirty="0"/>
              <a:t>c</a:t>
            </a:r>
            <a:r>
              <a:rPr lang="en-US" dirty="0" smtClean="0"/>
              <a:t>hallenges…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07385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85200" y="0"/>
            <a:ext cx="2082800" cy="280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0"/>
            <a:ext cx="330200" cy="280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Text Box 5"/>
          <p:cNvSpPr txBox="1">
            <a:spLocks noChangeArrowheads="1"/>
          </p:cNvSpPr>
          <p:nvPr/>
        </p:nvSpPr>
        <p:spPr bwMode="auto">
          <a:xfrm>
            <a:off x="1854200" y="1828801"/>
            <a:ext cx="6650038" cy="255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GB" altLang="en-US" sz="3200" dirty="0" smtClean="0"/>
              <a:t>Meeting the Challenge </a:t>
            </a:r>
          </a:p>
          <a:p>
            <a:pPr algn="ctr"/>
            <a:endParaRPr lang="en-GB" altLang="en-US" sz="3200" dirty="0" smtClean="0"/>
          </a:p>
          <a:p>
            <a:pPr algn="ctr"/>
            <a:endParaRPr lang="en-GB" altLang="en-US" sz="3200" dirty="0" smtClean="0"/>
          </a:p>
          <a:p>
            <a:endParaRPr lang="en-GB" altLang="en-US" sz="3200" b="1" dirty="0" smtClean="0"/>
          </a:p>
          <a:p>
            <a:endParaRPr lang="en-GB" altLang="en-US" sz="3200" b="1" dirty="0"/>
          </a:p>
        </p:txBody>
      </p:sp>
      <p:sp>
        <p:nvSpPr>
          <p:cNvPr id="3077" name="Text Box 6"/>
          <p:cNvSpPr txBox="1">
            <a:spLocks noChangeArrowheads="1"/>
          </p:cNvSpPr>
          <p:nvPr/>
        </p:nvSpPr>
        <p:spPr bwMode="auto">
          <a:xfrm>
            <a:off x="1524000" y="2806700"/>
            <a:ext cx="8885383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dirty="0" smtClean="0"/>
              <a:t>Fresh look at strategic approach: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en-US" altLang="en-US" dirty="0" smtClean="0"/>
              <a:t>Shifting policy focus from acute / crisis intervention to prevention and early intervention focus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en-US" altLang="en-US" dirty="0" smtClean="0"/>
              <a:t>Shifting from stair-case model to rapid re-housing approach into permanent / long-term housing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en-US" altLang="en-US" dirty="0" smtClean="0"/>
              <a:t>Public service focus – this is not just a housing issue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alt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dirty="0" smtClean="0"/>
              <a:t>Homelessness Action Group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en-US" altLang="en-US" dirty="0" smtClean="0"/>
              <a:t>Expert advice to assist in shifting our approach 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en-US" altLang="en-US" dirty="0" smtClean="0"/>
              <a:t>Looking at both short term and long term measures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8813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85200" y="0"/>
            <a:ext cx="2082800" cy="280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0"/>
            <a:ext cx="330200" cy="280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Text Box 5"/>
          <p:cNvSpPr txBox="1">
            <a:spLocks noChangeArrowheads="1"/>
          </p:cNvSpPr>
          <p:nvPr/>
        </p:nvSpPr>
        <p:spPr bwMode="auto">
          <a:xfrm>
            <a:off x="1854200" y="1828801"/>
            <a:ext cx="6650038" cy="255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GB" altLang="en-US" sz="3200" dirty="0" smtClean="0"/>
              <a:t>Meeting the Challenge </a:t>
            </a:r>
          </a:p>
          <a:p>
            <a:pPr algn="ctr"/>
            <a:endParaRPr lang="en-GB" altLang="en-US" sz="3200" dirty="0" smtClean="0"/>
          </a:p>
          <a:p>
            <a:pPr algn="ctr"/>
            <a:endParaRPr lang="en-GB" altLang="en-US" sz="3200" dirty="0" smtClean="0"/>
          </a:p>
          <a:p>
            <a:endParaRPr lang="en-GB" altLang="en-US" sz="3200" b="1" dirty="0" smtClean="0"/>
          </a:p>
          <a:p>
            <a:endParaRPr lang="en-GB" altLang="en-US" sz="3200" b="1" dirty="0"/>
          </a:p>
        </p:txBody>
      </p:sp>
      <p:sp>
        <p:nvSpPr>
          <p:cNvPr id="3077" name="Text Box 6"/>
          <p:cNvSpPr txBox="1">
            <a:spLocks noChangeArrowheads="1"/>
          </p:cNvSpPr>
          <p:nvPr/>
        </p:nvSpPr>
        <p:spPr bwMode="auto">
          <a:xfrm>
            <a:off x="1524000" y="2806700"/>
            <a:ext cx="8885383" cy="341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dirty="0" smtClean="0"/>
              <a:t>Housing 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en-US" altLang="en-US" dirty="0" smtClean="0"/>
              <a:t>Housing Management – allocation policies, supporting households to maintain tenancies and avoid evictions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en-US" altLang="en-US" dirty="0" smtClean="0"/>
              <a:t>Shift in Focus – moving away from emergency / temporary accommodation solutions to suitable long term housing options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en-US" altLang="en-US" dirty="0" smtClean="0"/>
              <a:t>Increasing Supply – including in the PRS 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en-US" altLang="en-US" dirty="0" smtClean="0"/>
              <a:t>Single Strategic View – supported by new Housing Support Grant </a:t>
            </a:r>
          </a:p>
        </p:txBody>
      </p:sp>
    </p:spTree>
    <p:extLst>
      <p:ext uri="{BB962C8B-B14F-4D97-AF65-F5344CB8AC3E}">
        <p14:creationId xmlns:p14="http://schemas.microsoft.com/office/powerpoint/2010/main" val="4175614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85200" y="0"/>
            <a:ext cx="2082800" cy="280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0"/>
            <a:ext cx="330200" cy="280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Text Box 5"/>
          <p:cNvSpPr txBox="1">
            <a:spLocks noChangeArrowheads="1"/>
          </p:cNvSpPr>
          <p:nvPr/>
        </p:nvSpPr>
        <p:spPr bwMode="auto">
          <a:xfrm>
            <a:off x="1854200" y="1828801"/>
            <a:ext cx="6650038" cy="255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GB" altLang="en-US" sz="3200" dirty="0" smtClean="0"/>
              <a:t>The Private Rented Sector </a:t>
            </a:r>
          </a:p>
          <a:p>
            <a:pPr algn="ctr"/>
            <a:endParaRPr lang="en-GB" altLang="en-US" sz="3200" dirty="0" smtClean="0"/>
          </a:p>
          <a:p>
            <a:pPr algn="ctr"/>
            <a:endParaRPr lang="en-GB" altLang="en-US" sz="3200" dirty="0" smtClean="0"/>
          </a:p>
          <a:p>
            <a:endParaRPr lang="en-GB" altLang="en-US" sz="3200" b="1" dirty="0" smtClean="0"/>
          </a:p>
          <a:p>
            <a:endParaRPr lang="en-GB" altLang="en-US" sz="3200" b="1" dirty="0"/>
          </a:p>
        </p:txBody>
      </p:sp>
      <p:sp>
        <p:nvSpPr>
          <p:cNvPr id="3077" name="Text Box 6"/>
          <p:cNvSpPr txBox="1">
            <a:spLocks noChangeArrowheads="1"/>
          </p:cNvSpPr>
          <p:nvPr/>
        </p:nvSpPr>
        <p:spPr bwMode="auto">
          <a:xfrm>
            <a:off x="1523999" y="3216037"/>
            <a:ext cx="8885383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dirty="0" smtClean="0"/>
              <a:t>Fundamental part of the Welsh housing landscape.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alt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dirty="0" smtClean="0"/>
              <a:t>A wider range of people are renting, and for a longer period in their life</a:t>
            </a:r>
            <a:r>
              <a:rPr lang="en-US" altLang="en-US" dirty="0" smtClean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dirty="0" smtClean="0"/>
              <a:t>Use of private housing to prevent homelessness</a:t>
            </a:r>
            <a:endParaRPr lang="en-US" alt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dirty="0" smtClean="0"/>
              <a:t>Challenges of standards, access and security of tenure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652614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85200" y="0"/>
            <a:ext cx="2082800" cy="280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0"/>
            <a:ext cx="330200" cy="280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Text Box 5"/>
          <p:cNvSpPr txBox="1">
            <a:spLocks noChangeArrowheads="1"/>
          </p:cNvSpPr>
          <p:nvPr/>
        </p:nvSpPr>
        <p:spPr bwMode="auto">
          <a:xfrm>
            <a:off x="1676718" y="1969542"/>
            <a:ext cx="6650038" cy="24929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GB" altLang="en-US" sz="2800" dirty="0" smtClean="0"/>
              <a:t>Welsh Government Action: </a:t>
            </a:r>
            <a:r>
              <a:rPr lang="en-GB" altLang="en-US" sz="2800" b="1" dirty="0" smtClean="0"/>
              <a:t>Legislation</a:t>
            </a:r>
            <a:r>
              <a:rPr lang="en-GB" altLang="en-US" sz="2800" dirty="0" smtClean="0"/>
              <a:t> </a:t>
            </a:r>
          </a:p>
          <a:p>
            <a:pPr algn="ctr"/>
            <a:endParaRPr lang="en-GB" altLang="en-US" sz="3200" dirty="0" smtClean="0"/>
          </a:p>
          <a:p>
            <a:pPr algn="ctr"/>
            <a:endParaRPr lang="en-GB" altLang="en-US" sz="3200" dirty="0" smtClean="0"/>
          </a:p>
          <a:p>
            <a:endParaRPr lang="en-GB" altLang="en-US" sz="3200" b="1" dirty="0" smtClean="0"/>
          </a:p>
          <a:p>
            <a:endParaRPr lang="en-GB" altLang="en-US" sz="3200" b="1" dirty="0"/>
          </a:p>
        </p:txBody>
      </p:sp>
      <p:sp>
        <p:nvSpPr>
          <p:cNvPr id="3077" name="Text Box 6"/>
          <p:cNvSpPr txBox="1">
            <a:spLocks noChangeArrowheads="1"/>
          </p:cNvSpPr>
          <p:nvPr/>
        </p:nvSpPr>
        <p:spPr bwMode="auto">
          <a:xfrm>
            <a:off x="1523999" y="3216037"/>
            <a:ext cx="8885383" cy="341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dirty="0" smtClean="0"/>
              <a:t>The Housing Act 2014 – </a:t>
            </a:r>
            <a:r>
              <a:rPr lang="en-US" altLang="en-US" dirty="0" smtClean="0"/>
              <a:t>Licensing </a:t>
            </a:r>
            <a:r>
              <a:rPr lang="en-US" altLang="en-US" dirty="0" smtClean="0"/>
              <a:t>and Registration</a:t>
            </a:r>
          </a:p>
          <a:p>
            <a:endParaRPr lang="en-US" alt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dirty="0" smtClean="0"/>
              <a:t>Consistency and knowing your rights and responsibilities: The Renting Homes (Wales) Act 2016</a:t>
            </a:r>
          </a:p>
          <a:p>
            <a:endParaRPr lang="en-US" alt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dirty="0" smtClean="0"/>
              <a:t>Affordability: The Renting Homes (Fees etc.) (Wales) Act 2019</a:t>
            </a:r>
          </a:p>
          <a:p>
            <a:endParaRPr lang="en-US" alt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dirty="0" smtClean="0"/>
              <a:t>Security of tenure: Consultation on section 173.</a:t>
            </a:r>
          </a:p>
        </p:txBody>
      </p:sp>
    </p:spTree>
    <p:extLst>
      <p:ext uri="{BB962C8B-B14F-4D97-AF65-F5344CB8AC3E}">
        <p14:creationId xmlns:p14="http://schemas.microsoft.com/office/powerpoint/2010/main" val="3809766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metadata xmlns="http://www.objective.com/ecm/document/metadata/FF3C5B18883D4E21973B57C2EEED7FD1" version="1.0.0">
  <systemFields>
    <field name="Objective-Id">
      <value order="0">A27535363</value>
    </field>
    <field name="Objective-Title">
      <value order="0">Tai Pawb Presentation - Oct 2019</value>
    </field>
    <field name="Objective-Description">
      <value order="0"/>
    </field>
    <field name="Objective-CreationStamp">
      <value order="0">2019-09-23T09:21:44Z</value>
    </field>
    <field name="Objective-IsApproved">
      <value order="0">false</value>
    </field>
    <field name="Objective-IsPublished">
      <value order="0">true</value>
    </field>
    <field name="Objective-DatePublished">
      <value order="0">2019-09-23T09:22:38Z</value>
    </field>
    <field name="Objective-ModificationStamp">
      <value order="0">2019-09-23T09:22:38Z</value>
    </field>
    <field name="Objective-Owner">
      <value order="0">Rhodes, Sarah (EPS - CYP&amp;F)</value>
    </field>
    <field name="Objective-Path">
      <value order="0">Objective Global Folder:Business File Plan:Education &amp; Public Services (EPS):Education &amp; Public Services (EPS) - Housing &amp; Regeneration - Housing Policy:1 - Save:Homelessness Prevention and Housing Management:Supported Housing, Homelessness &amp; Revenue Grants:Supporting People &amp; Homelessness - Lines to Take and Ad Hoc Briefings:Supporting People &amp; Homelessness - Ad Hoc Briefings - 2016-18</value>
    </field>
    <field name="Objective-Parent">
      <value order="0">Supporting People &amp; Homelessness - Ad Hoc Briefings - 2016-18</value>
    </field>
    <field name="Objective-State">
      <value order="0">Published</value>
    </field>
    <field name="Objective-VersionId">
      <value order="0">vA54804265</value>
    </field>
    <field name="Objective-Version">
      <value order="0">1.0</value>
    </field>
    <field name="Objective-VersionNumber">
      <value order="0">2</value>
    </field>
    <field name="Objective-VersionComment">
      <value order="0">Version 2</value>
    </field>
    <field name="Objective-FileNumber">
      <value order="0">qA1277842</value>
    </field>
    <field name="Objective-Classification">
      <value order="0">Official</value>
    </field>
    <field name="Objective-Caveats">
      <value order="0"/>
    </field>
  </systemFields>
  <catalogues>
    <catalogue name="Document Type Catalogue" type="type" ori="id:cA14">
      <field name="Objective-Language">
        <value order="0">English (eng)</value>
      </field>
      <field name="Objective-Date Acquired">
        <value order="0">2019-09-22T23:00:00Z</value>
      </field>
      <field name="Objective-What to Keep">
        <value order="0">No</value>
      </field>
      <field name="Objective-Official Translation">
        <value order="0"/>
      </field>
      <field name="Objective-Connect Creator">
        <value order="0"/>
      </field>
    </catalogue>
  </catalogues>
</metadata>
</file>

<file path=customXml/itemProps1.xml><?xml version="1.0" encoding="utf-8"?>
<ds:datastoreItem xmlns:ds="http://schemas.openxmlformats.org/officeDocument/2006/customXml" ds:itemID="{5745109E-2DDF-40CB-AC2B-FF9B10C90820}">
  <ds:schemaRefs>
    <ds:schemaRef ds:uri="http://www.objective.com/ecm/document/metadata/FF3C5B18883D4E21973B57C2EEED7FD1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232</TotalTime>
  <Words>478</Words>
  <Application>Microsoft Office PowerPoint</Application>
  <PresentationFormat>Custom</PresentationFormat>
  <Paragraphs>110</Paragraphs>
  <Slides>12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Welsh Government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Rhodes, Sarah (EPS - CYP&amp;F)</dc:creator>
  <cp:lastModifiedBy>Matthew Charles Hall</cp:lastModifiedBy>
  <cp:revision>15</cp:revision>
  <dcterms:created xsi:type="dcterms:W3CDTF">2019-09-23T08:45:03Z</dcterms:created>
  <dcterms:modified xsi:type="dcterms:W3CDTF">2019-09-23T17:18:15Z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hecked by">
    <vt:lpwstr>32123</vt:lpwstr>
  </property>
  <property fmtid="{D5CDD505-2E9C-101B-9397-08002B2CF9AE}" pid="3" name="Objective-Id">
    <vt:lpwstr>A27535363</vt:lpwstr>
  </property>
  <property fmtid="{D5CDD505-2E9C-101B-9397-08002B2CF9AE}" pid="4" name="Objective-Title">
    <vt:lpwstr>Tai Pawb Presentation - Oct 2019</vt:lpwstr>
  </property>
  <property fmtid="{D5CDD505-2E9C-101B-9397-08002B2CF9AE}" pid="5" name="Objective-Description">
    <vt:lpwstr/>
  </property>
  <property fmtid="{D5CDD505-2E9C-101B-9397-08002B2CF9AE}" pid="6" name="Objective-CreationStamp">
    <vt:filetime>2019-09-23T09:21:55Z</vt:filetime>
  </property>
  <property fmtid="{D5CDD505-2E9C-101B-9397-08002B2CF9AE}" pid="7" name="Objective-IsApproved">
    <vt:bool>false</vt:bool>
  </property>
  <property fmtid="{D5CDD505-2E9C-101B-9397-08002B2CF9AE}" pid="8" name="Objective-IsPublished">
    <vt:bool>true</vt:bool>
  </property>
  <property fmtid="{D5CDD505-2E9C-101B-9397-08002B2CF9AE}" pid="9" name="Objective-DatePublished">
    <vt:filetime>2019-09-23T09:22:38Z</vt:filetime>
  </property>
  <property fmtid="{D5CDD505-2E9C-101B-9397-08002B2CF9AE}" pid="10" name="Objective-ModificationStamp">
    <vt:filetime>2019-09-23T09:22:38Z</vt:filetime>
  </property>
  <property fmtid="{D5CDD505-2E9C-101B-9397-08002B2CF9AE}" pid="11" name="Objective-Owner">
    <vt:lpwstr>Rhodes, Sarah (EPS - CYP&amp;F)</vt:lpwstr>
  </property>
  <property fmtid="{D5CDD505-2E9C-101B-9397-08002B2CF9AE}" pid="12" name="Objective-Path">
    <vt:lpwstr>Objective Global Folder:Business File Plan:Education &amp; Public Services (EPS):Education &amp; Public Services (EPS) - Housing &amp; Regeneration - Housing Policy:1 - Save:Homelessness Prevention and Housing Management:Supported Housing, Homelessness &amp; Revenue Gran</vt:lpwstr>
  </property>
  <property fmtid="{D5CDD505-2E9C-101B-9397-08002B2CF9AE}" pid="13" name="Objective-Parent">
    <vt:lpwstr>Supporting People &amp; Homelessness - Ad Hoc Briefings - 2016-18</vt:lpwstr>
  </property>
  <property fmtid="{D5CDD505-2E9C-101B-9397-08002B2CF9AE}" pid="14" name="Objective-State">
    <vt:lpwstr>Published</vt:lpwstr>
  </property>
  <property fmtid="{D5CDD505-2E9C-101B-9397-08002B2CF9AE}" pid="15" name="Objective-VersionId">
    <vt:lpwstr>vA54804265</vt:lpwstr>
  </property>
  <property fmtid="{D5CDD505-2E9C-101B-9397-08002B2CF9AE}" pid="16" name="Objective-Version">
    <vt:lpwstr>1.0</vt:lpwstr>
  </property>
  <property fmtid="{D5CDD505-2E9C-101B-9397-08002B2CF9AE}" pid="17" name="Objective-VersionNumber">
    <vt:r8>2</vt:r8>
  </property>
  <property fmtid="{D5CDD505-2E9C-101B-9397-08002B2CF9AE}" pid="18" name="Objective-VersionComment">
    <vt:lpwstr>Version 2</vt:lpwstr>
  </property>
  <property fmtid="{D5CDD505-2E9C-101B-9397-08002B2CF9AE}" pid="19" name="Objective-FileNumber">
    <vt:lpwstr/>
  </property>
  <property fmtid="{D5CDD505-2E9C-101B-9397-08002B2CF9AE}" pid="20" name="Objective-Classification">
    <vt:lpwstr>[Inherited - Official]</vt:lpwstr>
  </property>
  <property fmtid="{D5CDD505-2E9C-101B-9397-08002B2CF9AE}" pid="21" name="Objective-Caveats">
    <vt:lpwstr/>
  </property>
  <property fmtid="{D5CDD505-2E9C-101B-9397-08002B2CF9AE}" pid="22" name="Objective-Language">
    <vt:lpwstr>English (eng)</vt:lpwstr>
  </property>
  <property fmtid="{D5CDD505-2E9C-101B-9397-08002B2CF9AE}" pid="23" name="Objective-Date Acquired">
    <vt:filetime>2019-09-22T23:00:00Z</vt:filetime>
  </property>
  <property fmtid="{D5CDD505-2E9C-101B-9397-08002B2CF9AE}" pid="24" name="Objective-What to Keep">
    <vt:lpwstr>No</vt:lpwstr>
  </property>
  <property fmtid="{D5CDD505-2E9C-101B-9397-08002B2CF9AE}" pid="25" name="Objective-Official Translation">
    <vt:lpwstr/>
  </property>
  <property fmtid="{D5CDD505-2E9C-101B-9397-08002B2CF9AE}" pid="26" name="Objective-Connect Creator">
    <vt:lpwstr/>
  </property>
  <property fmtid="{D5CDD505-2E9C-101B-9397-08002B2CF9AE}" pid="27" name="Objective-Comment">
    <vt:lpwstr/>
  </property>
</Properties>
</file>