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5"/>
  </p:notesMasterIdLst>
  <p:sldIdLst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D5793-6989-408E-8696-647D67EC52D4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6C4CA-9F63-48F5-B306-542189ACCD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448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04850" indent="-271463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19238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954213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114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8686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258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7830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6B0982E-B484-424C-A564-C96F09616342}" type="slidenum">
              <a:rPr lang="en-US" altLang="en-US" sz="1100"/>
              <a:pPr/>
              <a:t>1</a:t>
            </a:fld>
            <a:endParaRPr lang="en-US" altLang="en-US" sz="11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26081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04850" indent="-271463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19238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954213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114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8686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258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7830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6B0982E-B484-424C-A564-C96F09616342}" type="slidenum">
              <a:rPr lang="en-US" altLang="en-US" sz="1100"/>
              <a:pPr/>
              <a:t>10</a:t>
            </a:fld>
            <a:endParaRPr lang="en-US" altLang="en-US" sz="11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13514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04850" indent="-271463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19238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954213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114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8686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258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7830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6B0982E-B484-424C-A564-C96F09616342}" type="slidenum">
              <a:rPr lang="en-US" altLang="en-US" sz="1100"/>
              <a:pPr/>
              <a:t>11</a:t>
            </a:fld>
            <a:endParaRPr lang="en-US" altLang="en-US" sz="11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13514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04850" indent="-271463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19238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954213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114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8686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258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7830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6B0982E-B484-424C-A564-C96F09616342}" type="slidenum">
              <a:rPr lang="en-US" altLang="en-US" sz="1100"/>
              <a:pPr/>
              <a:t>12</a:t>
            </a:fld>
            <a:endParaRPr lang="en-US" altLang="en-US" sz="11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1351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04850" indent="-271463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19238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954213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114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8686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258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7830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6B0982E-B484-424C-A564-C96F09616342}" type="slidenum">
              <a:rPr lang="en-US" altLang="en-US" sz="1100"/>
              <a:pPr/>
              <a:t>2</a:t>
            </a:fld>
            <a:endParaRPr lang="en-US" altLang="en-US" sz="11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291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04850" indent="-271463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19238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954213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114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8686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258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7830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6B0982E-B484-424C-A564-C96F09616342}" type="slidenum">
              <a:rPr lang="en-US" altLang="en-US" sz="1100"/>
              <a:pPr/>
              <a:t>3</a:t>
            </a:fld>
            <a:endParaRPr lang="en-US" altLang="en-US" sz="11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7459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04850" indent="-271463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19238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954213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114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8686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258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7830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6B9064D-ACE9-4ED7-9D88-98BB0EAAE6DF}" type="slidenum">
              <a:rPr lang="en-US" altLang="en-US" sz="1100"/>
              <a:pPr/>
              <a:t>4</a:t>
            </a:fld>
            <a:endParaRPr lang="en-US" altLang="en-US" sz="11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2966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04850" indent="-271463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19238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954213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114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8686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258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7830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6B0982E-B484-424C-A564-C96F09616342}" type="slidenum">
              <a:rPr lang="en-US" altLang="en-US" sz="1100"/>
              <a:pPr/>
              <a:t>5</a:t>
            </a:fld>
            <a:endParaRPr lang="en-US" altLang="en-US" sz="11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5123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04850" indent="-271463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19238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954213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114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8686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258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7830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6B0982E-B484-424C-A564-C96F09616342}" type="slidenum">
              <a:rPr lang="en-US" altLang="en-US" sz="1100"/>
              <a:pPr/>
              <a:t>6</a:t>
            </a:fld>
            <a:endParaRPr lang="en-US" altLang="en-US" sz="11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947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04850" indent="-271463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19238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954213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114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8686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258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7830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6B0982E-B484-424C-A564-C96F09616342}" type="slidenum">
              <a:rPr lang="en-US" altLang="en-US" sz="1100"/>
              <a:pPr/>
              <a:t>7</a:t>
            </a:fld>
            <a:endParaRPr lang="en-US" altLang="en-US" sz="11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1351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04850" indent="-271463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19238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954213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114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8686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258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7830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6B0982E-B484-424C-A564-C96F09616342}" type="slidenum">
              <a:rPr lang="en-US" altLang="en-US" sz="1100"/>
              <a:pPr/>
              <a:t>8</a:t>
            </a:fld>
            <a:endParaRPr lang="en-US" altLang="en-US" sz="11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1351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04850" indent="-271463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19238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954213" indent="-215900" defTabSz="895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114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8686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258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783013" indent="-215900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6B0982E-B484-424C-A564-C96F09616342}" type="slidenum">
              <a:rPr lang="en-US" altLang="en-US" sz="1100"/>
              <a:pPr/>
              <a:t>9</a:t>
            </a:fld>
            <a:endParaRPr lang="en-US" altLang="en-US" sz="11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1351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405-DD88-4A66-852E-F6D5790BD756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9F862-0A51-4B8B-AB32-D89BB943D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28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405-DD88-4A66-852E-F6D5790BD756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9F862-0A51-4B8B-AB32-D89BB943D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320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405-DD88-4A66-852E-F6D5790BD756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9F862-0A51-4B8B-AB32-D89BB943D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636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405-DD88-4A66-852E-F6D5790BD756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9F862-0A51-4B8B-AB32-D89BB943D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910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405-DD88-4A66-852E-F6D5790BD756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9F862-0A51-4B8B-AB32-D89BB943D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978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405-DD88-4A66-852E-F6D5790BD756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9F862-0A51-4B8B-AB32-D89BB943D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90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405-DD88-4A66-852E-F6D5790BD756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9F862-0A51-4B8B-AB32-D89BB943D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096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405-DD88-4A66-852E-F6D5790BD756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9F862-0A51-4B8B-AB32-D89BB943D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464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405-DD88-4A66-852E-F6D5790BD756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9F862-0A51-4B8B-AB32-D89BB943D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437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405-DD88-4A66-852E-F6D5790BD756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9F862-0A51-4B8B-AB32-D89BB943D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648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405-DD88-4A66-852E-F6D5790BD756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9F862-0A51-4B8B-AB32-D89BB943D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257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AC405-DD88-4A66-852E-F6D5790BD756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9F862-0A51-4B8B-AB32-D89BB943D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450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5200" y="0"/>
            <a:ext cx="20828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3302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524000" y="3032761"/>
            <a:ext cx="66500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altLang="en-US" sz="3200" b="1" dirty="0" smtClean="0"/>
              <a:t>Widening access in the PRS</a:t>
            </a:r>
            <a:endParaRPr lang="en-GB" altLang="en-US" sz="3200" b="1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854200" y="3851911"/>
            <a:ext cx="8813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b="1" dirty="0"/>
              <a:t>Sarah Rhodes </a:t>
            </a:r>
            <a:r>
              <a:rPr lang="en-GB" dirty="0"/>
              <a:t>– Head of Homelessness </a:t>
            </a:r>
            <a:r>
              <a:rPr lang="en-GB" dirty="0" smtClean="0"/>
              <a:t>Prevention</a:t>
            </a:r>
            <a:endParaRPr lang="en-GB" b="1" dirty="0" smtClean="0"/>
          </a:p>
          <a:p>
            <a:endParaRPr lang="en-GB" b="1" dirty="0"/>
          </a:p>
          <a:p>
            <a:r>
              <a:rPr lang="en-GB" b="1" dirty="0" smtClean="0"/>
              <a:t>Matthew </a:t>
            </a:r>
            <a:r>
              <a:rPr lang="en-GB" b="1" dirty="0" smtClean="0"/>
              <a:t>Hall </a:t>
            </a:r>
            <a:r>
              <a:rPr lang="en-GB" dirty="0" smtClean="0"/>
              <a:t>– Head of Private Sector Housing Reform Team </a:t>
            </a:r>
          </a:p>
          <a:p>
            <a:endParaRPr lang="en-GB" altLang="en-US" dirty="0"/>
          </a:p>
          <a:p>
            <a:r>
              <a:rPr lang="en-GB" altLang="en-US" b="1" dirty="0" smtClean="0"/>
              <a:t>Paul Webb </a:t>
            </a:r>
            <a:r>
              <a:rPr lang="en-GB" altLang="en-US" dirty="0" smtClean="0"/>
              <a:t>– Head of Housing Support and Welfare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5372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5200" y="0"/>
            <a:ext cx="20828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3302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676718" y="1969542"/>
            <a:ext cx="6650038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GB" altLang="en-US" sz="2800" dirty="0" smtClean="0"/>
              <a:t>Welsh Government Action: Policy Initiatives </a:t>
            </a:r>
          </a:p>
          <a:p>
            <a:pPr algn="ctr"/>
            <a:endParaRPr lang="en-GB" altLang="en-US" sz="3200" dirty="0" smtClean="0"/>
          </a:p>
          <a:p>
            <a:pPr algn="ctr"/>
            <a:endParaRPr lang="en-GB" altLang="en-US" sz="3200" dirty="0" smtClean="0"/>
          </a:p>
          <a:p>
            <a:endParaRPr lang="en-GB" altLang="en-US" sz="3200" b="1" dirty="0" smtClean="0"/>
          </a:p>
          <a:p>
            <a:endParaRPr lang="en-GB" altLang="en-US" sz="3200" b="1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523999" y="3216037"/>
            <a:ext cx="8885383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Development of a leasing scheme to improve longer term access to PRS properties for some of the most vulnerable.</a:t>
            </a:r>
          </a:p>
          <a:p>
            <a:endParaRPr lang="en-US" altLang="en-US" dirty="0" smtClean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Protection and reliable income for landlords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Support for tenants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Longer term accommodation</a:t>
            </a:r>
          </a:p>
          <a:p>
            <a:pPr lvl="1" indent="0"/>
            <a:endParaRPr lang="en-US" alt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Pathfinder </a:t>
            </a:r>
            <a:r>
              <a:rPr lang="en-US" altLang="en-US" dirty="0" smtClean="0"/>
              <a:t>(2019) </a:t>
            </a:r>
            <a:r>
              <a:rPr lang="en-US" altLang="en-US" dirty="0" smtClean="0"/>
              <a:t>/ evaluation </a:t>
            </a:r>
            <a:r>
              <a:rPr lang="en-US" altLang="en-US" dirty="0" smtClean="0"/>
              <a:t>(2020) / </a:t>
            </a:r>
            <a:r>
              <a:rPr lang="en-US" altLang="en-US" dirty="0" smtClean="0"/>
              <a:t>roll </a:t>
            </a:r>
            <a:r>
              <a:rPr lang="en-US" altLang="en-US" dirty="0" smtClean="0"/>
              <a:t>out (TBC)</a:t>
            </a:r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17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5200" y="0"/>
            <a:ext cx="20828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3302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676718" y="1969542"/>
            <a:ext cx="6650038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GB" altLang="en-US" sz="2800" dirty="0" smtClean="0"/>
              <a:t>Welsh Government Action: Policy Initiatives (cont.)</a:t>
            </a:r>
          </a:p>
          <a:p>
            <a:pPr algn="ctr"/>
            <a:endParaRPr lang="en-GB" altLang="en-US" sz="3200" dirty="0" smtClean="0"/>
          </a:p>
          <a:p>
            <a:pPr algn="ctr"/>
            <a:endParaRPr lang="en-GB" altLang="en-US" sz="3200" dirty="0" smtClean="0"/>
          </a:p>
          <a:p>
            <a:endParaRPr lang="en-GB" altLang="en-US" sz="3200" b="1" dirty="0" smtClean="0"/>
          </a:p>
          <a:p>
            <a:endParaRPr lang="en-GB" altLang="en-US" sz="3200" b="1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548982" y="3072348"/>
            <a:ext cx="8885383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Support and guidance for landlords – including in respect of mental health.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Training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Signposting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Evaluating existing support</a:t>
            </a:r>
            <a:endParaRPr lang="en-US" altLang="en-US" dirty="0" smtClean="0"/>
          </a:p>
          <a:p>
            <a:pPr lvl="1" indent="0"/>
            <a:endParaRPr lang="en-US" alt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Identifying other early intervention </a:t>
            </a:r>
            <a:r>
              <a:rPr lang="en-US" altLang="en-US" dirty="0" smtClean="0"/>
              <a:t>opportunities (rent arrears) and</a:t>
            </a:r>
            <a:r>
              <a:rPr lang="en-US" altLang="en-US" dirty="0" smtClean="0"/>
              <a:t> other</a:t>
            </a:r>
            <a:r>
              <a:rPr lang="en-US" altLang="en-US" dirty="0" smtClean="0"/>
              <a:t> innovative approaches (</a:t>
            </a:r>
            <a:r>
              <a:rPr lang="en-US" altLang="en-US" dirty="0" err="1" smtClean="0"/>
              <a:t>passporting</a:t>
            </a:r>
            <a:r>
              <a:rPr lang="en-US" altLang="en-US" dirty="0" smtClean="0"/>
              <a:t>).</a:t>
            </a:r>
            <a:endParaRPr lang="en-US" altLang="en-US" dirty="0" smtClean="0"/>
          </a:p>
          <a:p>
            <a:endParaRPr lang="en-US" alt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Discrimination – </a:t>
            </a:r>
            <a:r>
              <a:rPr lang="en-US" altLang="en-US" dirty="0"/>
              <a:t>including in respect of housing benefit  </a:t>
            </a:r>
            <a:r>
              <a:rPr lang="en-US" altLang="en-US" dirty="0" smtClean="0"/>
              <a:t>/ </a:t>
            </a:r>
            <a:r>
              <a:rPr lang="en-US" altLang="en-US" dirty="0"/>
              <a:t>UC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949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5200" y="0"/>
            <a:ext cx="20828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3302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524000" y="3159595"/>
            <a:ext cx="897890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GB" altLang="en-US" sz="2800" dirty="0" smtClean="0"/>
              <a:t>Supporting People and the Housing Support Grant</a:t>
            </a:r>
            <a:endParaRPr lang="en-GB" altLang="en-US" sz="2800" dirty="0" smtClean="0"/>
          </a:p>
          <a:p>
            <a:pPr algn="ctr"/>
            <a:endParaRPr lang="en-GB" altLang="en-US" sz="3200" dirty="0" smtClean="0"/>
          </a:p>
          <a:p>
            <a:pPr algn="ctr"/>
            <a:endParaRPr lang="en-GB" altLang="en-US" sz="3200" dirty="0" smtClean="0"/>
          </a:p>
          <a:p>
            <a:endParaRPr lang="en-GB" altLang="en-US" sz="3200" b="1" dirty="0" smtClean="0"/>
          </a:p>
          <a:p>
            <a:endParaRPr lang="en-GB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16455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5200" y="0"/>
            <a:ext cx="20828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3302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854200" y="1828801"/>
            <a:ext cx="6650038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GB" altLang="en-US" sz="3200" dirty="0" smtClean="0"/>
              <a:t>Strategic Context</a:t>
            </a:r>
          </a:p>
          <a:p>
            <a:pPr algn="ctr"/>
            <a:endParaRPr lang="en-GB" altLang="en-US" sz="3200" dirty="0" smtClean="0"/>
          </a:p>
          <a:p>
            <a:pPr algn="ctr"/>
            <a:endParaRPr lang="en-GB" altLang="en-US" sz="3200" dirty="0" smtClean="0"/>
          </a:p>
          <a:p>
            <a:pPr algn="ctr"/>
            <a:endParaRPr lang="en-GB" altLang="en-US" sz="3200" dirty="0" smtClean="0"/>
          </a:p>
          <a:p>
            <a:endParaRPr lang="en-GB" altLang="en-US" sz="3200" b="1" dirty="0" smtClean="0"/>
          </a:p>
          <a:p>
            <a:endParaRPr lang="en-GB" altLang="en-US" sz="3200" b="1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524000" y="3486151"/>
            <a:ext cx="827578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Housing one of the five priority areas in </a:t>
            </a:r>
            <a:r>
              <a:rPr lang="en-GB" i="1" dirty="0" smtClean="0"/>
              <a:t>Prosperity for All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Sets out the Welsh Government’s aim for:</a:t>
            </a:r>
          </a:p>
          <a:p>
            <a:r>
              <a:rPr lang="en-GB" i="1" dirty="0"/>
              <a:t>	</a:t>
            </a:r>
            <a:endParaRPr lang="en-GB" i="1" dirty="0" smtClean="0"/>
          </a:p>
          <a:p>
            <a:r>
              <a:rPr lang="en-GB" i="1" dirty="0"/>
              <a:t>	</a:t>
            </a:r>
            <a:r>
              <a:rPr lang="en-GB" i="1" dirty="0" smtClean="0"/>
              <a:t>Everyone to have </a:t>
            </a:r>
            <a:r>
              <a:rPr lang="en-GB" i="1" dirty="0"/>
              <a:t>a home that meets their needs </a:t>
            </a:r>
            <a:r>
              <a:rPr lang="en-GB" i="1" dirty="0" smtClean="0"/>
              <a:t>	and </a:t>
            </a:r>
            <a:r>
              <a:rPr lang="en-GB" i="1" dirty="0"/>
              <a:t>supports a healthy, successful and </a:t>
            </a:r>
            <a:r>
              <a:rPr lang="en-GB" i="1" dirty="0" smtClean="0"/>
              <a:t>prosperous 	life</a:t>
            </a:r>
          </a:p>
          <a:p>
            <a:endParaRPr lang="en-GB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414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5200" y="0"/>
            <a:ext cx="20828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3302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854200" y="1828801"/>
            <a:ext cx="6650038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GB" altLang="en-US" sz="3200" dirty="0" smtClean="0"/>
              <a:t>Homelessness Prevention</a:t>
            </a:r>
          </a:p>
          <a:p>
            <a:pPr algn="ctr"/>
            <a:endParaRPr lang="en-GB" altLang="en-US" sz="3200" dirty="0" smtClean="0"/>
          </a:p>
          <a:p>
            <a:pPr algn="ctr"/>
            <a:endParaRPr lang="en-GB" altLang="en-US" sz="3200" dirty="0" smtClean="0"/>
          </a:p>
          <a:p>
            <a:pPr algn="ctr"/>
            <a:endParaRPr lang="en-GB" altLang="en-US" sz="3200" dirty="0" smtClean="0"/>
          </a:p>
          <a:p>
            <a:endParaRPr lang="en-GB" altLang="en-US" sz="3200" b="1" dirty="0" smtClean="0"/>
          </a:p>
          <a:p>
            <a:endParaRPr lang="en-GB" altLang="en-US" sz="3200" b="1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854199" y="3486151"/>
            <a:ext cx="8379692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dirty="0" smtClean="0"/>
              <a:t>Vision:</a:t>
            </a:r>
          </a:p>
          <a:p>
            <a:endParaRPr lang="en-GB" i="1" dirty="0"/>
          </a:p>
          <a:p>
            <a:r>
              <a:rPr lang="en-GB" i="1" dirty="0" smtClean="0"/>
              <a:t>Work together to prevent homelessness and where it cannot be prevented, ensure it is </a:t>
            </a:r>
            <a:r>
              <a:rPr lang="en-GB" b="1" i="1" dirty="0" smtClean="0"/>
              <a:t>rare, brief </a:t>
            </a:r>
            <a:r>
              <a:rPr lang="en-GB" i="1" dirty="0" smtClean="0"/>
              <a:t>and </a:t>
            </a:r>
            <a:r>
              <a:rPr lang="en-GB" b="1" i="1" dirty="0" smtClean="0"/>
              <a:t>unrepeated</a:t>
            </a:r>
            <a:endParaRPr lang="en-GB" i="1" dirty="0" smtClean="0"/>
          </a:p>
          <a:p>
            <a:endParaRPr lang="en-GB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965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5200" y="0"/>
            <a:ext cx="20828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3302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1854200" y="1828801"/>
            <a:ext cx="6650038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GB" altLang="en-US" sz="3200"/>
              <a:t>Causes of homelessness</a:t>
            </a:r>
          </a:p>
          <a:p>
            <a:pPr algn="ctr"/>
            <a:endParaRPr lang="en-GB" altLang="en-US" sz="3200"/>
          </a:p>
          <a:p>
            <a:pPr algn="ctr"/>
            <a:endParaRPr lang="en-GB" altLang="en-US" sz="3200"/>
          </a:p>
          <a:p>
            <a:pPr algn="ctr"/>
            <a:endParaRPr lang="en-GB" altLang="en-US" sz="3200"/>
          </a:p>
          <a:p>
            <a:endParaRPr lang="en-GB" altLang="en-US" sz="3200" b="1"/>
          </a:p>
          <a:p>
            <a:endParaRPr lang="en-GB" altLang="en-US" sz="3200" b="1"/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1854200" y="3486150"/>
            <a:ext cx="7581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pic>
        <p:nvPicPr>
          <p:cNvPr id="1127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828800"/>
            <a:ext cx="702945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09091" y="350982"/>
            <a:ext cx="58650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Changing the Narrative – not just rough sleeping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28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5200" y="0"/>
            <a:ext cx="20828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3302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854200" y="1828801"/>
            <a:ext cx="6650038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GB" altLang="en-US" sz="3200" dirty="0" smtClean="0"/>
              <a:t>Scale of the problem</a:t>
            </a:r>
          </a:p>
          <a:p>
            <a:pPr algn="ctr"/>
            <a:endParaRPr lang="en-GB" altLang="en-US" sz="3200" dirty="0" smtClean="0"/>
          </a:p>
          <a:p>
            <a:pPr algn="ctr"/>
            <a:endParaRPr lang="en-GB" altLang="en-US" sz="3200" dirty="0" smtClean="0"/>
          </a:p>
          <a:p>
            <a:endParaRPr lang="en-GB" altLang="en-US" sz="3200" b="1" dirty="0" smtClean="0"/>
          </a:p>
          <a:p>
            <a:endParaRPr lang="en-GB" altLang="en-US" sz="3200" b="1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524000" y="2806700"/>
            <a:ext cx="8885383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dirty="0" smtClean="0"/>
              <a:t>Statutory Homeless Figures: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Over 23,500 </a:t>
            </a:r>
            <a:r>
              <a:rPr lang="en-GB" dirty="0"/>
              <a:t>households </a:t>
            </a:r>
            <a:r>
              <a:rPr lang="en-GB" dirty="0" smtClean="0"/>
              <a:t>prevented from becoming homeless since 2015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Increasing demand: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over 10,500 </a:t>
            </a:r>
            <a:r>
              <a:rPr lang="en-GB" dirty="0"/>
              <a:t>households presenting to local authorities in </a:t>
            </a:r>
            <a:r>
              <a:rPr lang="en-GB" dirty="0" smtClean="0"/>
              <a:t>2018-19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dirty="0"/>
              <a:t>o</a:t>
            </a:r>
            <a:r>
              <a:rPr lang="en-GB" dirty="0" smtClean="0"/>
              <a:t>ver 11,500 </a:t>
            </a:r>
            <a:r>
              <a:rPr lang="en-GB" dirty="0"/>
              <a:t>owed a duty to secure accommodation as they were already </a:t>
            </a:r>
            <a:r>
              <a:rPr lang="en-GB" dirty="0" smtClean="0"/>
              <a:t>homeless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Then there are future </a:t>
            </a:r>
            <a:r>
              <a:rPr lang="en-US" dirty="0"/>
              <a:t>c</a:t>
            </a:r>
            <a:r>
              <a:rPr lang="en-US" dirty="0" smtClean="0"/>
              <a:t>hallenges…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38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5200" y="0"/>
            <a:ext cx="20828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3302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854200" y="1828801"/>
            <a:ext cx="6650038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GB" altLang="en-US" sz="3200" dirty="0" smtClean="0"/>
              <a:t>Meeting the Challenge </a:t>
            </a:r>
          </a:p>
          <a:p>
            <a:pPr algn="ctr"/>
            <a:endParaRPr lang="en-GB" altLang="en-US" sz="3200" dirty="0" smtClean="0"/>
          </a:p>
          <a:p>
            <a:pPr algn="ctr"/>
            <a:endParaRPr lang="en-GB" altLang="en-US" sz="3200" dirty="0" smtClean="0"/>
          </a:p>
          <a:p>
            <a:endParaRPr lang="en-GB" altLang="en-US" sz="3200" b="1" dirty="0" smtClean="0"/>
          </a:p>
          <a:p>
            <a:endParaRPr lang="en-GB" altLang="en-US" sz="3200" b="1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524000" y="2806700"/>
            <a:ext cx="8885383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Fresh look at strategic approach: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Shifting policy focus from acute / crisis intervention to prevention and early intervention focus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Shifting from stair-case model to rapid re-housing approach into permanent / long-term housing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Public service focus – this is not just a housing issue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Homelessness Action Group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Expert advice to assist in shifting our approach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Looking at both short term and long term measures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881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5200" y="0"/>
            <a:ext cx="20828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3302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854200" y="1828801"/>
            <a:ext cx="6650038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GB" altLang="en-US" sz="3200" dirty="0" smtClean="0"/>
              <a:t>Meeting the Challenge </a:t>
            </a:r>
          </a:p>
          <a:p>
            <a:pPr algn="ctr"/>
            <a:endParaRPr lang="en-GB" altLang="en-US" sz="3200" dirty="0" smtClean="0"/>
          </a:p>
          <a:p>
            <a:pPr algn="ctr"/>
            <a:endParaRPr lang="en-GB" altLang="en-US" sz="3200" dirty="0" smtClean="0"/>
          </a:p>
          <a:p>
            <a:endParaRPr lang="en-GB" altLang="en-US" sz="3200" b="1" dirty="0" smtClean="0"/>
          </a:p>
          <a:p>
            <a:endParaRPr lang="en-GB" altLang="en-US" sz="3200" b="1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524000" y="2806700"/>
            <a:ext cx="8885383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Housing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Housing Management – allocation policies, supporting households to maintain tenancies and avoid evictions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Shift in Focus – moving away from emergency / temporary accommodation solutions to suitable long term housing options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Increasing Supply – including in the PRS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Single Strategic View – supported by new Housing Support Grant </a:t>
            </a:r>
          </a:p>
        </p:txBody>
      </p:sp>
    </p:spTree>
    <p:extLst>
      <p:ext uri="{BB962C8B-B14F-4D97-AF65-F5344CB8AC3E}">
        <p14:creationId xmlns:p14="http://schemas.microsoft.com/office/powerpoint/2010/main" val="417561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5200" y="0"/>
            <a:ext cx="20828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3302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854200" y="1828801"/>
            <a:ext cx="6650038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GB" altLang="en-US" sz="3200" dirty="0" smtClean="0"/>
              <a:t>The Private Rented Sector </a:t>
            </a:r>
          </a:p>
          <a:p>
            <a:pPr algn="ctr"/>
            <a:endParaRPr lang="en-GB" altLang="en-US" sz="3200" dirty="0" smtClean="0"/>
          </a:p>
          <a:p>
            <a:pPr algn="ctr"/>
            <a:endParaRPr lang="en-GB" altLang="en-US" sz="3200" dirty="0" smtClean="0"/>
          </a:p>
          <a:p>
            <a:endParaRPr lang="en-GB" altLang="en-US" sz="3200" b="1" dirty="0" smtClean="0"/>
          </a:p>
          <a:p>
            <a:endParaRPr lang="en-GB" altLang="en-US" sz="3200" b="1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523999" y="3216037"/>
            <a:ext cx="8885383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Fundamental part of the Welsh housing landscape.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A wider range of people are renting, and for a longer period in their life</a:t>
            </a:r>
            <a:r>
              <a:rPr lang="en-US" altLang="en-US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Use of private housing to prevent homelessness</a:t>
            </a:r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Challenges of standards, access and security of tenure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5261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5200" y="0"/>
            <a:ext cx="20828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3302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676718" y="1969542"/>
            <a:ext cx="6650038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GB" altLang="en-US" sz="2800" dirty="0" smtClean="0"/>
              <a:t>Welsh Government Action: </a:t>
            </a:r>
            <a:r>
              <a:rPr lang="en-GB" altLang="en-US" sz="2800" b="1" dirty="0" smtClean="0"/>
              <a:t>Legislation</a:t>
            </a:r>
            <a:r>
              <a:rPr lang="en-GB" altLang="en-US" sz="2800" dirty="0" smtClean="0"/>
              <a:t> </a:t>
            </a:r>
          </a:p>
          <a:p>
            <a:pPr algn="ctr"/>
            <a:endParaRPr lang="en-GB" altLang="en-US" sz="3200" dirty="0" smtClean="0"/>
          </a:p>
          <a:p>
            <a:pPr algn="ctr"/>
            <a:endParaRPr lang="en-GB" altLang="en-US" sz="3200" dirty="0" smtClean="0"/>
          </a:p>
          <a:p>
            <a:endParaRPr lang="en-GB" altLang="en-US" sz="3200" b="1" dirty="0" smtClean="0"/>
          </a:p>
          <a:p>
            <a:endParaRPr lang="en-GB" altLang="en-US" sz="3200" b="1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523999" y="3216037"/>
            <a:ext cx="8885383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The Housing Act 2014 – </a:t>
            </a:r>
            <a:r>
              <a:rPr lang="en-US" altLang="en-US" dirty="0" smtClean="0"/>
              <a:t>Licensing </a:t>
            </a:r>
            <a:r>
              <a:rPr lang="en-US" altLang="en-US" dirty="0" smtClean="0"/>
              <a:t>and Registration</a:t>
            </a:r>
          </a:p>
          <a:p>
            <a:endParaRPr lang="en-US" alt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Consistency and knowing your rights and responsibilities: The Renting Homes (Wales) Act 2016</a:t>
            </a:r>
          </a:p>
          <a:p>
            <a:endParaRPr lang="en-US" alt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Affordability: The Renting Homes (Fees etc.) (Wales) Act 2019</a:t>
            </a:r>
          </a:p>
          <a:p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Security of tenure: Consultation on section 173.</a:t>
            </a:r>
          </a:p>
        </p:txBody>
      </p:sp>
    </p:spTree>
    <p:extLst>
      <p:ext uri="{BB962C8B-B14F-4D97-AF65-F5344CB8AC3E}">
        <p14:creationId xmlns:p14="http://schemas.microsoft.com/office/powerpoint/2010/main" val="380976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metadata xmlns="http://www.objective.com/ecm/document/metadata/FF3C5B18883D4E21973B57C2EEED7FD1" version="1.0.0">
  <systemFields>
    <field name="Objective-Id">
      <value order="0">A27535363</value>
    </field>
    <field name="Objective-Title">
      <value order="0">Tai Pawb Presentation - Oct 2019</value>
    </field>
    <field name="Objective-Description">
      <value order="0"/>
    </field>
    <field name="Objective-CreationStamp">
      <value order="0">2019-09-23T09:21:44Z</value>
    </field>
    <field name="Objective-IsApproved">
      <value order="0">false</value>
    </field>
    <field name="Objective-IsPublished">
      <value order="0">true</value>
    </field>
    <field name="Objective-DatePublished">
      <value order="0">2019-09-23T09:22:38Z</value>
    </field>
    <field name="Objective-ModificationStamp">
      <value order="0">2019-09-23T09:22:38Z</value>
    </field>
    <field name="Objective-Owner">
      <value order="0">Rhodes, Sarah (EPS - CYP&amp;F)</value>
    </field>
    <field name="Objective-Path">
      <value order="0">Objective Global Folder:Business File Plan:Education &amp; Public Services (EPS):Education &amp; Public Services (EPS) - Housing &amp; Regeneration - Housing Policy:1 - Save:Homelessness Prevention and Housing Management:Supported Housing, Homelessness &amp; Revenue Grants:Supporting People &amp; Homelessness - Lines to Take and Ad Hoc Briefings:Supporting People &amp; Homelessness - Ad Hoc Briefings - 2016-18</value>
    </field>
    <field name="Objective-Parent">
      <value order="0">Supporting People &amp; Homelessness - Ad Hoc Briefings - 2016-18</value>
    </field>
    <field name="Objective-State">
      <value order="0">Published</value>
    </field>
    <field name="Objective-VersionId">
      <value order="0">vA54804265</value>
    </field>
    <field name="Objective-Version">
      <value order="0">1.0</value>
    </field>
    <field name="Objective-VersionNumber">
      <value order="0">2</value>
    </field>
    <field name="Objective-VersionComment">
      <value order="0">Version 2</value>
    </field>
    <field name="Objective-FileNumber">
      <value order="0">qA1277842</value>
    </field>
    <field name="Objective-Classification">
      <value order="0">Official</value>
    </field>
    <field name="Objective-Caveats">
      <value order="0"/>
    </field>
  </systemFields>
  <catalogues>
    <catalogue name="Document Type Catalogue" type="type" ori="id:cA14">
      <field name="Objective-Language">
        <value order="0">English (eng)</value>
      </field>
      <field name="Objective-Date Acquired">
        <value order="0">2019-09-22T23:00:00Z</value>
      </field>
      <field name="Objective-What to Keep">
        <value order="0">No</value>
      </field>
      <field name="Objective-Official Translation">
        <value order="0"/>
      </field>
      <field name="Objective-Connect Creator">
        <value order="0"/>
      </field>
    </catalogue>
  </catalogues>
</metadata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FF3C5B18883D4E21973B57C2EEED7FD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478</Words>
  <Application>Microsoft Office PowerPoint</Application>
  <PresentationFormat>Custom</PresentationFormat>
  <Paragraphs>110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Welsh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Rhodes, Sarah (EPS - CYP&amp;F)</dc:creator>
  <cp:lastModifiedBy>Matthew Charles Hall</cp:lastModifiedBy>
  <cp:revision>15</cp:revision>
  <dcterms:created xsi:type="dcterms:W3CDTF">2019-09-23T08:45:03Z</dcterms:created>
  <dcterms:modified xsi:type="dcterms:W3CDTF">2019-09-23T17:18:15Z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A27535363</vt:lpwstr>
  </property>
  <property fmtid="{D5CDD505-2E9C-101B-9397-08002B2CF9AE}" pid="4" name="Objective-Title">
    <vt:lpwstr>Tai Pawb Presentation - Oct 2019</vt:lpwstr>
  </property>
  <property fmtid="{D5CDD505-2E9C-101B-9397-08002B2CF9AE}" pid="5" name="Objective-Description">
    <vt:lpwstr/>
  </property>
  <property fmtid="{D5CDD505-2E9C-101B-9397-08002B2CF9AE}" pid="6" name="Objective-CreationStamp">
    <vt:filetime>2019-09-23T09:21:55Z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2019-09-23T09:22:38Z</vt:filetime>
  </property>
  <property fmtid="{D5CDD505-2E9C-101B-9397-08002B2CF9AE}" pid="10" name="Objective-ModificationStamp">
    <vt:filetime>2019-09-23T09:22:38Z</vt:filetime>
  </property>
  <property fmtid="{D5CDD505-2E9C-101B-9397-08002B2CF9AE}" pid="11" name="Objective-Owner">
    <vt:lpwstr>Rhodes, Sarah (EPS - CYP&amp;F)</vt:lpwstr>
  </property>
  <property fmtid="{D5CDD505-2E9C-101B-9397-08002B2CF9AE}" pid="12" name="Objective-Path">
    <vt:lpwstr>Objective Global Folder:Business File Plan:Education &amp; Public Services (EPS):Education &amp; Public Services (EPS) - Housing &amp; Regeneration - Housing Policy:1 - Save:Homelessness Prevention and Housing Management:Supported Housing, Homelessness &amp; Revenue Gran</vt:lpwstr>
  </property>
  <property fmtid="{D5CDD505-2E9C-101B-9397-08002B2CF9AE}" pid="13" name="Objective-Parent">
    <vt:lpwstr>Supporting People &amp; Homelessness - Ad Hoc Briefings - 2016-18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vA54804265</vt:lpwstr>
  </property>
  <property fmtid="{D5CDD505-2E9C-101B-9397-08002B2CF9AE}" pid="16" name="Objective-Version">
    <vt:lpwstr>1.0</vt:lpwstr>
  </property>
  <property fmtid="{D5CDD505-2E9C-101B-9397-08002B2CF9AE}" pid="17" name="Objective-VersionNumber">
    <vt:r8>2</vt:r8>
  </property>
  <property fmtid="{D5CDD505-2E9C-101B-9397-08002B2CF9AE}" pid="18" name="Objective-VersionComment">
    <vt:lpwstr>Version 2</vt:lpwstr>
  </property>
  <property fmtid="{D5CDD505-2E9C-101B-9397-08002B2CF9AE}" pid="19" name="Objective-FileNumber">
    <vt:lpwstr/>
  </property>
  <property fmtid="{D5CDD505-2E9C-101B-9397-08002B2CF9AE}" pid="20" name="Objective-Classification">
    <vt:lpwstr>[Inherited - Official]</vt:lpwstr>
  </property>
  <property fmtid="{D5CDD505-2E9C-101B-9397-08002B2CF9AE}" pid="21" name="Objective-Caveats">
    <vt:lpwstr/>
  </property>
  <property fmtid="{D5CDD505-2E9C-101B-9397-08002B2CF9AE}" pid="22" name="Objective-Language">
    <vt:lpwstr>English (eng)</vt:lpwstr>
  </property>
  <property fmtid="{D5CDD505-2E9C-101B-9397-08002B2CF9AE}" pid="23" name="Objective-Date Acquired">
    <vt:filetime>2019-09-22T23:00:00Z</vt:filetime>
  </property>
  <property fmtid="{D5CDD505-2E9C-101B-9397-08002B2CF9AE}" pid="24" name="Objective-What to Keep">
    <vt:lpwstr>No</vt:lpwstr>
  </property>
  <property fmtid="{D5CDD505-2E9C-101B-9397-08002B2CF9AE}" pid="25" name="Objective-Official Translation">
    <vt:lpwstr/>
  </property>
  <property fmtid="{D5CDD505-2E9C-101B-9397-08002B2CF9AE}" pid="26" name="Objective-Connect Creator">
    <vt:lpwstr/>
  </property>
  <property fmtid="{D5CDD505-2E9C-101B-9397-08002B2CF9AE}" pid="27" name="Objective-Comment">
    <vt:lpwstr/>
  </property>
</Properties>
</file>