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0"/>
  </p:notesMasterIdLst>
  <p:sldIdLst>
    <p:sldId id="256" r:id="rId5"/>
    <p:sldId id="267" r:id="rId6"/>
    <p:sldId id="288" r:id="rId7"/>
    <p:sldId id="265" r:id="rId8"/>
    <p:sldId id="266" r:id="rId9"/>
    <p:sldId id="268" r:id="rId10"/>
    <p:sldId id="269" r:id="rId11"/>
    <p:sldId id="270" r:id="rId12"/>
    <p:sldId id="289" r:id="rId13"/>
    <p:sldId id="271" r:id="rId14"/>
    <p:sldId id="272" r:id="rId15"/>
    <p:sldId id="273" r:id="rId16"/>
    <p:sldId id="257" r:id="rId17"/>
    <p:sldId id="290" r:id="rId18"/>
    <p:sldId id="291" r:id="rId19"/>
    <p:sldId id="279" r:id="rId20"/>
    <p:sldId id="258" r:id="rId21"/>
    <p:sldId id="280" r:id="rId22"/>
    <p:sldId id="292" r:id="rId23"/>
    <p:sldId id="293" r:id="rId24"/>
    <p:sldId id="294" r:id="rId25"/>
    <p:sldId id="295" r:id="rId26"/>
    <p:sldId id="296" r:id="rId27"/>
    <p:sldId id="284" r:id="rId28"/>
    <p:sldId id="275" r:id="rId2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148815-7920-43A2-8BAC-4AA1A1CA7E6F}" v="6" dt="2019-11-06T16:55:51.0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62" autoAdjust="0"/>
    <p:restoredTop sz="75696" autoAdjust="0"/>
  </p:normalViewPr>
  <p:slideViewPr>
    <p:cSldViewPr snapToGrid="0" snapToObjects="1">
      <p:cViewPr varScale="1">
        <p:scale>
          <a:sx n="51" d="100"/>
          <a:sy n="51" d="100"/>
        </p:scale>
        <p:origin x="918" y="66"/>
      </p:cViewPr>
      <p:guideLst/>
    </p:cSldViewPr>
  </p:slideViewPr>
  <p:notesTextViewPr>
    <p:cViewPr>
      <p:scale>
        <a:sx n="1" d="1"/>
        <a:sy n="1" d="1"/>
      </p:scale>
      <p:origin x="0" y="0"/>
    </p:cViewPr>
  </p:notesTextViewPr>
  <p:sorterViewPr>
    <p:cViewPr>
      <p:scale>
        <a:sx n="100" d="100"/>
        <a:sy n="100" d="100"/>
      </p:scale>
      <p:origin x="0" y="-4194"/>
    </p:cViewPr>
  </p:sorterViewPr>
  <p:notesViewPr>
    <p:cSldViewPr snapToGrid="0" snapToObjects="1">
      <p:cViewPr varScale="1">
        <p:scale>
          <a:sx n="72" d="100"/>
          <a:sy n="72" d="100"/>
        </p:scale>
        <p:origin x="217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iam McKenna" userId="674e0c88-fd88-4f0f-b98d-e54ad47821bc" providerId="ADAL" clId="{BC148815-7920-43A2-8BAC-4AA1A1CA7E6F}"/>
    <pc:docChg chg="undo custSel addSld modSld addMainMaster">
      <pc:chgData name="Miriam McKenna" userId="674e0c88-fd88-4f0f-b98d-e54ad47821bc" providerId="ADAL" clId="{BC148815-7920-43A2-8BAC-4AA1A1CA7E6F}" dt="2019-11-06T17:02:37.685" v="1400" actId="20577"/>
      <pc:docMkLst>
        <pc:docMk/>
      </pc:docMkLst>
      <pc:sldChg chg="modNotesTx">
        <pc:chgData name="Miriam McKenna" userId="674e0c88-fd88-4f0f-b98d-e54ad47821bc" providerId="ADAL" clId="{BC148815-7920-43A2-8BAC-4AA1A1CA7E6F}" dt="2019-11-06T17:02:37.685" v="1400" actId="20577"/>
        <pc:sldMkLst>
          <pc:docMk/>
          <pc:sldMk cId="2881850563" sldId="284"/>
        </pc:sldMkLst>
      </pc:sldChg>
      <pc:sldChg chg="addSp delSp modSp add">
        <pc:chgData name="Miriam McKenna" userId="674e0c88-fd88-4f0f-b98d-e54ad47821bc" providerId="ADAL" clId="{BC148815-7920-43A2-8BAC-4AA1A1CA7E6F}" dt="2019-11-06T16:54:47.688" v="402" actId="20577"/>
        <pc:sldMkLst>
          <pc:docMk/>
          <pc:sldMk cId="315648805" sldId="295"/>
        </pc:sldMkLst>
        <pc:spChg chg="add del mod">
          <ac:chgData name="Miriam McKenna" userId="674e0c88-fd88-4f0f-b98d-e54ad47821bc" providerId="ADAL" clId="{BC148815-7920-43A2-8BAC-4AA1A1CA7E6F}" dt="2019-11-06T16:52:54.919" v="12" actId="478"/>
          <ac:spMkLst>
            <pc:docMk/>
            <pc:sldMk cId="315648805" sldId="295"/>
            <ac:spMk id="2" creationId="{B1FB755B-1038-407A-BEB1-80385B906527}"/>
          </ac:spMkLst>
        </pc:spChg>
        <pc:spChg chg="add mod">
          <ac:chgData name="Miriam McKenna" userId="674e0c88-fd88-4f0f-b98d-e54ad47821bc" providerId="ADAL" clId="{BC148815-7920-43A2-8BAC-4AA1A1CA7E6F}" dt="2019-11-06T16:54:47.688" v="402" actId="20577"/>
          <ac:spMkLst>
            <pc:docMk/>
            <pc:sldMk cId="315648805" sldId="295"/>
            <ac:spMk id="3" creationId="{61097868-275B-47AE-B4ED-E9255C4DF673}"/>
          </ac:spMkLst>
        </pc:spChg>
        <pc:spChg chg="mod">
          <ac:chgData name="Miriam McKenna" userId="674e0c88-fd88-4f0f-b98d-e54ad47821bc" providerId="ADAL" clId="{BC148815-7920-43A2-8BAC-4AA1A1CA7E6F}" dt="2019-11-06T16:52:47.917" v="9" actId="5793"/>
          <ac:spMkLst>
            <pc:docMk/>
            <pc:sldMk cId="315648805" sldId="295"/>
            <ac:spMk id="12" creationId="{6C58462B-C2E9-FE42-A135-5F19261B15F5}"/>
          </ac:spMkLst>
        </pc:spChg>
      </pc:sldChg>
      <pc:sldChg chg="addSp delSp modSp add">
        <pc:chgData name="Miriam McKenna" userId="674e0c88-fd88-4f0f-b98d-e54ad47821bc" providerId="ADAL" clId="{BC148815-7920-43A2-8BAC-4AA1A1CA7E6F}" dt="2019-11-06T17:00:44.731" v="935" actId="1035"/>
        <pc:sldMkLst>
          <pc:docMk/>
          <pc:sldMk cId="709744993" sldId="296"/>
        </pc:sldMkLst>
        <pc:spChg chg="add del mod">
          <ac:chgData name="Miriam McKenna" userId="674e0c88-fd88-4f0f-b98d-e54ad47821bc" providerId="ADAL" clId="{BC148815-7920-43A2-8BAC-4AA1A1CA7E6F}" dt="2019-11-06T16:55:55.475" v="432" actId="478"/>
          <ac:spMkLst>
            <pc:docMk/>
            <pc:sldMk cId="709744993" sldId="296"/>
            <ac:spMk id="2" creationId="{237C109B-47D7-4710-BD08-C4D22B477DE9}"/>
          </ac:spMkLst>
        </pc:spChg>
        <pc:spChg chg="add mod">
          <ac:chgData name="Miriam McKenna" userId="674e0c88-fd88-4f0f-b98d-e54ad47821bc" providerId="ADAL" clId="{BC148815-7920-43A2-8BAC-4AA1A1CA7E6F}" dt="2019-11-06T17:00:44.731" v="935" actId="1035"/>
          <ac:spMkLst>
            <pc:docMk/>
            <pc:sldMk cId="709744993" sldId="296"/>
            <ac:spMk id="3" creationId="{4D3E5095-DD88-445C-9EEB-E26AF1D3DC8C}"/>
          </ac:spMkLst>
        </pc:spChg>
        <pc:spChg chg="mod">
          <ac:chgData name="Miriam McKenna" userId="674e0c88-fd88-4f0f-b98d-e54ad47821bc" providerId="ADAL" clId="{BC148815-7920-43A2-8BAC-4AA1A1CA7E6F}" dt="2019-11-06T16:55:47.131" v="429" actId="20577"/>
          <ac:spMkLst>
            <pc:docMk/>
            <pc:sldMk cId="709744993" sldId="296"/>
            <ac:spMk id="12" creationId="{6C58462B-C2E9-FE42-A135-5F19261B15F5}"/>
          </ac:spMkLst>
        </pc:spChg>
      </pc:sldChg>
      <pc:sldMasterChg chg="add addSldLayout">
        <pc:chgData name="Miriam McKenna" userId="674e0c88-fd88-4f0f-b98d-e54ad47821bc" providerId="ADAL" clId="{BC148815-7920-43A2-8BAC-4AA1A1CA7E6F}" dt="2019-11-06T16:55:37.610" v="405" actId="27028"/>
        <pc:sldMasterMkLst>
          <pc:docMk/>
          <pc:sldMasterMk cId="2136015883" sldId="2147483669"/>
        </pc:sldMasterMkLst>
        <pc:sldLayoutChg chg="add">
          <pc:chgData name="Miriam McKenna" userId="674e0c88-fd88-4f0f-b98d-e54ad47821bc" providerId="ADAL" clId="{BC148815-7920-43A2-8BAC-4AA1A1CA7E6F}" dt="2019-11-06T16:55:37.610" v="405" actId="27028"/>
          <pc:sldLayoutMkLst>
            <pc:docMk/>
            <pc:sldMasterMk cId="2136015883" sldId="2147483669"/>
            <pc:sldLayoutMk cId="430444736" sldId="214748367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B444D1-CBB4-4C23-A479-5029823CA0A7}"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5DF02123-0831-4A8B-A587-F2B368E6E8EB}">
      <dgm:prSet phldrT="[Text]"/>
      <dgm:spPr/>
      <dgm:t>
        <a:bodyPr/>
        <a:lstStyle/>
        <a:p>
          <a:r>
            <a:rPr lang="en-GB" dirty="0"/>
            <a:t>Socio-economic disadvantage</a:t>
          </a:r>
        </a:p>
      </dgm:t>
    </dgm:pt>
    <dgm:pt modelId="{17999920-E07F-4C94-9CDE-3A00AB124E09}" type="parTrans" cxnId="{061AA73A-56CA-445E-BA56-98E393064A5D}">
      <dgm:prSet/>
      <dgm:spPr/>
      <dgm:t>
        <a:bodyPr/>
        <a:lstStyle/>
        <a:p>
          <a:endParaRPr lang="en-GB"/>
        </a:p>
      </dgm:t>
    </dgm:pt>
    <dgm:pt modelId="{70048EEA-6DE1-4BF5-B185-0F6E8E3FB994}" type="sibTrans" cxnId="{061AA73A-56CA-445E-BA56-98E393064A5D}">
      <dgm:prSet/>
      <dgm:spPr/>
      <dgm:t>
        <a:bodyPr/>
        <a:lstStyle/>
        <a:p>
          <a:endParaRPr lang="en-GB"/>
        </a:p>
      </dgm:t>
    </dgm:pt>
    <dgm:pt modelId="{53F9B5CB-B33F-499D-BEDB-36BD8704F8A3}">
      <dgm:prSet phldrT="[Text]"/>
      <dgm:spPr/>
      <dgm:t>
        <a:bodyPr/>
        <a:lstStyle/>
        <a:p>
          <a:r>
            <a:rPr lang="en-GB" dirty="0"/>
            <a:t>Lower educational attainment</a:t>
          </a:r>
        </a:p>
      </dgm:t>
    </dgm:pt>
    <dgm:pt modelId="{D0CA7DCF-7C57-4859-89DE-6173AB107293}" type="parTrans" cxnId="{CFDC9128-BEAB-405C-A330-118597B63FEC}">
      <dgm:prSet/>
      <dgm:spPr/>
      <dgm:t>
        <a:bodyPr/>
        <a:lstStyle/>
        <a:p>
          <a:endParaRPr lang="en-GB"/>
        </a:p>
      </dgm:t>
    </dgm:pt>
    <dgm:pt modelId="{C772610B-747C-48E1-BB51-A2E70CA8A4ED}" type="sibTrans" cxnId="{CFDC9128-BEAB-405C-A330-118597B63FEC}">
      <dgm:prSet/>
      <dgm:spPr/>
      <dgm:t>
        <a:bodyPr/>
        <a:lstStyle/>
        <a:p>
          <a:endParaRPr lang="en-GB"/>
        </a:p>
      </dgm:t>
    </dgm:pt>
    <dgm:pt modelId="{65614854-807D-48D6-8243-92954D0AEB72}">
      <dgm:prSet phldrT="[Text]"/>
      <dgm:spPr/>
      <dgm:t>
        <a:bodyPr/>
        <a:lstStyle/>
        <a:p>
          <a:r>
            <a:rPr lang="en-GB" dirty="0"/>
            <a:t>Higher exclusion rates from school </a:t>
          </a:r>
        </a:p>
      </dgm:t>
    </dgm:pt>
    <dgm:pt modelId="{94545BD2-0E01-4E1C-BDD5-1FC5F0DFF387}" type="parTrans" cxnId="{447B6842-2231-4995-BC43-4CE28D41DEA3}">
      <dgm:prSet/>
      <dgm:spPr/>
      <dgm:t>
        <a:bodyPr/>
        <a:lstStyle/>
        <a:p>
          <a:endParaRPr lang="en-GB"/>
        </a:p>
      </dgm:t>
    </dgm:pt>
    <dgm:pt modelId="{8A4D9E7D-4BE5-4BBA-B91B-9768F0B78AC4}" type="sibTrans" cxnId="{447B6842-2231-4995-BC43-4CE28D41DEA3}">
      <dgm:prSet/>
      <dgm:spPr/>
      <dgm:t>
        <a:bodyPr/>
        <a:lstStyle/>
        <a:p>
          <a:endParaRPr lang="en-GB"/>
        </a:p>
      </dgm:t>
    </dgm:pt>
    <dgm:pt modelId="{336FC907-C871-43F5-8D31-41720124AE5E}">
      <dgm:prSet phldrT="[Text]"/>
      <dgm:spPr/>
      <dgm:t>
        <a:bodyPr/>
        <a:lstStyle/>
        <a:p>
          <a:r>
            <a:rPr lang="en-GB" dirty="0"/>
            <a:t>Social exclusion/ stigma/lack of respect</a:t>
          </a:r>
        </a:p>
      </dgm:t>
    </dgm:pt>
    <dgm:pt modelId="{F96F0F8F-5183-4C17-9405-3FDE7E48AFB9}" type="parTrans" cxnId="{0D61BF7A-1CF3-4250-8E03-1F380ED8FD0C}">
      <dgm:prSet/>
      <dgm:spPr/>
      <dgm:t>
        <a:bodyPr/>
        <a:lstStyle/>
        <a:p>
          <a:endParaRPr lang="en-GB"/>
        </a:p>
      </dgm:t>
    </dgm:pt>
    <dgm:pt modelId="{E7F717E5-CB20-4737-9284-CA452BDAA020}" type="sibTrans" cxnId="{0D61BF7A-1CF3-4250-8E03-1F380ED8FD0C}">
      <dgm:prSet/>
      <dgm:spPr/>
      <dgm:t>
        <a:bodyPr/>
        <a:lstStyle/>
        <a:p>
          <a:endParaRPr lang="en-GB"/>
        </a:p>
      </dgm:t>
    </dgm:pt>
    <dgm:pt modelId="{52534B97-0CF7-492E-B1B9-59CF6BF747E5}">
      <dgm:prSet phldrT="[Text]"/>
      <dgm:spPr/>
      <dgm:t>
        <a:bodyPr/>
        <a:lstStyle/>
        <a:p>
          <a:r>
            <a:rPr lang="en-GB" dirty="0"/>
            <a:t>Poorer health</a:t>
          </a:r>
        </a:p>
      </dgm:t>
    </dgm:pt>
    <dgm:pt modelId="{E584210E-14C9-4D98-9860-C9157EB924F2}" type="parTrans" cxnId="{90000B2B-C5FE-4437-B9CB-734DDCA84493}">
      <dgm:prSet/>
      <dgm:spPr/>
      <dgm:t>
        <a:bodyPr/>
        <a:lstStyle/>
        <a:p>
          <a:endParaRPr lang="en-GB"/>
        </a:p>
      </dgm:t>
    </dgm:pt>
    <dgm:pt modelId="{DAA98331-6C1F-4CC7-BC9B-95FA4885DCA5}" type="sibTrans" cxnId="{90000B2B-C5FE-4437-B9CB-734DDCA84493}">
      <dgm:prSet/>
      <dgm:spPr/>
      <dgm:t>
        <a:bodyPr/>
        <a:lstStyle/>
        <a:p>
          <a:endParaRPr lang="en-GB"/>
        </a:p>
      </dgm:t>
    </dgm:pt>
    <dgm:pt modelId="{9D1E47E2-17D9-4981-B707-DE2B7C1C7788}">
      <dgm:prSet phldrT="[Text]"/>
      <dgm:spPr/>
      <dgm:t>
        <a:bodyPr/>
        <a:lstStyle/>
        <a:p>
          <a:r>
            <a:rPr lang="en-GB" dirty="0"/>
            <a:t>Poor mental health</a:t>
          </a:r>
        </a:p>
      </dgm:t>
    </dgm:pt>
    <dgm:pt modelId="{17A06CD6-A39E-4011-86BD-A62411479A9B}" type="parTrans" cxnId="{72ED4F06-23C7-477B-B905-44ED0DD57E4D}">
      <dgm:prSet/>
      <dgm:spPr/>
      <dgm:t>
        <a:bodyPr/>
        <a:lstStyle/>
        <a:p>
          <a:endParaRPr lang="en-GB"/>
        </a:p>
      </dgm:t>
    </dgm:pt>
    <dgm:pt modelId="{0680C38C-3F50-45BF-8949-4DD3A0079D96}" type="sibTrans" cxnId="{72ED4F06-23C7-477B-B905-44ED0DD57E4D}">
      <dgm:prSet/>
      <dgm:spPr/>
      <dgm:t>
        <a:bodyPr/>
        <a:lstStyle/>
        <a:p>
          <a:endParaRPr lang="en-GB"/>
        </a:p>
      </dgm:t>
    </dgm:pt>
    <dgm:pt modelId="{E451B260-BD5C-4AE0-8C02-33E6E86D88D5}">
      <dgm:prSet phldrT="[Text]"/>
      <dgm:spPr/>
      <dgm:t>
        <a:bodyPr/>
        <a:lstStyle/>
        <a:p>
          <a:r>
            <a:rPr lang="en-GB" dirty="0"/>
            <a:t>Lower life expectancy and healthy life expectancy</a:t>
          </a:r>
        </a:p>
      </dgm:t>
    </dgm:pt>
    <dgm:pt modelId="{65AF305D-5372-4162-B0EA-6C4B141DA243}" type="parTrans" cxnId="{0FCB75CE-D8D3-455D-ACB2-49135F3FD811}">
      <dgm:prSet/>
      <dgm:spPr/>
      <dgm:t>
        <a:bodyPr/>
        <a:lstStyle/>
        <a:p>
          <a:endParaRPr lang="en-GB"/>
        </a:p>
      </dgm:t>
    </dgm:pt>
    <dgm:pt modelId="{4E30B40B-24C4-4370-8078-C9551946EB76}" type="sibTrans" cxnId="{0FCB75CE-D8D3-455D-ACB2-49135F3FD811}">
      <dgm:prSet/>
      <dgm:spPr/>
      <dgm:t>
        <a:bodyPr/>
        <a:lstStyle/>
        <a:p>
          <a:endParaRPr lang="en-GB"/>
        </a:p>
      </dgm:t>
    </dgm:pt>
    <dgm:pt modelId="{340F8190-5E81-419D-89C9-B6FFE18FE014}">
      <dgm:prSet/>
      <dgm:spPr/>
      <dgm:t>
        <a:bodyPr/>
        <a:lstStyle/>
        <a:p>
          <a:r>
            <a:rPr lang="en-GB" dirty="0"/>
            <a:t>More likely to be overweight or obese</a:t>
          </a:r>
        </a:p>
      </dgm:t>
    </dgm:pt>
    <dgm:pt modelId="{D451AC93-7F8A-4FAF-BEDC-9F4BF9B11F2A}" type="parTrans" cxnId="{A7898945-7333-4DA1-8568-8175598A6438}">
      <dgm:prSet/>
      <dgm:spPr/>
      <dgm:t>
        <a:bodyPr/>
        <a:lstStyle/>
        <a:p>
          <a:endParaRPr lang="en-GB"/>
        </a:p>
      </dgm:t>
    </dgm:pt>
    <dgm:pt modelId="{3930B01E-DB3E-46D1-87A4-E4DDCE722FF3}" type="sibTrans" cxnId="{A7898945-7333-4DA1-8568-8175598A6438}">
      <dgm:prSet/>
      <dgm:spPr/>
      <dgm:t>
        <a:bodyPr/>
        <a:lstStyle/>
        <a:p>
          <a:endParaRPr lang="en-GB"/>
        </a:p>
      </dgm:t>
    </dgm:pt>
    <dgm:pt modelId="{C05C937A-5B41-49A8-9AAA-A66E004F765A}">
      <dgm:prSet/>
      <dgm:spPr/>
      <dgm:t>
        <a:bodyPr/>
        <a:lstStyle/>
        <a:p>
          <a:r>
            <a:rPr lang="en-GB" dirty="0"/>
            <a:t>More likely to be in low paid work</a:t>
          </a:r>
        </a:p>
      </dgm:t>
    </dgm:pt>
    <dgm:pt modelId="{8ACD6FF3-A26F-4947-80BE-D3B262AD9EE0}" type="parTrans" cxnId="{450B34A6-E4F3-4637-95AF-45BECDB8C8FA}">
      <dgm:prSet/>
      <dgm:spPr/>
      <dgm:t>
        <a:bodyPr/>
        <a:lstStyle/>
        <a:p>
          <a:endParaRPr lang="en-GB"/>
        </a:p>
      </dgm:t>
    </dgm:pt>
    <dgm:pt modelId="{0A579A6E-2CE0-4683-AE09-8E86EB324FF0}" type="sibTrans" cxnId="{450B34A6-E4F3-4637-95AF-45BECDB8C8FA}">
      <dgm:prSet/>
      <dgm:spPr/>
      <dgm:t>
        <a:bodyPr/>
        <a:lstStyle/>
        <a:p>
          <a:endParaRPr lang="en-GB"/>
        </a:p>
      </dgm:t>
    </dgm:pt>
    <dgm:pt modelId="{D73AED85-1658-4ACD-9E10-345DEF482871}">
      <dgm:prSet/>
      <dgm:spPr/>
      <dgm:t>
        <a:bodyPr/>
        <a:lstStyle/>
        <a:p>
          <a:r>
            <a:rPr lang="en-GB" dirty="0"/>
            <a:t>Higher risk of homelessness</a:t>
          </a:r>
        </a:p>
      </dgm:t>
    </dgm:pt>
    <dgm:pt modelId="{58365084-ECF6-4690-AAB2-40BFC68C90BE}" type="parTrans" cxnId="{16FC0204-F695-4E4B-A747-C6EE4F843CBA}">
      <dgm:prSet/>
      <dgm:spPr/>
      <dgm:t>
        <a:bodyPr/>
        <a:lstStyle/>
        <a:p>
          <a:endParaRPr lang="en-GB"/>
        </a:p>
      </dgm:t>
    </dgm:pt>
    <dgm:pt modelId="{62B38C34-2ABA-44AF-8A90-0120A7D6006B}" type="sibTrans" cxnId="{16FC0204-F695-4E4B-A747-C6EE4F843CBA}">
      <dgm:prSet/>
      <dgm:spPr/>
      <dgm:t>
        <a:bodyPr/>
        <a:lstStyle/>
        <a:p>
          <a:endParaRPr lang="en-GB"/>
        </a:p>
      </dgm:t>
    </dgm:pt>
    <dgm:pt modelId="{C4A88009-AEAA-4BA0-92EB-FEBF1708F450}">
      <dgm:prSet/>
      <dgm:spPr/>
      <dgm:t>
        <a:bodyPr/>
        <a:lstStyle/>
        <a:p>
          <a:r>
            <a:rPr lang="en-GB" dirty="0"/>
            <a:t>More likely to be the victim of crime</a:t>
          </a:r>
        </a:p>
      </dgm:t>
    </dgm:pt>
    <dgm:pt modelId="{1CEA9861-A723-40BB-99BB-452F4CEA4ECE}" type="parTrans" cxnId="{3DE288BF-0502-457F-885E-9B59652B4F00}">
      <dgm:prSet/>
      <dgm:spPr/>
      <dgm:t>
        <a:bodyPr/>
        <a:lstStyle/>
        <a:p>
          <a:endParaRPr lang="en-GB"/>
        </a:p>
      </dgm:t>
    </dgm:pt>
    <dgm:pt modelId="{C3C58A66-B1F4-40DF-A619-463B94484FC5}" type="sibTrans" cxnId="{3DE288BF-0502-457F-885E-9B59652B4F00}">
      <dgm:prSet/>
      <dgm:spPr/>
      <dgm:t>
        <a:bodyPr/>
        <a:lstStyle/>
        <a:p>
          <a:endParaRPr lang="en-GB"/>
        </a:p>
      </dgm:t>
    </dgm:pt>
    <dgm:pt modelId="{B49E0F38-3321-4926-BBE3-FBE65B1BA49A}" type="pres">
      <dgm:prSet presAssocID="{40B444D1-CBB4-4C23-A479-5029823CA0A7}" presName="Name0" presStyleCnt="0">
        <dgm:presLayoutVars>
          <dgm:chMax val="1"/>
          <dgm:dir/>
          <dgm:animLvl val="ctr"/>
          <dgm:resizeHandles val="exact"/>
        </dgm:presLayoutVars>
      </dgm:prSet>
      <dgm:spPr/>
    </dgm:pt>
    <dgm:pt modelId="{A5E6C30C-A4F0-415A-AF14-642DA3861F40}" type="pres">
      <dgm:prSet presAssocID="{5DF02123-0831-4A8B-A587-F2B368E6E8EB}" presName="centerShape" presStyleLbl="node0" presStyleIdx="0" presStyleCnt="1"/>
      <dgm:spPr/>
    </dgm:pt>
    <dgm:pt modelId="{7F2D543B-3B7B-4406-B9E0-94497EF1D79D}" type="pres">
      <dgm:prSet presAssocID="{D0CA7DCF-7C57-4859-89DE-6173AB107293}" presName="parTrans" presStyleLbl="sibTrans2D1" presStyleIdx="0" presStyleCnt="10"/>
      <dgm:spPr/>
    </dgm:pt>
    <dgm:pt modelId="{F51F75F8-7D69-436D-B15D-6E001CC6257B}" type="pres">
      <dgm:prSet presAssocID="{D0CA7DCF-7C57-4859-89DE-6173AB107293}" presName="connectorText" presStyleLbl="sibTrans2D1" presStyleIdx="0" presStyleCnt="10"/>
      <dgm:spPr/>
    </dgm:pt>
    <dgm:pt modelId="{FDFCAECE-BD34-4672-808F-412612A21F22}" type="pres">
      <dgm:prSet presAssocID="{53F9B5CB-B33F-499D-BEDB-36BD8704F8A3}" presName="node" presStyleLbl="node1" presStyleIdx="0" presStyleCnt="10">
        <dgm:presLayoutVars>
          <dgm:bulletEnabled val="1"/>
        </dgm:presLayoutVars>
      </dgm:prSet>
      <dgm:spPr/>
    </dgm:pt>
    <dgm:pt modelId="{422D3D8E-7D28-4562-9503-D626E299B1BC}" type="pres">
      <dgm:prSet presAssocID="{94545BD2-0E01-4E1C-BDD5-1FC5F0DFF387}" presName="parTrans" presStyleLbl="sibTrans2D1" presStyleIdx="1" presStyleCnt="10"/>
      <dgm:spPr/>
    </dgm:pt>
    <dgm:pt modelId="{D71DF2F3-A4EC-49C5-9D43-DA1EF9F53A62}" type="pres">
      <dgm:prSet presAssocID="{94545BD2-0E01-4E1C-BDD5-1FC5F0DFF387}" presName="connectorText" presStyleLbl="sibTrans2D1" presStyleIdx="1" presStyleCnt="10"/>
      <dgm:spPr/>
    </dgm:pt>
    <dgm:pt modelId="{8A94300D-34A8-4161-BF45-4559224D261F}" type="pres">
      <dgm:prSet presAssocID="{65614854-807D-48D6-8243-92954D0AEB72}" presName="node" presStyleLbl="node1" presStyleIdx="1" presStyleCnt="10">
        <dgm:presLayoutVars>
          <dgm:bulletEnabled val="1"/>
        </dgm:presLayoutVars>
      </dgm:prSet>
      <dgm:spPr/>
    </dgm:pt>
    <dgm:pt modelId="{52375672-71AF-4CB9-983A-00407529C482}" type="pres">
      <dgm:prSet presAssocID="{F96F0F8F-5183-4C17-9405-3FDE7E48AFB9}" presName="parTrans" presStyleLbl="sibTrans2D1" presStyleIdx="2" presStyleCnt="10"/>
      <dgm:spPr/>
    </dgm:pt>
    <dgm:pt modelId="{9C6F68BC-0593-4847-9DD6-60F93F073ECB}" type="pres">
      <dgm:prSet presAssocID="{F96F0F8F-5183-4C17-9405-3FDE7E48AFB9}" presName="connectorText" presStyleLbl="sibTrans2D1" presStyleIdx="2" presStyleCnt="10"/>
      <dgm:spPr/>
    </dgm:pt>
    <dgm:pt modelId="{9F45E10F-E3B3-443D-B637-4D01F0743A4C}" type="pres">
      <dgm:prSet presAssocID="{336FC907-C871-43F5-8D31-41720124AE5E}" presName="node" presStyleLbl="node1" presStyleIdx="2" presStyleCnt="10">
        <dgm:presLayoutVars>
          <dgm:bulletEnabled val="1"/>
        </dgm:presLayoutVars>
      </dgm:prSet>
      <dgm:spPr/>
    </dgm:pt>
    <dgm:pt modelId="{D2870334-ECEB-421E-B2D2-269E2B9E2B3B}" type="pres">
      <dgm:prSet presAssocID="{E584210E-14C9-4D98-9860-C9157EB924F2}" presName="parTrans" presStyleLbl="sibTrans2D1" presStyleIdx="3" presStyleCnt="10"/>
      <dgm:spPr/>
    </dgm:pt>
    <dgm:pt modelId="{583787E1-D418-48B5-867D-436D5E48DE88}" type="pres">
      <dgm:prSet presAssocID="{E584210E-14C9-4D98-9860-C9157EB924F2}" presName="connectorText" presStyleLbl="sibTrans2D1" presStyleIdx="3" presStyleCnt="10"/>
      <dgm:spPr/>
    </dgm:pt>
    <dgm:pt modelId="{F28C51BF-9A3C-4787-A098-E875C82EBCB1}" type="pres">
      <dgm:prSet presAssocID="{52534B97-0CF7-492E-B1B9-59CF6BF747E5}" presName="node" presStyleLbl="node1" presStyleIdx="3" presStyleCnt="10">
        <dgm:presLayoutVars>
          <dgm:bulletEnabled val="1"/>
        </dgm:presLayoutVars>
      </dgm:prSet>
      <dgm:spPr/>
    </dgm:pt>
    <dgm:pt modelId="{20BF111A-0E6E-487E-948F-A518724361F7}" type="pres">
      <dgm:prSet presAssocID="{17A06CD6-A39E-4011-86BD-A62411479A9B}" presName="parTrans" presStyleLbl="sibTrans2D1" presStyleIdx="4" presStyleCnt="10"/>
      <dgm:spPr/>
    </dgm:pt>
    <dgm:pt modelId="{512F6D40-7F51-447D-A37B-D6039A4B9260}" type="pres">
      <dgm:prSet presAssocID="{17A06CD6-A39E-4011-86BD-A62411479A9B}" presName="connectorText" presStyleLbl="sibTrans2D1" presStyleIdx="4" presStyleCnt="10"/>
      <dgm:spPr/>
    </dgm:pt>
    <dgm:pt modelId="{CE693F48-AB48-4A1C-8485-96CD7AC3C193}" type="pres">
      <dgm:prSet presAssocID="{9D1E47E2-17D9-4981-B707-DE2B7C1C7788}" presName="node" presStyleLbl="node1" presStyleIdx="4" presStyleCnt="10">
        <dgm:presLayoutVars>
          <dgm:bulletEnabled val="1"/>
        </dgm:presLayoutVars>
      </dgm:prSet>
      <dgm:spPr/>
    </dgm:pt>
    <dgm:pt modelId="{91DE1FC8-3386-4141-BC0D-D209EC656289}" type="pres">
      <dgm:prSet presAssocID="{65AF305D-5372-4162-B0EA-6C4B141DA243}" presName="parTrans" presStyleLbl="sibTrans2D1" presStyleIdx="5" presStyleCnt="10"/>
      <dgm:spPr/>
    </dgm:pt>
    <dgm:pt modelId="{7CCE1C98-0699-4955-B6E7-D7BF150E3D53}" type="pres">
      <dgm:prSet presAssocID="{65AF305D-5372-4162-B0EA-6C4B141DA243}" presName="connectorText" presStyleLbl="sibTrans2D1" presStyleIdx="5" presStyleCnt="10"/>
      <dgm:spPr/>
    </dgm:pt>
    <dgm:pt modelId="{1D23DBC8-9904-4D45-9F00-99ABA8A7D0D9}" type="pres">
      <dgm:prSet presAssocID="{E451B260-BD5C-4AE0-8C02-33E6E86D88D5}" presName="node" presStyleLbl="node1" presStyleIdx="5" presStyleCnt="10">
        <dgm:presLayoutVars>
          <dgm:bulletEnabled val="1"/>
        </dgm:presLayoutVars>
      </dgm:prSet>
      <dgm:spPr/>
    </dgm:pt>
    <dgm:pt modelId="{CC10AC81-89DA-48B1-94AD-8775EBAFF126}" type="pres">
      <dgm:prSet presAssocID="{D451AC93-7F8A-4FAF-BEDC-9F4BF9B11F2A}" presName="parTrans" presStyleLbl="sibTrans2D1" presStyleIdx="6" presStyleCnt="10"/>
      <dgm:spPr/>
    </dgm:pt>
    <dgm:pt modelId="{656B6879-D032-4DF7-A0E4-41CE3747ED64}" type="pres">
      <dgm:prSet presAssocID="{D451AC93-7F8A-4FAF-BEDC-9F4BF9B11F2A}" presName="connectorText" presStyleLbl="sibTrans2D1" presStyleIdx="6" presStyleCnt="10"/>
      <dgm:spPr/>
    </dgm:pt>
    <dgm:pt modelId="{EAD83DB4-ED6F-4371-BDE4-35D9915018EF}" type="pres">
      <dgm:prSet presAssocID="{340F8190-5E81-419D-89C9-B6FFE18FE014}" presName="node" presStyleLbl="node1" presStyleIdx="6" presStyleCnt="10">
        <dgm:presLayoutVars>
          <dgm:bulletEnabled val="1"/>
        </dgm:presLayoutVars>
      </dgm:prSet>
      <dgm:spPr/>
    </dgm:pt>
    <dgm:pt modelId="{849337B6-C09E-4B46-BFB1-BBD2FDD35441}" type="pres">
      <dgm:prSet presAssocID="{58365084-ECF6-4690-AAB2-40BFC68C90BE}" presName="parTrans" presStyleLbl="sibTrans2D1" presStyleIdx="7" presStyleCnt="10"/>
      <dgm:spPr/>
    </dgm:pt>
    <dgm:pt modelId="{ABF33835-31BE-40AE-91B8-12A73DBF7F02}" type="pres">
      <dgm:prSet presAssocID="{58365084-ECF6-4690-AAB2-40BFC68C90BE}" presName="connectorText" presStyleLbl="sibTrans2D1" presStyleIdx="7" presStyleCnt="10"/>
      <dgm:spPr/>
    </dgm:pt>
    <dgm:pt modelId="{EA8A20A8-A416-41D3-BB15-8B95428838CE}" type="pres">
      <dgm:prSet presAssocID="{D73AED85-1658-4ACD-9E10-345DEF482871}" presName="node" presStyleLbl="node1" presStyleIdx="7" presStyleCnt="10">
        <dgm:presLayoutVars>
          <dgm:bulletEnabled val="1"/>
        </dgm:presLayoutVars>
      </dgm:prSet>
      <dgm:spPr/>
    </dgm:pt>
    <dgm:pt modelId="{99263452-0E8A-42BF-8BA6-02931BF8DBD4}" type="pres">
      <dgm:prSet presAssocID="{8ACD6FF3-A26F-4947-80BE-D3B262AD9EE0}" presName="parTrans" presStyleLbl="sibTrans2D1" presStyleIdx="8" presStyleCnt="10"/>
      <dgm:spPr/>
    </dgm:pt>
    <dgm:pt modelId="{9C40949C-0D41-46FE-8F3F-94F6A565197E}" type="pres">
      <dgm:prSet presAssocID="{8ACD6FF3-A26F-4947-80BE-D3B262AD9EE0}" presName="connectorText" presStyleLbl="sibTrans2D1" presStyleIdx="8" presStyleCnt="10"/>
      <dgm:spPr/>
    </dgm:pt>
    <dgm:pt modelId="{15194D3C-7D15-43AE-ADFA-ABF3EE86AD5E}" type="pres">
      <dgm:prSet presAssocID="{C05C937A-5B41-49A8-9AAA-A66E004F765A}" presName="node" presStyleLbl="node1" presStyleIdx="8" presStyleCnt="10">
        <dgm:presLayoutVars>
          <dgm:bulletEnabled val="1"/>
        </dgm:presLayoutVars>
      </dgm:prSet>
      <dgm:spPr/>
    </dgm:pt>
    <dgm:pt modelId="{E1CB8D94-01D5-4614-9EB0-07BC03F1FAF8}" type="pres">
      <dgm:prSet presAssocID="{1CEA9861-A723-40BB-99BB-452F4CEA4ECE}" presName="parTrans" presStyleLbl="sibTrans2D1" presStyleIdx="9" presStyleCnt="10"/>
      <dgm:spPr/>
    </dgm:pt>
    <dgm:pt modelId="{EA502B6B-D9FC-4375-BC90-651C0A523B49}" type="pres">
      <dgm:prSet presAssocID="{1CEA9861-A723-40BB-99BB-452F4CEA4ECE}" presName="connectorText" presStyleLbl="sibTrans2D1" presStyleIdx="9" presStyleCnt="10"/>
      <dgm:spPr/>
    </dgm:pt>
    <dgm:pt modelId="{FB190BB4-2C14-4234-95A8-9A22F12790FA}" type="pres">
      <dgm:prSet presAssocID="{C4A88009-AEAA-4BA0-92EB-FEBF1708F450}" presName="node" presStyleLbl="node1" presStyleIdx="9" presStyleCnt="10">
        <dgm:presLayoutVars>
          <dgm:bulletEnabled val="1"/>
        </dgm:presLayoutVars>
      </dgm:prSet>
      <dgm:spPr/>
    </dgm:pt>
  </dgm:ptLst>
  <dgm:cxnLst>
    <dgm:cxn modelId="{5221A201-CD77-45B2-8498-D6E9271C456F}" type="presOf" srcId="{40B444D1-CBB4-4C23-A479-5029823CA0A7}" destId="{B49E0F38-3321-4926-BBE3-FBE65B1BA49A}" srcOrd="0" destOrd="0" presId="urn:microsoft.com/office/officeart/2005/8/layout/radial5"/>
    <dgm:cxn modelId="{16FC0204-F695-4E4B-A747-C6EE4F843CBA}" srcId="{5DF02123-0831-4A8B-A587-F2B368E6E8EB}" destId="{D73AED85-1658-4ACD-9E10-345DEF482871}" srcOrd="7" destOrd="0" parTransId="{58365084-ECF6-4690-AAB2-40BFC68C90BE}" sibTransId="{62B38C34-2ABA-44AF-8A90-0120A7D6006B}"/>
    <dgm:cxn modelId="{72ED4F06-23C7-477B-B905-44ED0DD57E4D}" srcId="{5DF02123-0831-4A8B-A587-F2B368E6E8EB}" destId="{9D1E47E2-17D9-4981-B707-DE2B7C1C7788}" srcOrd="4" destOrd="0" parTransId="{17A06CD6-A39E-4011-86BD-A62411479A9B}" sibTransId="{0680C38C-3F50-45BF-8949-4DD3A0079D96}"/>
    <dgm:cxn modelId="{0D43480A-FEAC-4F6D-ADE8-5DBEC9EA417C}" type="presOf" srcId="{58365084-ECF6-4690-AAB2-40BFC68C90BE}" destId="{ABF33835-31BE-40AE-91B8-12A73DBF7F02}" srcOrd="1" destOrd="0" presId="urn:microsoft.com/office/officeart/2005/8/layout/radial5"/>
    <dgm:cxn modelId="{11D32B18-FB05-4FCF-9D5E-BAF7E64B5FAE}" type="presOf" srcId="{17A06CD6-A39E-4011-86BD-A62411479A9B}" destId="{20BF111A-0E6E-487E-948F-A518724361F7}" srcOrd="0" destOrd="0" presId="urn:microsoft.com/office/officeart/2005/8/layout/radial5"/>
    <dgm:cxn modelId="{69FB4F1C-3B03-47B3-9D23-28159984BDE3}" type="presOf" srcId="{53F9B5CB-B33F-499D-BEDB-36BD8704F8A3}" destId="{FDFCAECE-BD34-4672-808F-412612A21F22}" srcOrd="0" destOrd="0" presId="urn:microsoft.com/office/officeart/2005/8/layout/radial5"/>
    <dgm:cxn modelId="{B5A6D122-6AEF-45FD-81D5-CDA4866B21E6}" type="presOf" srcId="{8ACD6FF3-A26F-4947-80BE-D3B262AD9EE0}" destId="{9C40949C-0D41-46FE-8F3F-94F6A565197E}" srcOrd="1" destOrd="0" presId="urn:microsoft.com/office/officeart/2005/8/layout/radial5"/>
    <dgm:cxn modelId="{CFDC9128-BEAB-405C-A330-118597B63FEC}" srcId="{5DF02123-0831-4A8B-A587-F2B368E6E8EB}" destId="{53F9B5CB-B33F-499D-BEDB-36BD8704F8A3}" srcOrd="0" destOrd="0" parTransId="{D0CA7DCF-7C57-4859-89DE-6173AB107293}" sibTransId="{C772610B-747C-48E1-BB51-A2E70CA8A4ED}"/>
    <dgm:cxn modelId="{90000B2B-C5FE-4437-B9CB-734DDCA84493}" srcId="{5DF02123-0831-4A8B-A587-F2B368E6E8EB}" destId="{52534B97-0CF7-492E-B1B9-59CF6BF747E5}" srcOrd="3" destOrd="0" parTransId="{E584210E-14C9-4D98-9860-C9157EB924F2}" sibTransId="{DAA98331-6C1F-4CC7-BC9B-95FA4885DCA5}"/>
    <dgm:cxn modelId="{BA2A4D2E-2AC9-427A-8FA5-D47F5030D763}" type="presOf" srcId="{17A06CD6-A39E-4011-86BD-A62411479A9B}" destId="{512F6D40-7F51-447D-A37B-D6039A4B9260}" srcOrd="1" destOrd="0" presId="urn:microsoft.com/office/officeart/2005/8/layout/radial5"/>
    <dgm:cxn modelId="{061AA73A-56CA-445E-BA56-98E393064A5D}" srcId="{40B444D1-CBB4-4C23-A479-5029823CA0A7}" destId="{5DF02123-0831-4A8B-A587-F2B368E6E8EB}" srcOrd="0" destOrd="0" parTransId="{17999920-E07F-4C94-9CDE-3A00AB124E09}" sibTransId="{70048EEA-6DE1-4BF5-B185-0F6E8E3FB994}"/>
    <dgm:cxn modelId="{559A5440-5CA1-477A-B53A-0304D5D8728E}" type="presOf" srcId="{E584210E-14C9-4D98-9860-C9157EB924F2}" destId="{583787E1-D418-48B5-867D-436D5E48DE88}" srcOrd="1" destOrd="0" presId="urn:microsoft.com/office/officeart/2005/8/layout/radial5"/>
    <dgm:cxn modelId="{CE212D5B-364F-4A1D-B63B-6780FC8862DD}" type="presOf" srcId="{336FC907-C871-43F5-8D31-41720124AE5E}" destId="{9F45E10F-E3B3-443D-B637-4D01F0743A4C}" srcOrd="0" destOrd="0" presId="urn:microsoft.com/office/officeart/2005/8/layout/radial5"/>
    <dgm:cxn modelId="{447B6842-2231-4995-BC43-4CE28D41DEA3}" srcId="{5DF02123-0831-4A8B-A587-F2B368E6E8EB}" destId="{65614854-807D-48D6-8243-92954D0AEB72}" srcOrd="1" destOrd="0" parTransId="{94545BD2-0E01-4E1C-BDD5-1FC5F0DFF387}" sibTransId="{8A4D9E7D-4BE5-4BBA-B91B-9768F0B78AC4}"/>
    <dgm:cxn modelId="{A7898945-7333-4DA1-8568-8175598A6438}" srcId="{5DF02123-0831-4A8B-A587-F2B368E6E8EB}" destId="{340F8190-5E81-419D-89C9-B6FFE18FE014}" srcOrd="6" destOrd="0" parTransId="{D451AC93-7F8A-4FAF-BEDC-9F4BF9B11F2A}" sibTransId="{3930B01E-DB3E-46D1-87A4-E4DDCE722FF3}"/>
    <dgm:cxn modelId="{E4FC2972-289A-4902-AE25-1CE30207F8AB}" type="presOf" srcId="{C05C937A-5B41-49A8-9AAA-A66E004F765A}" destId="{15194D3C-7D15-43AE-ADFA-ABF3EE86AD5E}" srcOrd="0" destOrd="0" presId="urn:microsoft.com/office/officeart/2005/8/layout/radial5"/>
    <dgm:cxn modelId="{D5051B75-94F4-4423-913D-047F5F68E901}" type="presOf" srcId="{D0CA7DCF-7C57-4859-89DE-6173AB107293}" destId="{7F2D543B-3B7B-4406-B9E0-94497EF1D79D}" srcOrd="0" destOrd="0" presId="urn:microsoft.com/office/officeart/2005/8/layout/radial5"/>
    <dgm:cxn modelId="{7108DF78-DFAC-4103-ADBF-20AFA8B29FA9}" type="presOf" srcId="{52534B97-0CF7-492E-B1B9-59CF6BF747E5}" destId="{F28C51BF-9A3C-4787-A098-E875C82EBCB1}" srcOrd="0" destOrd="0" presId="urn:microsoft.com/office/officeart/2005/8/layout/radial5"/>
    <dgm:cxn modelId="{0D61BF7A-1CF3-4250-8E03-1F380ED8FD0C}" srcId="{5DF02123-0831-4A8B-A587-F2B368E6E8EB}" destId="{336FC907-C871-43F5-8D31-41720124AE5E}" srcOrd="2" destOrd="0" parTransId="{F96F0F8F-5183-4C17-9405-3FDE7E48AFB9}" sibTransId="{E7F717E5-CB20-4737-9284-CA452BDAA020}"/>
    <dgm:cxn modelId="{99D6237F-E826-4CC1-9190-D8240BCBC293}" type="presOf" srcId="{5DF02123-0831-4A8B-A587-F2B368E6E8EB}" destId="{A5E6C30C-A4F0-415A-AF14-642DA3861F40}" srcOrd="0" destOrd="0" presId="urn:microsoft.com/office/officeart/2005/8/layout/radial5"/>
    <dgm:cxn modelId="{805FB280-02A9-47FA-93C9-FC5C18AB12E7}" type="presOf" srcId="{E584210E-14C9-4D98-9860-C9157EB924F2}" destId="{D2870334-ECEB-421E-B2D2-269E2B9E2B3B}" srcOrd="0" destOrd="0" presId="urn:microsoft.com/office/officeart/2005/8/layout/radial5"/>
    <dgm:cxn modelId="{85358E88-757A-4396-BD18-AE85460F6001}" type="presOf" srcId="{58365084-ECF6-4690-AAB2-40BFC68C90BE}" destId="{849337B6-C09E-4B46-BFB1-BBD2FDD35441}" srcOrd="0" destOrd="0" presId="urn:microsoft.com/office/officeart/2005/8/layout/radial5"/>
    <dgm:cxn modelId="{ED7E118E-D4EF-4F37-8EBF-78402730B94F}" type="presOf" srcId="{340F8190-5E81-419D-89C9-B6FFE18FE014}" destId="{EAD83DB4-ED6F-4371-BDE4-35D9915018EF}" srcOrd="0" destOrd="0" presId="urn:microsoft.com/office/officeart/2005/8/layout/radial5"/>
    <dgm:cxn modelId="{7AADFD8F-337F-4B6C-8FC8-A6F718E14A99}" type="presOf" srcId="{D0CA7DCF-7C57-4859-89DE-6173AB107293}" destId="{F51F75F8-7D69-436D-B15D-6E001CC6257B}" srcOrd="1" destOrd="0" presId="urn:microsoft.com/office/officeart/2005/8/layout/radial5"/>
    <dgm:cxn modelId="{B489BE90-6815-44B9-8914-3CC93DC0DF9E}" type="presOf" srcId="{9D1E47E2-17D9-4981-B707-DE2B7C1C7788}" destId="{CE693F48-AB48-4A1C-8485-96CD7AC3C193}" srcOrd="0" destOrd="0" presId="urn:microsoft.com/office/officeart/2005/8/layout/radial5"/>
    <dgm:cxn modelId="{5D62D092-8EE5-443D-947F-D62D40757FB6}" type="presOf" srcId="{E451B260-BD5C-4AE0-8C02-33E6E86D88D5}" destId="{1D23DBC8-9904-4D45-9F00-99ABA8A7D0D9}" srcOrd="0" destOrd="0" presId="urn:microsoft.com/office/officeart/2005/8/layout/radial5"/>
    <dgm:cxn modelId="{50544196-287A-42B6-9AA8-FBCB2D4B965A}" type="presOf" srcId="{D73AED85-1658-4ACD-9E10-345DEF482871}" destId="{EA8A20A8-A416-41D3-BB15-8B95428838CE}" srcOrd="0" destOrd="0" presId="urn:microsoft.com/office/officeart/2005/8/layout/radial5"/>
    <dgm:cxn modelId="{D3F6A799-813C-41AA-92FA-F0EACF08CA46}" type="presOf" srcId="{F96F0F8F-5183-4C17-9405-3FDE7E48AFB9}" destId="{9C6F68BC-0593-4847-9DD6-60F93F073ECB}" srcOrd="1" destOrd="0" presId="urn:microsoft.com/office/officeart/2005/8/layout/radial5"/>
    <dgm:cxn modelId="{43C0989B-AB5E-40A8-B570-6ABDE8D8A3D2}" type="presOf" srcId="{C4A88009-AEAA-4BA0-92EB-FEBF1708F450}" destId="{FB190BB4-2C14-4234-95A8-9A22F12790FA}" srcOrd="0" destOrd="0" presId="urn:microsoft.com/office/officeart/2005/8/layout/radial5"/>
    <dgm:cxn modelId="{6A98459C-98B8-4CB3-9F78-BD24DB676027}" type="presOf" srcId="{F96F0F8F-5183-4C17-9405-3FDE7E48AFB9}" destId="{52375672-71AF-4CB9-983A-00407529C482}" srcOrd="0" destOrd="0" presId="urn:microsoft.com/office/officeart/2005/8/layout/radial5"/>
    <dgm:cxn modelId="{DD1D0DA2-BC12-4D91-B3C9-467F74EAD0D8}" type="presOf" srcId="{D451AC93-7F8A-4FAF-BEDC-9F4BF9B11F2A}" destId="{CC10AC81-89DA-48B1-94AD-8775EBAFF126}" srcOrd="0" destOrd="0" presId="urn:microsoft.com/office/officeart/2005/8/layout/radial5"/>
    <dgm:cxn modelId="{450B34A6-E4F3-4637-95AF-45BECDB8C8FA}" srcId="{5DF02123-0831-4A8B-A587-F2B368E6E8EB}" destId="{C05C937A-5B41-49A8-9AAA-A66E004F765A}" srcOrd="8" destOrd="0" parTransId="{8ACD6FF3-A26F-4947-80BE-D3B262AD9EE0}" sibTransId="{0A579A6E-2CE0-4683-AE09-8E86EB324FF0}"/>
    <dgm:cxn modelId="{2CBB9BB9-CD60-4083-AA50-C5690A1535F7}" type="presOf" srcId="{65614854-807D-48D6-8243-92954D0AEB72}" destId="{8A94300D-34A8-4161-BF45-4559224D261F}" srcOrd="0" destOrd="0" presId="urn:microsoft.com/office/officeart/2005/8/layout/radial5"/>
    <dgm:cxn modelId="{3DE288BF-0502-457F-885E-9B59652B4F00}" srcId="{5DF02123-0831-4A8B-A587-F2B368E6E8EB}" destId="{C4A88009-AEAA-4BA0-92EB-FEBF1708F450}" srcOrd="9" destOrd="0" parTransId="{1CEA9861-A723-40BB-99BB-452F4CEA4ECE}" sibTransId="{C3C58A66-B1F4-40DF-A619-463B94484FC5}"/>
    <dgm:cxn modelId="{C5D1FAC3-9F1D-4965-97D9-F726D036CEBE}" type="presOf" srcId="{1CEA9861-A723-40BB-99BB-452F4CEA4ECE}" destId="{E1CB8D94-01D5-4614-9EB0-07BC03F1FAF8}" srcOrd="0" destOrd="0" presId="urn:microsoft.com/office/officeart/2005/8/layout/radial5"/>
    <dgm:cxn modelId="{9B7A6AC7-2B44-489A-95B9-9743772B949E}" type="presOf" srcId="{94545BD2-0E01-4E1C-BDD5-1FC5F0DFF387}" destId="{422D3D8E-7D28-4562-9503-D626E299B1BC}" srcOrd="0" destOrd="0" presId="urn:microsoft.com/office/officeart/2005/8/layout/radial5"/>
    <dgm:cxn modelId="{16C00CCE-7AE0-4D48-8804-90F58BAD7021}" type="presOf" srcId="{65AF305D-5372-4162-B0EA-6C4B141DA243}" destId="{91DE1FC8-3386-4141-BC0D-D209EC656289}" srcOrd="0" destOrd="0" presId="urn:microsoft.com/office/officeart/2005/8/layout/radial5"/>
    <dgm:cxn modelId="{0FCB75CE-D8D3-455D-ACB2-49135F3FD811}" srcId="{5DF02123-0831-4A8B-A587-F2B368E6E8EB}" destId="{E451B260-BD5C-4AE0-8C02-33E6E86D88D5}" srcOrd="5" destOrd="0" parTransId="{65AF305D-5372-4162-B0EA-6C4B141DA243}" sibTransId="{4E30B40B-24C4-4370-8078-C9551946EB76}"/>
    <dgm:cxn modelId="{5E83A1DA-3617-454C-BF78-72F21F6C144C}" type="presOf" srcId="{1CEA9861-A723-40BB-99BB-452F4CEA4ECE}" destId="{EA502B6B-D9FC-4375-BC90-651C0A523B49}" srcOrd="1" destOrd="0" presId="urn:microsoft.com/office/officeart/2005/8/layout/radial5"/>
    <dgm:cxn modelId="{A0BC9EDE-E941-4BD3-AD8D-EEF1EDFD08CB}" type="presOf" srcId="{65AF305D-5372-4162-B0EA-6C4B141DA243}" destId="{7CCE1C98-0699-4955-B6E7-D7BF150E3D53}" srcOrd="1" destOrd="0" presId="urn:microsoft.com/office/officeart/2005/8/layout/radial5"/>
    <dgm:cxn modelId="{B49ABBE0-1C1F-4F59-880C-5FCDC060B234}" type="presOf" srcId="{94545BD2-0E01-4E1C-BDD5-1FC5F0DFF387}" destId="{D71DF2F3-A4EC-49C5-9D43-DA1EF9F53A62}" srcOrd="1" destOrd="0" presId="urn:microsoft.com/office/officeart/2005/8/layout/radial5"/>
    <dgm:cxn modelId="{EA1BDEE2-5E28-4E36-8971-74AE5F076E5C}" type="presOf" srcId="{8ACD6FF3-A26F-4947-80BE-D3B262AD9EE0}" destId="{99263452-0E8A-42BF-8BA6-02931BF8DBD4}" srcOrd="0" destOrd="0" presId="urn:microsoft.com/office/officeart/2005/8/layout/radial5"/>
    <dgm:cxn modelId="{4CF468F0-8452-4E7E-B2A5-8DE3EAA478C5}" type="presOf" srcId="{D451AC93-7F8A-4FAF-BEDC-9F4BF9B11F2A}" destId="{656B6879-D032-4DF7-A0E4-41CE3747ED64}" srcOrd="1" destOrd="0" presId="urn:microsoft.com/office/officeart/2005/8/layout/radial5"/>
    <dgm:cxn modelId="{343A5A80-1974-4F23-BE89-72367FFF8DFD}" type="presParOf" srcId="{B49E0F38-3321-4926-BBE3-FBE65B1BA49A}" destId="{A5E6C30C-A4F0-415A-AF14-642DA3861F40}" srcOrd="0" destOrd="0" presId="urn:microsoft.com/office/officeart/2005/8/layout/radial5"/>
    <dgm:cxn modelId="{45AE5FF4-BDA2-4F4B-B906-34418A6DAE59}" type="presParOf" srcId="{B49E0F38-3321-4926-BBE3-FBE65B1BA49A}" destId="{7F2D543B-3B7B-4406-B9E0-94497EF1D79D}" srcOrd="1" destOrd="0" presId="urn:microsoft.com/office/officeart/2005/8/layout/radial5"/>
    <dgm:cxn modelId="{B579782B-E89E-40B9-B973-C1A0192ABBEF}" type="presParOf" srcId="{7F2D543B-3B7B-4406-B9E0-94497EF1D79D}" destId="{F51F75F8-7D69-436D-B15D-6E001CC6257B}" srcOrd="0" destOrd="0" presId="urn:microsoft.com/office/officeart/2005/8/layout/radial5"/>
    <dgm:cxn modelId="{12D3F850-49E5-421B-BB6D-5B9B014666A4}" type="presParOf" srcId="{B49E0F38-3321-4926-BBE3-FBE65B1BA49A}" destId="{FDFCAECE-BD34-4672-808F-412612A21F22}" srcOrd="2" destOrd="0" presId="urn:microsoft.com/office/officeart/2005/8/layout/radial5"/>
    <dgm:cxn modelId="{D75C1FC7-71D5-4C39-89B7-DCCFF739ADF4}" type="presParOf" srcId="{B49E0F38-3321-4926-BBE3-FBE65B1BA49A}" destId="{422D3D8E-7D28-4562-9503-D626E299B1BC}" srcOrd="3" destOrd="0" presId="urn:microsoft.com/office/officeart/2005/8/layout/radial5"/>
    <dgm:cxn modelId="{07705A21-FBE6-40B7-AB90-F38272B7E7BB}" type="presParOf" srcId="{422D3D8E-7D28-4562-9503-D626E299B1BC}" destId="{D71DF2F3-A4EC-49C5-9D43-DA1EF9F53A62}" srcOrd="0" destOrd="0" presId="urn:microsoft.com/office/officeart/2005/8/layout/radial5"/>
    <dgm:cxn modelId="{AF05A096-0367-4D2D-B07A-5D1A48355015}" type="presParOf" srcId="{B49E0F38-3321-4926-BBE3-FBE65B1BA49A}" destId="{8A94300D-34A8-4161-BF45-4559224D261F}" srcOrd="4" destOrd="0" presId="urn:microsoft.com/office/officeart/2005/8/layout/radial5"/>
    <dgm:cxn modelId="{E2387364-8193-4B30-881D-F342DBFE2BF8}" type="presParOf" srcId="{B49E0F38-3321-4926-BBE3-FBE65B1BA49A}" destId="{52375672-71AF-4CB9-983A-00407529C482}" srcOrd="5" destOrd="0" presId="urn:microsoft.com/office/officeart/2005/8/layout/radial5"/>
    <dgm:cxn modelId="{A953D67E-2C77-4CC7-9B95-3A0EECD58461}" type="presParOf" srcId="{52375672-71AF-4CB9-983A-00407529C482}" destId="{9C6F68BC-0593-4847-9DD6-60F93F073ECB}" srcOrd="0" destOrd="0" presId="urn:microsoft.com/office/officeart/2005/8/layout/radial5"/>
    <dgm:cxn modelId="{59190B27-7B04-4C54-A337-9E05D1E83DB7}" type="presParOf" srcId="{B49E0F38-3321-4926-BBE3-FBE65B1BA49A}" destId="{9F45E10F-E3B3-443D-B637-4D01F0743A4C}" srcOrd="6" destOrd="0" presId="urn:microsoft.com/office/officeart/2005/8/layout/radial5"/>
    <dgm:cxn modelId="{AE18659A-879A-4CAF-9858-421E5F342468}" type="presParOf" srcId="{B49E0F38-3321-4926-BBE3-FBE65B1BA49A}" destId="{D2870334-ECEB-421E-B2D2-269E2B9E2B3B}" srcOrd="7" destOrd="0" presId="urn:microsoft.com/office/officeart/2005/8/layout/radial5"/>
    <dgm:cxn modelId="{61AF301F-0259-494A-8E58-8792FC7E83CD}" type="presParOf" srcId="{D2870334-ECEB-421E-B2D2-269E2B9E2B3B}" destId="{583787E1-D418-48B5-867D-436D5E48DE88}" srcOrd="0" destOrd="0" presId="urn:microsoft.com/office/officeart/2005/8/layout/radial5"/>
    <dgm:cxn modelId="{3983BE09-FA02-43B8-A5BC-E10054FF1D73}" type="presParOf" srcId="{B49E0F38-3321-4926-BBE3-FBE65B1BA49A}" destId="{F28C51BF-9A3C-4787-A098-E875C82EBCB1}" srcOrd="8" destOrd="0" presId="urn:microsoft.com/office/officeart/2005/8/layout/radial5"/>
    <dgm:cxn modelId="{876BF40B-67FF-4ED8-BD79-0861DB1DB547}" type="presParOf" srcId="{B49E0F38-3321-4926-BBE3-FBE65B1BA49A}" destId="{20BF111A-0E6E-487E-948F-A518724361F7}" srcOrd="9" destOrd="0" presId="urn:microsoft.com/office/officeart/2005/8/layout/radial5"/>
    <dgm:cxn modelId="{95365462-9CC1-4D4B-8789-E6B01E187E2C}" type="presParOf" srcId="{20BF111A-0E6E-487E-948F-A518724361F7}" destId="{512F6D40-7F51-447D-A37B-D6039A4B9260}" srcOrd="0" destOrd="0" presId="urn:microsoft.com/office/officeart/2005/8/layout/radial5"/>
    <dgm:cxn modelId="{A4F6338D-2765-4313-A961-63E472D10470}" type="presParOf" srcId="{B49E0F38-3321-4926-BBE3-FBE65B1BA49A}" destId="{CE693F48-AB48-4A1C-8485-96CD7AC3C193}" srcOrd="10" destOrd="0" presId="urn:microsoft.com/office/officeart/2005/8/layout/radial5"/>
    <dgm:cxn modelId="{B4C9F51A-C993-422D-8F1D-DC788D0538B8}" type="presParOf" srcId="{B49E0F38-3321-4926-BBE3-FBE65B1BA49A}" destId="{91DE1FC8-3386-4141-BC0D-D209EC656289}" srcOrd="11" destOrd="0" presId="urn:microsoft.com/office/officeart/2005/8/layout/radial5"/>
    <dgm:cxn modelId="{D8B5DA50-CA6D-4D57-AAF7-7D1BD6E05DC9}" type="presParOf" srcId="{91DE1FC8-3386-4141-BC0D-D209EC656289}" destId="{7CCE1C98-0699-4955-B6E7-D7BF150E3D53}" srcOrd="0" destOrd="0" presId="urn:microsoft.com/office/officeart/2005/8/layout/radial5"/>
    <dgm:cxn modelId="{C6649F84-D20D-4EA0-A43E-ED93C98D364A}" type="presParOf" srcId="{B49E0F38-3321-4926-BBE3-FBE65B1BA49A}" destId="{1D23DBC8-9904-4D45-9F00-99ABA8A7D0D9}" srcOrd="12" destOrd="0" presId="urn:microsoft.com/office/officeart/2005/8/layout/radial5"/>
    <dgm:cxn modelId="{8D672C78-C322-4D42-A824-5A8F6BB8551D}" type="presParOf" srcId="{B49E0F38-3321-4926-BBE3-FBE65B1BA49A}" destId="{CC10AC81-89DA-48B1-94AD-8775EBAFF126}" srcOrd="13" destOrd="0" presId="urn:microsoft.com/office/officeart/2005/8/layout/radial5"/>
    <dgm:cxn modelId="{C58B248B-F10A-409B-8F4B-97209117A99E}" type="presParOf" srcId="{CC10AC81-89DA-48B1-94AD-8775EBAFF126}" destId="{656B6879-D032-4DF7-A0E4-41CE3747ED64}" srcOrd="0" destOrd="0" presId="urn:microsoft.com/office/officeart/2005/8/layout/radial5"/>
    <dgm:cxn modelId="{D1BEC398-6537-4954-A984-E30BD774EC96}" type="presParOf" srcId="{B49E0F38-3321-4926-BBE3-FBE65B1BA49A}" destId="{EAD83DB4-ED6F-4371-BDE4-35D9915018EF}" srcOrd="14" destOrd="0" presId="urn:microsoft.com/office/officeart/2005/8/layout/radial5"/>
    <dgm:cxn modelId="{1775B1AC-4C64-4616-993E-481407DD1C14}" type="presParOf" srcId="{B49E0F38-3321-4926-BBE3-FBE65B1BA49A}" destId="{849337B6-C09E-4B46-BFB1-BBD2FDD35441}" srcOrd="15" destOrd="0" presId="urn:microsoft.com/office/officeart/2005/8/layout/radial5"/>
    <dgm:cxn modelId="{AC35154A-901A-4742-BAFA-8E1E74322642}" type="presParOf" srcId="{849337B6-C09E-4B46-BFB1-BBD2FDD35441}" destId="{ABF33835-31BE-40AE-91B8-12A73DBF7F02}" srcOrd="0" destOrd="0" presId="urn:microsoft.com/office/officeart/2005/8/layout/radial5"/>
    <dgm:cxn modelId="{21CFB7E7-5FE8-4E3D-A621-B8044D991FB1}" type="presParOf" srcId="{B49E0F38-3321-4926-BBE3-FBE65B1BA49A}" destId="{EA8A20A8-A416-41D3-BB15-8B95428838CE}" srcOrd="16" destOrd="0" presId="urn:microsoft.com/office/officeart/2005/8/layout/radial5"/>
    <dgm:cxn modelId="{C7A5B3E4-2C73-4762-8155-25EA35DD9282}" type="presParOf" srcId="{B49E0F38-3321-4926-BBE3-FBE65B1BA49A}" destId="{99263452-0E8A-42BF-8BA6-02931BF8DBD4}" srcOrd="17" destOrd="0" presId="urn:microsoft.com/office/officeart/2005/8/layout/radial5"/>
    <dgm:cxn modelId="{CFD9E266-8BF2-433A-81B1-EDDEA57387FC}" type="presParOf" srcId="{99263452-0E8A-42BF-8BA6-02931BF8DBD4}" destId="{9C40949C-0D41-46FE-8F3F-94F6A565197E}" srcOrd="0" destOrd="0" presId="urn:microsoft.com/office/officeart/2005/8/layout/radial5"/>
    <dgm:cxn modelId="{A1315A29-FB43-44F1-9D52-B256EF1557A7}" type="presParOf" srcId="{B49E0F38-3321-4926-BBE3-FBE65B1BA49A}" destId="{15194D3C-7D15-43AE-ADFA-ABF3EE86AD5E}" srcOrd="18" destOrd="0" presId="urn:microsoft.com/office/officeart/2005/8/layout/radial5"/>
    <dgm:cxn modelId="{95C3449B-B3BE-4748-A955-FFE7902085A7}" type="presParOf" srcId="{B49E0F38-3321-4926-BBE3-FBE65B1BA49A}" destId="{E1CB8D94-01D5-4614-9EB0-07BC03F1FAF8}" srcOrd="19" destOrd="0" presId="urn:microsoft.com/office/officeart/2005/8/layout/radial5"/>
    <dgm:cxn modelId="{D4BE3EED-E819-4DD2-9BF3-B0BE7261FCCB}" type="presParOf" srcId="{E1CB8D94-01D5-4614-9EB0-07BC03F1FAF8}" destId="{EA502B6B-D9FC-4375-BC90-651C0A523B49}" srcOrd="0" destOrd="0" presId="urn:microsoft.com/office/officeart/2005/8/layout/radial5"/>
    <dgm:cxn modelId="{5DBF96BB-E393-4FFB-A526-434EACB0C7EA}" type="presParOf" srcId="{B49E0F38-3321-4926-BBE3-FBE65B1BA49A}" destId="{FB190BB4-2C14-4234-95A8-9A22F12790FA}" srcOrd="2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77C4E4-2E1E-4556-B93F-B13CF282065D}"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GB"/>
        </a:p>
      </dgm:t>
    </dgm:pt>
    <dgm:pt modelId="{F4BD6618-F4D3-473B-AD84-01801492E9D1}">
      <dgm:prSet phldrT="[Text]"/>
      <dgm:spPr/>
      <dgm:t>
        <a:bodyPr/>
        <a:lstStyle/>
        <a:p>
          <a:r>
            <a:rPr lang="en-GB" dirty="0"/>
            <a:t>European Convention on Human Rights 1950</a:t>
          </a:r>
        </a:p>
      </dgm:t>
    </dgm:pt>
    <dgm:pt modelId="{39069C48-19D0-4FC4-BB22-B7AB0D3F41F7}" type="parTrans" cxnId="{3BBC7F74-9B0A-4865-8671-67D8C1855E85}">
      <dgm:prSet/>
      <dgm:spPr/>
      <dgm:t>
        <a:bodyPr/>
        <a:lstStyle/>
        <a:p>
          <a:endParaRPr lang="en-GB"/>
        </a:p>
      </dgm:t>
    </dgm:pt>
    <dgm:pt modelId="{2B3EBC5E-BA11-419A-BB3F-644992C9E2C2}" type="sibTrans" cxnId="{3BBC7F74-9B0A-4865-8671-67D8C1855E85}">
      <dgm:prSet/>
      <dgm:spPr/>
      <dgm:t>
        <a:bodyPr/>
        <a:lstStyle/>
        <a:p>
          <a:endParaRPr lang="en-GB"/>
        </a:p>
      </dgm:t>
    </dgm:pt>
    <dgm:pt modelId="{FAB49D74-4AEC-4D6C-BFB6-C6E5B6E75DDF}">
      <dgm:prSet phldrT="[Text]"/>
      <dgm:spPr/>
      <dgm:t>
        <a:bodyPr/>
        <a:lstStyle/>
        <a:p>
          <a:r>
            <a:rPr lang="en-GB" dirty="0"/>
            <a:t>Human Rights Act 1998</a:t>
          </a:r>
        </a:p>
      </dgm:t>
    </dgm:pt>
    <dgm:pt modelId="{91BAFA6A-B3F2-4CB8-9E22-7E86645AA278}" type="parTrans" cxnId="{73EBF5D1-0257-4289-B75A-CA9A4FE10A74}">
      <dgm:prSet/>
      <dgm:spPr/>
      <dgm:t>
        <a:bodyPr/>
        <a:lstStyle/>
        <a:p>
          <a:endParaRPr lang="en-GB"/>
        </a:p>
      </dgm:t>
    </dgm:pt>
    <dgm:pt modelId="{8701835F-649D-4F52-8117-45096108FE7D}" type="sibTrans" cxnId="{73EBF5D1-0257-4289-B75A-CA9A4FE10A74}">
      <dgm:prSet/>
      <dgm:spPr/>
      <dgm:t>
        <a:bodyPr/>
        <a:lstStyle/>
        <a:p>
          <a:endParaRPr lang="en-GB"/>
        </a:p>
      </dgm:t>
    </dgm:pt>
    <dgm:pt modelId="{FCD65534-CCB7-45A0-B6C1-957A5700E3E2}">
      <dgm:prSet phldrT="[Text]"/>
      <dgm:spPr/>
      <dgm:t>
        <a:bodyPr/>
        <a:lstStyle/>
        <a:p>
          <a:r>
            <a:rPr lang="en-GB" dirty="0"/>
            <a:t>Scotland Act 1998 and 2016</a:t>
          </a:r>
        </a:p>
      </dgm:t>
    </dgm:pt>
    <dgm:pt modelId="{65FC8949-08BE-43CE-B213-E3FA63F1B307}" type="parTrans" cxnId="{05A04F26-EB79-439F-835C-EB00D1B74D62}">
      <dgm:prSet/>
      <dgm:spPr/>
      <dgm:t>
        <a:bodyPr/>
        <a:lstStyle/>
        <a:p>
          <a:endParaRPr lang="en-GB"/>
        </a:p>
      </dgm:t>
    </dgm:pt>
    <dgm:pt modelId="{6DCA1DE0-2EDC-4312-B143-C07C20337A51}" type="sibTrans" cxnId="{05A04F26-EB79-439F-835C-EB00D1B74D62}">
      <dgm:prSet/>
      <dgm:spPr/>
      <dgm:t>
        <a:bodyPr/>
        <a:lstStyle/>
        <a:p>
          <a:endParaRPr lang="en-GB"/>
        </a:p>
      </dgm:t>
    </dgm:pt>
    <dgm:pt modelId="{2F9A8D2E-477C-4EAF-9845-765A65C0D468}">
      <dgm:prSet/>
      <dgm:spPr/>
      <dgm:t>
        <a:bodyPr/>
        <a:lstStyle/>
        <a:p>
          <a:r>
            <a:rPr lang="en-GB" dirty="0"/>
            <a:t>Equality Act 2010</a:t>
          </a:r>
        </a:p>
      </dgm:t>
    </dgm:pt>
    <dgm:pt modelId="{1206991D-3DBB-4427-88B7-072437587CB9}" type="parTrans" cxnId="{9D4D99A8-C40C-41FC-8F16-1BF811500332}">
      <dgm:prSet/>
      <dgm:spPr/>
      <dgm:t>
        <a:bodyPr/>
        <a:lstStyle/>
        <a:p>
          <a:endParaRPr lang="en-GB"/>
        </a:p>
      </dgm:t>
    </dgm:pt>
    <dgm:pt modelId="{8334A43D-3C35-4FDE-9754-B477E0715938}" type="sibTrans" cxnId="{9D4D99A8-C40C-41FC-8F16-1BF811500332}">
      <dgm:prSet/>
      <dgm:spPr/>
      <dgm:t>
        <a:bodyPr/>
        <a:lstStyle/>
        <a:p>
          <a:endParaRPr lang="en-GB"/>
        </a:p>
      </dgm:t>
    </dgm:pt>
    <dgm:pt modelId="{170C5B83-B412-4BD1-BE78-A685FFA75CCF}">
      <dgm:prSet/>
      <dgm:spPr/>
      <dgm:t>
        <a:bodyPr/>
        <a:lstStyle/>
        <a:p>
          <a:r>
            <a:rPr lang="en-GB" dirty="0"/>
            <a:t>Children and Young People Act 2014</a:t>
          </a:r>
        </a:p>
      </dgm:t>
    </dgm:pt>
    <dgm:pt modelId="{85A1A3DE-0002-42CE-B023-F8F3A00B0088}" type="parTrans" cxnId="{6B3F506A-65BC-4B4A-BB18-372A9FC9A459}">
      <dgm:prSet/>
      <dgm:spPr/>
      <dgm:t>
        <a:bodyPr/>
        <a:lstStyle/>
        <a:p>
          <a:endParaRPr lang="en-GB"/>
        </a:p>
      </dgm:t>
    </dgm:pt>
    <dgm:pt modelId="{4B3FA760-0478-4289-8372-F753A4EC6D6A}" type="sibTrans" cxnId="{6B3F506A-65BC-4B4A-BB18-372A9FC9A459}">
      <dgm:prSet/>
      <dgm:spPr/>
      <dgm:t>
        <a:bodyPr/>
        <a:lstStyle/>
        <a:p>
          <a:endParaRPr lang="en-GB"/>
        </a:p>
      </dgm:t>
    </dgm:pt>
    <dgm:pt modelId="{FB903862-06B2-4953-9956-017CFBF99721}">
      <dgm:prSet/>
      <dgm:spPr/>
      <dgm:t>
        <a:bodyPr/>
        <a:lstStyle/>
        <a:p>
          <a:r>
            <a:rPr lang="en-GB" dirty="0"/>
            <a:t>Community Empowerment Act 2015</a:t>
          </a:r>
        </a:p>
      </dgm:t>
    </dgm:pt>
    <dgm:pt modelId="{CE91A9A1-0D10-490F-BC6B-7E83AB32F3E8}" type="parTrans" cxnId="{A612B3C2-6D3A-43F4-B91E-82FD6531DD34}">
      <dgm:prSet/>
      <dgm:spPr/>
      <dgm:t>
        <a:bodyPr/>
        <a:lstStyle/>
        <a:p>
          <a:endParaRPr lang="en-GB"/>
        </a:p>
      </dgm:t>
    </dgm:pt>
    <dgm:pt modelId="{8120B190-88C5-4325-AD34-9CAF9F2C9FC0}" type="sibTrans" cxnId="{A612B3C2-6D3A-43F4-B91E-82FD6531DD34}">
      <dgm:prSet/>
      <dgm:spPr/>
      <dgm:t>
        <a:bodyPr/>
        <a:lstStyle/>
        <a:p>
          <a:endParaRPr lang="en-GB"/>
        </a:p>
      </dgm:t>
    </dgm:pt>
    <dgm:pt modelId="{E1BC8BD5-DB99-469E-B55E-827D0274ED0B}">
      <dgm:prSet/>
      <dgm:spPr/>
      <dgm:t>
        <a:bodyPr/>
        <a:lstStyle/>
        <a:p>
          <a:r>
            <a:rPr lang="en-GB" dirty="0"/>
            <a:t>Fairer Scotland Duty 2018</a:t>
          </a:r>
        </a:p>
      </dgm:t>
    </dgm:pt>
    <dgm:pt modelId="{42AA25FA-76B4-4EC1-B10A-151518BBC581}" type="parTrans" cxnId="{4FA8A1B8-6A9A-48AD-A803-6EB5D6BEBFCD}">
      <dgm:prSet/>
      <dgm:spPr/>
      <dgm:t>
        <a:bodyPr/>
        <a:lstStyle/>
        <a:p>
          <a:endParaRPr lang="en-GB"/>
        </a:p>
      </dgm:t>
    </dgm:pt>
    <dgm:pt modelId="{3E4D8766-58AE-4189-B769-A7CDBC140024}" type="sibTrans" cxnId="{4FA8A1B8-6A9A-48AD-A803-6EB5D6BEBFCD}">
      <dgm:prSet/>
      <dgm:spPr/>
      <dgm:t>
        <a:bodyPr/>
        <a:lstStyle/>
        <a:p>
          <a:endParaRPr lang="en-GB"/>
        </a:p>
      </dgm:t>
    </dgm:pt>
    <dgm:pt modelId="{93E14391-5C8E-443B-950C-E0CC23F6C917}">
      <dgm:prSet/>
      <dgm:spPr/>
      <dgm:t>
        <a:bodyPr/>
        <a:lstStyle/>
        <a:p>
          <a:r>
            <a:rPr lang="en-GB"/>
            <a:t>Community Planning/Locality Planning</a:t>
          </a:r>
        </a:p>
      </dgm:t>
    </dgm:pt>
    <dgm:pt modelId="{B35AD771-6760-494F-ACFB-109C51FFF038}" type="parTrans" cxnId="{F3EA59E0-0953-46D4-9FDE-FC5E17C4D76C}">
      <dgm:prSet/>
      <dgm:spPr/>
      <dgm:t>
        <a:bodyPr/>
        <a:lstStyle/>
        <a:p>
          <a:endParaRPr lang="en-GB"/>
        </a:p>
      </dgm:t>
    </dgm:pt>
    <dgm:pt modelId="{A4EC9E62-C174-4861-98D3-CAC2F6212F91}" type="sibTrans" cxnId="{F3EA59E0-0953-46D4-9FDE-FC5E17C4D76C}">
      <dgm:prSet/>
      <dgm:spPr/>
      <dgm:t>
        <a:bodyPr/>
        <a:lstStyle/>
        <a:p>
          <a:endParaRPr lang="en-GB"/>
        </a:p>
      </dgm:t>
    </dgm:pt>
    <dgm:pt modelId="{8E32B5C6-6D88-4884-A0F8-2ACBC175A65C}">
      <dgm:prSet/>
      <dgm:spPr/>
      <dgm:t>
        <a:bodyPr/>
        <a:lstStyle/>
        <a:p>
          <a:r>
            <a:rPr lang="en-GB" dirty="0"/>
            <a:t>Care leavers, GIRFEC,</a:t>
          </a:r>
        </a:p>
        <a:p>
          <a:r>
            <a:rPr lang="en-GB" dirty="0"/>
            <a:t>Children’s Services Plans</a:t>
          </a:r>
        </a:p>
      </dgm:t>
    </dgm:pt>
    <dgm:pt modelId="{0CA0C3EE-1C0B-47B9-BAFE-96F0077EA4AF}" type="parTrans" cxnId="{F3B61440-1952-4FC5-BEEB-297592465ADA}">
      <dgm:prSet/>
      <dgm:spPr/>
      <dgm:t>
        <a:bodyPr/>
        <a:lstStyle/>
        <a:p>
          <a:endParaRPr lang="en-GB"/>
        </a:p>
      </dgm:t>
    </dgm:pt>
    <dgm:pt modelId="{ABCB274F-E320-4C31-BB70-9C14B2A749D9}" type="sibTrans" cxnId="{F3B61440-1952-4FC5-BEEB-297592465ADA}">
      <dgm:prSet/>
      <dgm:spPr/>
      <dgm:t>
        <a:bodyPr/>
        <a:lstStyle/>
        <a:p>
          <a:endParaRPr lang="en-GB"/>
        </a:p>
      </dgm:t>
    </dgm:pt>
    <dgm:pt modelId="{54285777-8A58-4472-9D29-E7116384C5FC}">
      <dgm:prSet/>
      <dgm:spPr/>
      <dgm:t>
        <a:bodyPr/>
        <a:lstStyle/>
        <a:p>
          <a:r>
            <a:rPr lang="en-GB" dirty="0"/>
            <a:t>Education Act 2016</a:t>
          </a:r>
        </a:p>
      </dgm:t>
    </dgm:pt>
    <dgm:pt modelId="{97589CAA-2B59-4E45-840A-B5E605A9B982}" type="parTrans" cxnId="{C955D22C-92D9-4A68-A882-C5362E4FE52F}">
      <dgm:prSet/>
      <dgm:spPr/>
      <dgm:t>
        <a:bodyPr/>
        <a:lstStyle/>
        <a:p>
          <a:endParaRPr lang="en-GB"/>
        </a:p>
      </dgm:t>
    </dgm:pt>
    <dgm:pt modelId="{E35C784E-91EC-4203-896B-5238CC51714E}" type="sibTrans" cxnId="{C955D22C-92D9-4A68-A882-C5362E4FE52F}">
      <dgm:prSet/>
      <dgm:spPr/>
      <dgm:t>
        <a:bodyPr/>
        <a:lstStyle/>
        <a:p>
          <a:endParaRPr lang="en-GB"/>
        </a:p>
      </dgm:t>
    </dgm:pt>
    <dgm:pt modelId="{772AAA6D-A5B4-4898-9780-C8FF62FB5D1D}">
      <dgm:prSet/>
      <dgm:spPr/>
      <dgm:t>
        <a:bodyPr/>
        <a:lstStyle/>
        <a:p>
          <a:r>
            <a:rPr lang="en-GB" dirty="0"/>
            <a:t>Child Poverty Act 2017</a:t>
          </a:r>
        </a:p>
      </dgm:t>
    </dgm:pt>
    <dgm:pt modelId="{1E959066-0F67-438F-9428-56D841F68E33}" type="parTrans" cxnId="{9A2A3CF4-4C9F-40A8-9402-460EB164D7ED}">
      <dgm:prSet/>
      <dgm:spPr/>
      <dgm:t>
        <a:bodyPr/>
        <a:lstStyle/>
        <a:p>
          <a:endParaRPr lang="en-GB"/>
        </a:p>
      </dgm:t>
    </dgm:pt>
    <dgm:pt modelId="{C39E3E43-CC08-45C7-8E7C-13B0F390773D}" type="sibTrans" cxnId="{9A2A3CF4-4C9F-40A8-9402-460EB164D7ED}">
      <dgm:prSet/>
      <dgm:spPr/>
      <dgm:t>
        <a:bodyPr/>
        <a:lstStyle/>
        <a:p>
          <a:endParaRPr lang="en-GB"/>
        </a:p>
      </dgm:t>
    </dgm:pt>
    <dgm:pt modelId="{FD382221-7260-491F-9E4D-6BB82136707E}">
      <dgm:prSet/>
      <dgm:spPr/>
      <dgm:t>
        <a:bodyPr/>
        <a:lstStyle/>
        <a:p>
          <a:r>
            <a:rPr lang="en-GB" dirty="0"/>
            <a:t>Reduce inequalities of outcome for Pupils</a:t>
          </a:r>
        </a:p>
      </dgm:t>
    </dgm:pt>
    <dgm:pt modelId="{563C5721-A7D1-4A0B-9D96-DED7144E5D84}" type="parTrans" cxnId="{1AC944D2-C875-470B-9F60-54AAE0F72127}">
      <dgm:prSet/>
      <dgm:spPr/>
      <dgm:t>
        <a:bodyPr/>
        <a:lstStyle/>
        <a:p>
          <a:endParaRPr lang="en-GB"/>
        </a:p>
      </dgm:t>
    </dgm:pt>
    <dgm:pt modelId="{B51921B6-0BD8-4177-9848-D19E97957301}" type="sibTrans" cxnId="{1AC944D2-C875-470B-9F60-54AAE0F72127}">
      <dgm:prSet/>
      <dgm:spPr/>
      <dgm:t>
        <a:bodyPr/>
        <a:lstStyle/>
        <a:p>
          <a:endParaRPr lang="en-GB"/>
        </a:p>
      </dgm:t>
    </dgm:pt>
    <dgm:pt modelId="{6C3227A3-ECEF-41C4-BE16-8C4F4B061662}">
      <dgm:prSet/>
      <dgm:spPr/>
      <dgm:t>
        <a:bodyPr/>
        <a:lstStyle/>
        <a:p>
          <a:r>
            <a:rPr lang="en-GB" dirty="0"/>
            <a:t>Child Poverty Local Action Reports</a:t>
          </a:r>
        </a:p>
      </dgm:t>
    </dgm:pt>
    <dgm:pt modelId="{209CBB63-1F8C-4C59-B5C4-EF00DFF017CA}" type="parTrans" cxnId="{EA7C7D26-BB3A-4802-A4E9-42289D41FDA4}">
      <dgm:prSet/>
      <dgm:spPr/>
      <dgm:t>
        <a:bodyPr/>
        <a:lstStyle/>
        <a:p>
          <a:endParaRPr lang="en-GB"/>
        </a:p>
      </dgm:t>
    </dgm:pt>
    <dgm:pt modelId="{971CDD30-3613-4D6C-89A2-D0A374434938}" type="sibTrans" cxnId="{EA7C7D26-BB3A-4802-A4E9-42289D41FDA4}">
      <dgm:prSet/>
      <dgm:spPr/>
      <dgm:t>
        <a:bodyPr/>
        <a:lstStyle/>
        <a:p>
          <a:endParaRPr lang="en-GB"/>
        </a:p>
      </dgm:t>
    </dgm:pt>
    <dgm:pt modelId="{49158B46-0411-4A34-BE99-1C27677396E8}" type="pres">
      <dgm:prSet presAssocID="{4577C4E4-2E1E-4556-B93F-B13CF282065D}" presName="Name0" presStyleCnt="0">
        <dgm:presLayoutVars>
          <dgm:chPref val="1"/>
          <dgm:dir/>
          <dgm:animOne val="branch"/>
          <dgm:animLvl val="lvl"/>
          <dgm:resizeHandles/>
        </dgm:presLayoutVars>
      </dgm:prSet>
      <dgm:spPr/>
    </dgm:pt>
    <dgm:pt modelId="{D2087EBB-8A8A-49C3-8215-B652A525D2A8}" type="pres">
      <dgm:prSet presAssocID="{F4BD6618-F4D3-473B-AD84-01801492E9D1}" presName="vertOne" presStyleCnt="0"/>
      <dgm:spPr/>
    </dgm:pt>
    <dgm:pt modelId="{A9AC424C-8198-4BF4-B24D-3024CB821231}" type="pres">
      <dgm:prSet presAssocID="{F4BD6618-F4D3-473B-AD84-01801492E9D1}" presName="txOne" presStyleLbl="node0" presStyleIdx="0" presStyleCnt="1" custLinFactY="-141245" custLinFactNeighborX="-11915" custLinFactNeighborY="-200000">
        <dgm:presLayoutVars>
          <dgm:chPref val="3"/>
        </dgm:presLayoutVars>
      </dgm:prSet>
      <dgm:spPr/>
    </dgm:pt>
    <dgm:pt modelId="{5CFCAAFB-2796-4A15-95C7-4DADD57723D0}" type="pres">
      <dgm:prSet presAssocID="{F4BD6618-F4D3-473B-AD84-01801492E9D1}" presName="parTransOne" presStyleCnt="0"/>
      <dgm:spPr/>
    </dgm:pt>
    <dgm:pt modelId="{1B46219B-98CA-4412-9DB9-E9FC14C3513E}" type="pres">
      <dgm:prSet presAssocID="{F4BD6618-F4D3-473B-AD84-01801492E9D1}" presName="horzOne" presStyleCnt="0"/>
      <dgm:spPr/>
    </dgm:pt>
    <dgm:pt modelId="{D43E93B5-E596-4F00-8683-D64A2EEF8DA1}" type="pres">
      <dgm:prSet presAssocID="{FAB49D74-4AEC-4D6C-BFB6-C6E5B6E75DDF}" presName="vertTwo" presStyleCnt="0"/>
      <dgm:spPr/>
    </dgm:pt>
    <dgm:pt modelId="{60BE9D88-8C24-42C2-98CD-68DCAB648750}" type="pres">
      <dgm:prSet presAssocID="{FAB49D74-4AEC-4D6C-BFB6-C6E5B6E75DDF}" presName="txTwo" presStyleLbl="node2" presStyleIdx="0" presStyleCnt="1">
        <dgm:presLayoutVars>
          <dgm:chPref val="3"/>
        </dgm:presLayoutVars>
      </dgm:prSet>
      <dgm:spPr/>
    </dgm:pt>
    <dgm:pt modelId="{F1DC42AD-0360-4C85-97F0-2892A86E5AFA}" type="pres">
      <dgm:prSet presAssocID="{FAB49D74-4AEC-4D6C-BFB6-C6E5B6E75DDF}" presName="parTransTwo" presStyleCnt="0"/>
      <dgm:spPr/>
    </dgm:pt>
    <dgm:pt modelId="{9C9BD4DD-7988-4BDB-BCDB-21330A367067}" type="pres">
      <dgm:prSet presAssocID="{FAB49D74-4AEC-4D6C-BFB6-C6E5B6E75DDF}" presName="horzTwo" presStyleCnt="0"/>
      <dgm:spPr/>
    </dgm:pt>
    <dgm:pt modelId="{1E55DDED-03B3-42CB-9661-D98A6D03407E}" type="pres">
      <dgm:prSet presAssocID="{FCD65534-CCB7-45A0-B6C1-957A5700E3E2}" presName="vertThree" presStyleCnt="0"/>
      <dgm:spPr/>
    </dgm:pt>
    <dgm:pt modelId="{3F99D4F9-A709-4046-9086-6556733C837D}" type="pres">
      <dgm:prSet presAssocID="{FCD65534-CCB7-45A0-B6C1-957A5700E3E2}" presName="txThree" presStyleLbl="node3" presStyleIdx="0" presStyleCnt="1">
        <dgm:presLayoutVars>
          <dgm:chPref val="3"/>
        </dgm:presLayoutVars>
      </dgm:prSet>
      <dgm:spPr/>
    </dgm:pt>
    <dgm:pt modelId="{1BD86BF4-9735-406A-AE0E-6C9629947A7B}" type="pres">
      <dgm:prSet presAssocID="{FCD65534-CCB7-45A0-B6C1-957A5700E3E2}" presName="parTransThree" presStyleCnt="0"/>
      <dgm:spPr/>
    </dgm:pt>
    <dgm:pt modelId="{1C18135A-45BC-4137-BE47-609BC79FEA4E}" type="pres">
      <dgm:prSet presAssocID="{FCD65534-CCB7-45A0-B6C1-957A5700E3E2}" presName="horzThree" presStyleCnt="0"/>
      <dgm:spPr/>
    </dgm:pt>
    <dgm:pt modelId="{47792461-FF69-4C79-A507-1ACC07E7BD51}" type="pres">
      <dgm:prSet presAssocID="{2F9A8D2E-477C-4EAF-9845-765A65C0D468}" presName="vertFour" presStyleCnt="0">
        <dgm:presLayoutVars>
          <dgm:chPref val="3"/>
        </dgm:presLayoutVars>
      </dgm:prSet>
      <dgm:spPr/>
    </dgm:pt>
    <dgm:pt modelId="{1C64F2E6-9C99-4FBC-81D2-B6E37EF4C60D}" type="pres">
      <dgm:prSet presAssocID="{2F9A8D2E-477C-4EAF-9845-765A65C0D468}" presName="txFour" presStyleLbl="node4" presStyleIdx="0" presStyleCnt="10">
        <dgm:presLayoutVars>
          <dgm:chPref val="3"/>
        </dgm:presLayoutVars>
      </dgm:prSet>
      <dgm:spPr/>
    </dgm:pt>
    <dgm:pt modelId="{F9092EDB-C728-4E38-B06C-85CA3B0E3C6D}" type="pres">
      <dgm:prSet presAssocID="{2F9A8D2E-477C-4EAF-9845-765A65C0D468}" presName="parTransFour" presStyleCnt="0"/>
      <dgm:spPr/>
    </dgm:pt>
    <dgm:pt modelId="{48E4CA0C-C84E-47BA-AF92-DE486D56ECEC}" type="pres">
      <dgm:prSet presAssocID="{2F9A8D2E-477C-4EAF-9845-765A65C0D468}" presName="horzFour" presStyleCnt="0"/>
      <dgm:spPr/>
    </dgm:pt>
    <dgm:pt modelId="{7F229789-7531-416D-B274-C9EE8336124D}" type="pres">
      <dgm:prSet presAssocID="{E1BC8BD5-DB99-469E-B55E-827D0274ED0B}" presName="vertFour" presStyleCnt="0">
        <dgm:presLayoutVars>
          <dgm:chPref val="3"/>
        </dgm:presLayoutVars>
      </dgm:prSet>
      <dgm:spPr/>
    </dgm:pt>
    <dgm:pt modelId="{420B0DEE-35DE-4E6E-9A84-FB689195B3C1}" type="pres">
      <dgm:prSet presAssocID="{E1BC8BD5-DB99-469E-B55E-827D0274ED0B}" presName="txFour" presStyleLbl="node4" presStyleIdx="1" presStyleCnt="10">
        <dgm:presLayoutVars>
          <dgm:chPref val="3"/>
        </dgm:presLayoutVars>
      </dgm:prSet>
      <dgm:spPr/>
    </dgm:pt>
    <dgm:pt modelId="{FC636CBD-767E-47E1-802C-5BCFCCD2E4A1}" type="pres">
      <dgm:prSet presAssocID="{E1BC8BD5-DB99-469E-B55E-827D0274ED0B}" presName="horzFour" presStyleCnt="0"/>
      <dgm:spPr/>
    </dgm:pt>
    <dgm:pt modelId="{9131AC6F-77A5-4E5C-B910-192325F86C8F}" type="pres">
      <dgm:prSet presAssocID="{8334A43D-3C35-4FDE-9754-B477E0715938}" presName="sibSpaceFour" presStyleCnt="0"/>
      <dgm:spPr/>
    </dgm:pt>
    <dgm:pt modelId="{6F5F9E61-1153-4FF1-8010-003FE4913B63}" type="pres">
      <dgm:prSet presAssocID="{170C5B83-B412-4BD1-BE78-A685FFA75CCF}" presName="vertFour" presStyleCnt="0">
        <dgm:presLayoutVars>
          <dgm:chPref val="3"/>
        </dgm:presLayoutVars>
      </dgm:prSet>
      <dgm:spPr/>
    </dgm:pt>
    <dgm:pt modelId="{422AEF1D-90DE-4978-89EA-663D34E64513}" type="pres">
      <dgm:prSet presAssocID="{170C5B83-B412-4BD1-BE78-A685FFA75CCF}" presName="txFour" presStyleLbl="node4" presStyleIdx="2" presStyleCnt="10">
        <dgm:presLayoutVars>
          <dgm:chPref val="3"/>
        </dgm:presLayoutVars>
      </dgm:prSet>
      <dgm:spPr/>
    </dgm:pt>
    <dgm:pt modelId="{94C6EB04-B433-4EDC-9226-BF78E0D2DC00}" type="pres">
      <dgm:prSet presAssocID="{170C5B83-B412-4BD1-BE78-A685FFA75CCF}" presName="parTransFour" presStyleCnt="0"/>
      <dgm:spPr/>
    </dgm:pt>
    <dgm:pt modelId="{B7FD17FD-4863-456A-93E5-D509B6983803}" type="pres">
      <dgm:prSet presAssocID="{170C5B83-B412-4BD1-BE78-A685FFA75CCF}" presName="horzFour" presStyleCnt="0"/>
      <dgm:spPr/>
    </dgm:pt>
    <dgm:pt modelId="{09662B6A-9B74-4860-A496-C7796F76DE80}" type="pres">
      <dgm:prSet presAssocID="{8E32B5C6-6D88-4884-A0F8-2ACBC175A65C}" presName="vertFour" presStyleCnt="0">
        <dgm:presLayoutVars>
          <dgm:chPref val="3"/>
        </dgm:presLayoutVars>
      </dgm:prSet>
      <dgm:spPr/>
    </dgm:pt>
    <dgm:pt modelId="{3B655E6C-D3F8-4917-A14A-4DF1CC3BABC7}" type="pres">
      <dgm:prSet presAssocID="{8E32B5C6-6D88-4884-A0F8-2ACBC175A65C}" presName="txFour" presStyleLbl="node4" presStyleIdx="3" presStyleCnt="10">
        <dgm:presLayoutVars>
          <dgm:chPref val="3"/>
        </dgm:presLayoutVars>
      </dgm:prSet>
      <dgm:spPr/>
    </dgm:pt>
    <dgm:pt modelId="{E643C95B-D433-4609-99CF-39019B932207}" type="pres">
      <dgm:prSet presAssocID="{8E32B5C6-6D88-4884-A0F8-2ACBC175A65C}" presName="horzFour" presStyleCnt="0"/>
      <dgm:spPr/>
    </dgm:pt>
    <dgm:pt modelId="{3882501D-D5FE-4C1D-A197-C2F43564A8FF}" type="pres">
      <dgm:prSet presAssocID="{4B3FA760-0478-4289-8372-F753A4EC6D6A}" presName="sibSpaceFour" presStyleCnt="0"/>
      <dgm:spPr/>
    </dgm:pt>
    <dgm:pt modelId="{539FEF9E-94FE-4DC0-9375-03A23A0989AE}" type="pres">
      <dgm:prSet presAssocID="{FB903862-06B2-4953-9956-017CFBF99721}" presName="vertFour" presStyleCnt="0">
        <dgm:presLayoutVars>
          <dgm:chPref val="3"/>
        </dgm:presLayoutVars>
      </dgm:prSet>
      <dgm:spPr/>
    </dgm:pt>
    <dgm:pt modelId="{03A04CFB-78DA-45E3-9293-004DC86F87CF}" type="pres">
      <dgm:prSet presAssocID="{FB903862-06B2-4953-9956-017CFBF99721}" presName="txFour" presStyleLbl="node4" presStyleIdx="4" presStyleCnt="10">
        <dgm:presLayoutVars>
          <dgm:chPref val="3"/>
        </dgm:presLayoutVars>
      </dgm:prSet>
      <dgm:spPr/>
    </dgm:pt>
    <dgm:pt modelId="{CE03D7A8-2FED-4102-9F76-042F6417A7EE}" type="pres">
      <dgm:prSet presAssocID="{FB903862-06B2-4953-9956-017CFBF99721}" presName="parTransFour" presStyleCnt="0"/>
      <dgm:spPr/>
    </dgm:pt>
    <dgm:pt modelId="{C1AAA822-461D-4C16-A59E-7A806971D42B}" type="pres">
      <dgm:prSet presAssocID="{FB903862-06B2-4953-9956-017CFBF99721}" presName="horzFour" presStyleCnt="0"/>
      <dgm:spPr/>
    </dgm:pt>
    <dgm:pt modelId="{A6200A65-6FC6-4B1B-88B4-03CAEC7C110D}" type="pres">
      <dgm:prSet presAssocID="{93E14391-5C8E-443B-950C-E0CC23F6C917}" presName="vertFour" presStyleCnt="0">
        <dgm:presLayoutVars>
          <dgm:chPref val="3"/>
        </dgm:presLayoutVars>
      </dgm:prSet>
      <dgm:spPr/>
    </dgm:pt>
    <dgm:pt modelId="{CB09E807-D64B-4E6E-BB13-344D52AEE95D}" type="pres">
      <dgm:prSet presAssocID="{93E14391-5C8E-443B-950C-E0CC23F6C917}" presName="txFour" presStyleLbl="node4" presStyleIdx="5" presStyleCnt="10">
        <dgm:presLayoutVars>
          <dgm:chPref val="3"/>
        </dgm:presLayoutVars>
      </dgm:prSet>
      <dgm:spPr/>
    </dgm:pt>
    <dgm:pt modelId="{D78F2940-7035-446A-B46B-2BBE9D0EF71E}" type="pres">
      <dgm:prSet presAssocID="{93E14391-5C8E-443B-950C-E0CC23F6C917}" presName="horzFour" presStyleCnt="0"/>
      <dgm:spPr/>
    </dgm:pt>
    <dgm:pt modelId="{B0175F91-6F61-44E2-A753-4ACA2094A9E1}" type="pres">
      <dgm:prSet presAssocID="{8120B190-88C5-4325-AD34-9CAF9F2C9FC0}" presName="sibSpaceFour" presStyleCnt="0"/>
      <dgm:spPr/>
    </dgm:pt>
    <dgm:pt modelId="{7DA61258-C0C6-4295-B7D0-48B3F5EC942D}" type="pres">
      <dgm:prSet presAssocID="{54285777-8A58-4472-9D29-E7116384C5FC}" presName="vertFour" presStyleCnt="0">
        <dgm:presLayoutVars>
          <dgm:chPref val="3"/>
        </dgm:presLayoutVars>
      </dgm:prSet>
      <dgm:spPr/>
    </dgm:pt>
    <dgm:pt modelId="{727CBB42-1B9A-4434-B380-31C478C23506}" type="pres">
      <dgm:prSet presAssocID="{54285777-8A58-4472-9D29-E7116384C5FC}" presName="txFour" presStyleLbl="node4" presStyleIdx="6" presStyleCnt="10">
        <dgm:presLayoutVars>
          <dgm:chPref val="3"/>
        </dgm:presLayoutVars>
      </dgm:prSet>
      <dgm:spPr/>
    </dgm:pt>
    <dgm:pt modelId="{6EA388CC-E9CC-4D7F-9D48-71F25923C759}" type="pres">
      <dgm:prSet presAssocID="{54285777-8A58-4472-9D29-E7116384C5FC}" presName="parTransFour" presStyleCnt="0"/>
      <dgm:spPr/>
    </dgm:pt>
    <dgm:pt modelId="{3B0D26D3-2AFF-4D90-B38F-87B99038B6A2}" type="pres">
      <dgm:prSet presAssocID="{54285777-8A58-4472-9D29-E7116384C5FC}" presName="horzFour" presStyleCnt="0"/>
      <dgm:spPr/>
    </dgm:pt>
    <dgm:pt modelId="{594F0BDA-E9A3-4395-B86B-9AFAF9327AD1}" type="pres">
      <dgm:prSet presAssocID="{FD382221-7260-491F-9E4D-6BB82136707E}" presName="vertFour" presStyleCnt="0">
        <dgm:presLayoutVars>
          <dgm:chPref val="3"/>
        </dgm:presLayoutVars>
      </dgm:prSet>
      <dgm:spPr/>
    </dgm:pt>
    <dgm:pt modelId="{026D8BA7-AB7F-4215-B2A1-5951FCF24252}" type="pres">
      <dgm:prSet presAssocID="{FD382221-7260-491F-9E4D-6BB82136707E}" presName="txFour" presStyleLbl="node4" presStyleIdx="7" presStyleCnt="10">
        <dgm:presLayoutVars>
          <dgm:chPref val="3"/>
        </dgm:presLayoutVars>
      </dgm:prSet>
      <dgm:spPr/>
    </dgm:pt>
    <dgm:pt modelId="{9B23F09C-3A04-4A05-AF15-6685AC76C856}" type="pres">
      <dgm:prSet presAssocID="{FD382221-7260-491F-9E4D-6BB82136707E}" presName="horzFour" presStyleCnt="0"/>
      <dgm:spPr/>
    </dgm:pt>
    <dgm:pt modelId="{94305DCB-BE31-4733-BCF7-177FE2846F23}" type="pres">
      <dgm:prSet presAssocID="{E35C784E-91EC-4203-896B-5238CC51714E}" presName="sibSpaceFour" presStyleCnt="0"/>
      <dgm:spPr/>
    </dgm:pt>
    <dgm:pt modelId="{03B7635B-A04A-413A-B8A3-DB80288D770F}" type="pres">
      <dgm:prSet presAssocID="{772AAA6D-A5B4-4898-9780-C8FF62FB5D1D}" presName="vertFour" presStyleCnt="0">
        <dgm:presLayoutVars>
          <dgm:chPref val="3"/>
        </dgm:presLayoutVars>
      </dgm:prSet>
      <dgm:spPr/>
    </dgm:pt>
    <dgm:pt modelId="{CBEAD096-3922-43EA-855D-DDB592B850FC}" type="pres">
      <dgm:prSet presAssocID="{772AAA6D-A5B4-4898-9780-C8FF62FB5D1D}" presName="txFour" presStyleLbl="node4" presStyleIdx="8" presStyleCnt="10" custLinFactNeighborX="-187" custLinFactNeighborY="-2074">
        <dgm:presLayoutVars>
          <dgm:chPref val="3"/>
        </dgm:presLayoutVars>
      </dgm:prSet>
      <dgm:spPr/>
    </dgm:pt>
    <dgm:pt modelId="{85472D73-A333-4E2A-8BA4-542F4C12BBA9}" type="pres">
      <dgm:prSet presAssocID="{772AAA6D-A5B4-4898-9780-C8FF62FB5D1D}" presName="parTransFour" presStyleCnt="0"/>
      <dgm:spPr/>
    </dgm:pt>
    <dgm:pt modelId="{BA6D76C2-F811-464E-847C-076F50DEA95B}" type="pres">
      <dgm:prSet presAssocID="{772AAA6D-A5B4-4898-9780-C8FF62FB5D1D}" presName="horzFour" presStyleCnt="0"/>
      <dgm:spPr/>
    </dgm:pt>
    <dgm:pt modelId="{FC259DB4-40BA-4795-B951-79010B4EED5B}" type="pres">
      <dgm:prSet presAssocID="{6C3227A3-ECEF-41C4-BE16-8C4F4B061662}" presName="vertFour" presStyleCnt="0">
        <dgm:presLayoutVars>
          <dgm:chPref val="3"/>
        </dgm:presLayoutVars>
      </dgm:prSet>
      <dgm:spPr/>
    </dgm:pt>
    <dgm:pt modelId="{D9BD013C-ABB6-4A62-B648-8E6EEE698C1C}" type="pres">
      <dgm:prSet presAssocID="{6C3227A3-ECEF-41C4-BE16-8C4F4B061662}" presName="txFour" presStyleLbl="node4" presStyleIdx="9" presStyleCnt="10">
        <dgm:presLayoutVars>
          <dgm:chPref val="3"/>
        </dgm:presLayoutVars>
      </dgm:prSet>
      <dgm:spPr/>
    </dgm:pt>
    <dgm:pt modelId="{09934DD3-51B8-4285-820E-BF9BB4305856}" type="pres">
      <dgm:prSet presAssocID="{6C3227A3-ECEF-41C4-BE16-8C4F4B061662}" presName="horzFour" presStyleCnt="0"/>
      <dgm:spPr/>
    </dgm:pt>
  </dgm:ptLst>
  <dgm:cxnLst>
    <dgm:cxn modelId="{983A9C0E-EAB1-4A53-BDE8-CD8E25D69256}" type="presOf" srcId="{F4BD6618-F4D3-473B-AD84-01801492E9D1}" destId="{A9AC424C-8198-4BF4-B24D-3024CB821231}" srcOrd="0" destOrd="0" presId="urn:microsoft.com/office/officeart/2005/8/layout/hierarchy4"/>
    <dgm:cxn modelId="{12AB9217-2B2D-49C6-842E-CBF48FF63F3A}" type="presOf" srcId="{772AAA6D-A5B4-4898-9780-C8FF62FB5D1D}" destId="{CBEAD096-3922-43EA-855D-DDB592B850FC}" srcOrd="0" destOrd="0" presId="urn:microsoft.com/office/officeart/2005/8/layout/hierarchy4"/>
    <dgm:cxn modelId="{05A04F26-EB79-439F-835C-EB00D1B74D62}" srcId="{FAB49D74-4AEC-4D6C-BFB6-C6E5B6E75DDF}" destId="{FCD65534-CCB7-45A0-B6C1-957A5700E3E2}" srcOrd="0" destOrd="0" parTransId="{65FC8949-08BE-43CE-B213-E3FA63F1B307}" sibTransId="{6DCA1DE0-2EDC-4312-B143-C07C20337A51}"/>
    <dgm:cxn modelId="{EA7C7D26-BB3A-4802-A4E9-42289D41FDA4}" srcId="{772AAA6D-A5B4-4898-9780-C8FF62FB5D1D}" destId="{6C3227A3-ECEF-41C4-BE16-8C4F4B061662}" srcOrd="0" destOrd="0" parTransId="{209CBB63-1F8C-4C59-B5C4-EF00DFF017CA}" sibTransId="{971CDD30-3613-4D6C-89A2-D0A374434938}"/>
    <dgm:cxn modelId="{C955D22C-92D9-4A68-A882-C5362E4FE52F}" srcId="{FCD65534-CCB7-45A0-B6C1-957A5700E3E2}" destId="{54285777-8A58-4472-9D29-E7116384C5FC}" srcOrd="3" destOrd="0" parTransId="{97589CAA-2B59-4E45-840A-B5E605A9B982}" sibTransId="{E35C784E-91EC-4203-896B-5238CC51714E}"/>
    <dgm:cxn modelId="{D5967730-DFF2-4D11-BC4F-ABF43F455878}" type="presOf" srcId="{FAB49D74-4AEC-4D6C-BFB6-C6E5B6E75DDF}" destId="{60BE9D88-8C24-42C2-98CD-68DCAB648750}" srcOrd="0" destOrd="0" presId="urn:microsoft.com/office/officeart/2005/8/layout/hierarchy4"/>
    <dgm:cxn modelId="{F3B61440-1952-4FC5-BEEB-297592465ADA}" srcId="{170C5B83-B412-4BD1-BE78-A685FFA75CCF}" destId="{8E32B5C6-6D88-4884-A0F8-2ACBC175A65C}" srcOrd="0" destOrd="0" parTransId="{0CA0C3EE-1C0B-47B9-BAFE-96F0077EA4AF}" sibTransId="{ABCB274F-E320-4C31-BB70-9C14B2A749D9}"/>
    <dgm:cxn modelId="{CBB43D44-1679-4FC1-B7DD-C6B155BC876E}" type="presOf" srcId="{8E32B5C6-6D88-4884-A0F8-2ACBC175A65C}" destId="{3B655E6C-D3F8-4917-A14A-4DF1CC3BABC7}" srcOrd="0" destOrd="0" presId="urn:microsoft.com/office/officeart/2005/8/layout/hierarchy4"/>
    <dgm:cxn modelId="{6B3F506A-65BC-4B4A-BB18-372A9FC9A459}" srcId="{FCD65534-CCB7-45A0-B6C1-957A5700E3E2}" destId="{170C5B83-B412-4BD1-BE78-A685FFA75CCF}" srcOrd="1" destOrd="0" parTransId="{85A1A3DE-0002-42CE-B023-F8F3A00B0088}" sibTransId="{4B3FA760-0478-4289-8372-F753A4EC6D6A}"/>
    <dgm:cxn modelId="{3BBC7F74-9B0A-4865-8671-67D8C1855E85}" srcId="{4577C4E4-2E1E-4556-B93F-B13CF282065D}" destId="{F4BD6618-F4D3-473B-AD84-01801492E9D1}" srcOrd="0" destOrd="0" parTransId="{39069C48-19D0-4FC4-BB22-B7AB0D3F41F7}" sibTransId="{2B3EBC5E-BA11-419A-BB3F-644992C9E2C2}"/>
    <dgm:cxn modelId="{00428680-F0D9-4B36-8C06-15802B57869D}" type="presOf" srcId="{170C5B83-B412-4BD1-BE78-A685FFA75CCF}" destId="{422AEF1D-90DE-4978-89EA-663D34E64513}" srcOrd="0" destOrd="0" presId="urn:microsoft.com/office/officeart/2005/8/layout/hierarchy4"/>
    <dgm:cxn modelId="{1DE2FB85-E651-4348-910F-C2AAA58C5706}" type="presOf" srcId="{6C3227A3-ECEF-41C4-BE16-8C4F4B061662}" destId="{D9BD013C-ABB6-4A62-B648-8E6EEE698C1C}" srcOrd="0" destOrd="0" presId="urn:microsoft.com/office/officeart/2005/8/layout/hierarchy4"/>
    <dgm:cxn modelId="{DBB6108B-3EAC-4E46-BE84-9B164700C506}" type="presOf" srcId="{4577C4E4-2E1E-4556-B93F-B13CF282065D}" destId="{49158B46-0411-4A34-BE99-1C27677396E8}" srcOrd="0" destOrd="0" presId="urn:microsoft.com/office/officeart/2005/8/layout/hierarchy4"/>
    <dgm:cxn modelId="{8C808E9E-428F-4FC7-915C-F73A7CBB90B2}" type="presOf" srcId="{54285777-8A58-4472-9D29-E7116384C5FC}" destId="{727CBB42-1B9A-4434-B380-31C478C23506}" srcOrd="0" destOrd="0" presId="urn:microsoft.com/office/officeart/2005/8/layout/hierarchy4"/>
    <dgm:cxn modelId="{F51350A8-CF18-4FC3-8904-322BDBB43B93}" type="presOf" srcId="{FB903862-06B2-4953-9956-017CFBF99721}" destId="{03A04CFB-78DA-45E3-9293-004DC86F87CF}" srcOrd="0" destOrd="0" presId="urn:microsoft.com/office/officeart/2005/8/layout/hierarchy4"/>
    <dgm:cxn modelId="{9D4D99A8-C40C-41FC-8F16-1BF811500332}" srcId="{FCD65534-CCB7-45A0-B6C1-957A5700E3E2}" destId="{2F9A8D2E-477C-4EAF-9845-765A65C0D468}" srcOrd="0" destOrd="0" parTransId="{1206991D-3DBB-4427-88B7-072437587CB9}" sibTransId="{8334A43D-3C35-4FDE-9754-B477E0715938}"/>
    <dgm:cxn modelId="{4FA8A1B8-6A9A-48AD-A803-6EB5D6BEBFCD}" srcId="{2F9A8D2E-477C-4EAF-9845-765A65C0D468}" destId="{E1BC8BD5-DB99-469E-B55E-827D0274ED0B}" srcOrd="0" destOrd="0" parTransId="{42AA25FA-76B4-4EC1-B10A-151518BBC581}" sibTransId="{3E4D8766-58AE-4189-B769-A7CDBC140024}"/>
    <dgm:cxn modelId="{A612B3C2-6D3A-43F4-B91E-82FD6531DD34}" srcId="{FCD65534-CCB7-45A0-B6C1-957A5700E3E2}" destId="{FB903862-06B2-4953-9956-017CFBF99721}" srcOrd="2" destOrd="0" parTransId="{CE91A9A1-0D10-490F-BC6B-7E83AB32F3E8}" sibTransId="{8120B190-88C5-4325-AD34-9CAF9F2C9FC0}"/>
    <dgm:cxn modelId="{73EBF5D1-0257-4289-B75A-CA9A4FE10A74}" srcId="{F4BD6618-F4D3-473B-AD84-01801492E9D1}" destId="{FAB49D74-4AEC-4D6C-BFB6-C6E5B6E75DDF}" srcOrd="0" destOrd="0" parTransId="{91BAFA6A-B3F2-4CB8-9E22-7E86645AA278}" sibTransId="{8701835F-649D-4F52-8117-45096108FE7D}"/>
    <dgm:cxn modelId="{1AC944D2-C875-470B-9F60-54AAE0F72127}" srcId="{54285777-8A58-4472-9D29-E7116384C5FC}" destId="{FD382221-7260-491F-9E4D-6BB82136707E}" srcOrd="0" destOrd="0" parTransId="{563C5721-A7D1-4A0B-9D96-DED7144E5D84}" sibTransId="{B51921B6-0BD8-4177-9848-D19E97957301}"/>
    <dgm:cxn modelId="{F3EA59E0-0953-46D4-9FDE-FC5E17C4D76C}" srcId="{FB903862-06B2-4953-9956-017CFBF99721}" destId="{93E14391-5C8E-443B-950C-E0CC23F6C917}" srcOrd="0" destOrd="0" parTransId="{B35AD771-6760-494F-ACFB-109C51FFF038}" sibTransId="{A4EC9E62-C174-4861-98D3-CAC2F6212F91}"/>
    <dgm:cxn modelId="{CF2BF5E1-68BC-4CF8-A9F6-3BDAC3B93916}" type="presOf" srcId="{FCD65534-CCB7-45A0-B6C1-957A5700E3E2}" destId="{3F99D4F9-A709-4046-9086-6556733C837D}" srcOrd="0" destOrd="0" presId="urn:microsoft.com/office/officeart/2005/8/layout/hierarchy4"/>
    <dgm:cxn modelId="{D367EFEC-1787-4D9C-AA69-C3FA0725343D}" type="presOf" srcId="{2F9A8D2E-477C-4EAF-9845-765A65C0D468}" destId="{1C64F2E6-9C99-4FBC-81D2-B6E37EF4C60D}" srcOrd="0" destOrd="0" presId="urn:microsoft.com/office/officeart/2005/8/layout/hierarchy4"/>
    <dgm:cxn modelId="{C9D258F1-AFFA-45CF-8C0B-6151EE85D3C6}" type="presOf" srcId="{93E14391-5C8E-443B-950C-E0CC23F6C917}" destId="{CB09E807-D64B-4E6E-BB13-344D52AEE95D}" srcOrd="0" destOrd="0" presId="urn:microsoft.com/office/officeart/2005/8/layout/hierarchy4"/>
    <dgm:cxn modelId="{9A2A3CF4-4C9F-40A8-9402-460EB164D7ED}" srcId="{FCD65534-CCB7-45A0-B6C1-957A5700E3E2}" destId="{772AAA6D-A5B4-4898-9780-C8FF62FB5D1D}" srcOrd="4" destOrd="0" parTransId="{1E959066-0F67-438F-9428-56D841F68E33}" sibTransId="{C39E3E43-CC08-45C7-8E7C-13B0F390773D}"/>
    <dgm:cxn modelId="{B4F6E3FA-6DC4-4CF4-8854-C7B6B48FB0CC}" type="presOf" srcId="{E1BC8BD5-DB99-469E-B55E-827D0274ED0B}" destId="{420B0DEE-35DE-4E6E-9A84-FB689195B3C1}" srcOrd="0" destOrd="0" presId="urn:microsoft.com/office/officeart/2005/8/layout/hierarchy4"/>
    <dgm:cxn modelId="{B542ADFE-87A0-40C2-8CB8-AC62F8D7FE85}" type="presOf" srcId="{FD382221-7260-491F-9E4D-6BB82136707E}" destId="{026D8BA7-AB7F-4215-B2A1-5951FCF24252}" srcOrd="0" destOrd="0" presId="urn:microsoft.com/office/officeart/2005/8/layout/hierarchy4"/>
    <dgm:cxn modelId="{B37FD439-6FD0-419E-8EC5-B837CED10333}" type="presParOf" srcId="{49158B46-0411-4A34-BE99-1C27677396E8}" destId="{D2087EBB-8A8A-49C3-8215-B652A525D2A8}" srcOrd="0" destOrd="0" presId="urn:microsoft.com/office/officeart/2005/8/layout/hierarchy4"/>
    <dgm:cxn modelId="{30EE8FE6-8707-4912-9778-9E8C4F506A6C}" type="presParOf" srcId="{D2087EBB-8A8A-49C3-8215-B652A525D2A8}" destId="{A9AC424C-8198-4BF4-B24D-3024CB821231}" srcOrd="0" destOrd="0" presId="urn:microsoft.com/office/officeart/2005/8/layout/hierarchy4"/>
    <dgm:cxn modelId="{136C6465-C8DD-406F-B5B9-FEB928829DB6}" type="presParOf" srcId="{D2087EBB-8A8A-49C3-8215-B652A525D2A8}" destId="{5CFCAAFB-2796-4A15-95C7-4DADD57723D0}" srcOrd="1" destOrd="0" presId="urn:microsoft.com/office/officeart/2005/8/layout/hierarchy4"/>
    <dgm:cxn modelId="{C4441F63-7114-4772-8EED-99D9D95EA3DA}" type="presParOf" srcId="{D2087EBB-8A8A-49C3-8215-B652A525D2A8}" destId="{1B46219B-98CA-4412-9DB9-E9FC14C3513E}" srcOrd="2" destOrd="0" presId="urn:microsoft.com/office/officeart/2005/8/layout/hierarchy4"/>
    <dgm:cxn modelId="{ECDAB14A-4758-4680-BF4A-A55A7649D132}" type="presParOf" srcId="{1B46219B-98CA-4412-9DB9-E9FC14C3513E}" destId="{D43E93B5-E596-4F00-8683-D64A2EEF8DA1}" srcOrd="0" destOrd="0" presId="urn:microsoft.com/office/officeart/2005/8/layout/hierarchy4"/>
    <dgm:cxn modelId="{29373C3F-FCA4-4D55-91E4-9DDA0BE6BE8D}" type="presParOf" srcId="{D43E93B5-E596-4F00-8683-D64A2EEF8DA1}" destId="{60BE9D88-8C24-42C2-98CD-68DCAB648750}" srcOrd="0" destOrd="0" presId="urn:microsoft.com/office/officeart/2005/8/layout/hierarchy4"/>
    <dgm:cxn modelId="{A84C1229-4478-4A95-9621-17048C6BB14A}" type="presParOf" srcId="{D43E93B5-E596-4F00-8683-D64A2EEF8DA1}" destId="{F1DC42AD-0360-4C85-97F0-2892A86E5AFA}" srcOrd="1" destOrd="0" presId="urn:microsoft.com/office/officeart/2005/8/layout/hierarchy4"/>
    <dgm:cxn modelId="{97908874-A7E6-4909-B4C0-727B3E7F1B2E}" type="presParOf" srcId="{D43E93B5-E596-4F00-8683-D64A2EEF8DA1}" destId="{9C9BD4DD-7988-4BDB-BCDB-21330A367067}" srcOrd="2" destOrd="0" presId="urn:microsoft.com/office/officeart/2005/8/layout/hierarchy4"/>
    <dgm:cxn modelId="{6E20D093-D947-4A43-9950-49273511516C}" type="presParOf" srcId="{9C9BD4DD-7988-4BDB-BCDB-21330A367067}" destId="{1E55DDED-03B3-42CB-9661-D98A6D03407E}" srcOrd="0" destOrd="0" presId="urn:microsoft.com/office/officeart/2005/8/layout/hierarchy4"/>
    <dgm:cxn modelId="{86F8AE2C-B224-4602-A1DE-C2D9DE0833BD}" type="presParOf" srcId="{1E55DDED-03B3-42CB-9661-D98A6D03407E}" destId="{3F99D4F9-A709-4046-9086-6556733C837D}" srcOrd="0" destOrd="0" presId="urn:microsoft.com/office/officeart/2005/8/layout/hierarchy4"/>
    <dgm:cxn modelId="{4C58116F-67CD-4FA0-8A0F-DB85B7AD946C}" type="presParOf" srcId="{1E55DDED-03B3-42CB-9661-D98A6D03407E}" destId="{1BD86BF4-9735-406A-AE0E-6C9629947A7B}" srcOrd="1" destOrd="0" presId="urn:microsoft.com/office/officeart/2005/8/layout/hierarchy4"/>
    <dgm:cxn modelId="{79AE5DEC-4FFE-4391-8A1B-98518797FE56}" type="presParOf" srcId="{1E55DDED-03B3-42CB-9661-D98A6D03407E}" destId="{1C18135A-45BC-4137-BE47-609BC79FEA4E}" srcOrd="2" destOrd="0" presId="urn:microsoft.com/office/officeart/2005/8/layout/hierarchy4"/>
    <dgm:cxn modelId="{C30B1552-FFEE-4F8E-B2F6-3EAA3202FCD4}" type="presParOf" srcId="{1C18135A-45BC-4137-BE47-609BC79FEA4E}" destId="{47792461-FF69-4C79-A507-1ACC07E7BD51}" srcOrd="0" destOrd="0" presId="urn:microsoft.com/office/officeart/2005/8/layout/hierarchy4"/>
    <dgm:cxn modelId="{7BD545FA-6CCB-409F-8230-A460BE03D7E8}" type="presParOf" srcId="{47792461-FF69-4C79-A507-1ACC07E7BD51}" destId="{1C64F2E6-9C99-4FBC-81D2-B6E37EF4C60D}" srcOrd="0" destOrd="0" presId="urn:microsoft.com/office/officeart/2005/8/layout/hierarchy4"/>
    <dgm:cxn modelId="{AF65DC45-F129-4472-BAE7-8F6E19A16D1F}" type="presParOf" srcId="{47792461-FF69-4C79-A507-1ACC07E7BD51}" destId="{F9092EDB-C728-4E38-B06C-85CA3B0E3C6D}" srcOrd="1" destOrd="0" presId="urn:microsoft.com/office/officeart/2005/8/layout/hierarchy4"/>
    <dgm:cxn modelId="{DE1A941A-B6A5-454B-A834-0BB8AB1E876C}" type="presParOf" srcId="{47792461-FF69-4C79-A507-1ACC07E7BD51}" destId="{48E4CA0C-C84E-47BA-AF92-DE486D56ECEC}" srcOrd="2" destOrd="0" presId="urn:microsoft.com/office/officeart/2005/8/layout/hierarchy4"/>
    <dgm:cxn modelId="{E1F227BE-53C2-43FA-9DE2-212DA65B3798}" type="presParOf" srcId="{48E4CA0C-C84E-47BA-AF92-DE486D56ECEC}" destId="{7F229789-7531-416D-B274-C9EE8336124D}" srcOrd="0" destOrd="0" presId="urn:microsoft.com/office/officeart/2005/8/layout/hierarchy4"/>
    <dgm:cxn modelId="{91EAC230-03E5-41F9-BE87-AE3FFC472944}" type="presParOf" srcId="{7F229789-7531-416D-B274-C9EE8336124D}" destId="{420B0DEE-35DE-4E6E-9A84-FB689195B3C1}" srcOrd="0" destOrd="0" presId="urn:microsoft.com/office/officeart/2005/8/layout/hierarchy4"/>
    <dgm:cxn modelId="{19EE37A0-37E4-4E54-889A-4264619C1028}" type="presParOf" srcId="{7F229789-7531-416D-B274-C9EE8336124D}" destId="{FC636CBD-767E-47E1-802C-5BCFCCD2E4A1}" srcOrd="1" destOrd="0" presId="urn:microsoft.com/office/officeart/2005/8/layout/hierarchy4"/>
    <dgm:cxn modelId="{30EA7B90-A64F-473E-B444-19DF07D5043E}" type="presParOf" srcId="{1C18135A-45BC-4137-BE47-609BC79FEA4E}" destId="{9131AC6F-77A5-4E5C-B910-192325F86C8F}" srcOrd="1" destOrd="0" presId="urn:microsoft.com/office/officeart/2005/8/layout/hierarchy4"/>
    <dgm:cxn modelId="{0F7B6810-994A-4452-84F6-22E2E0750AAD}" type="presParOf" srcId="{1C18135A-45BC-4137-BE47-609BC79FEA4E}" destId="{6F5F9E61-1153-4FF1-8010-003FE4913B63}" srcOrd="2" destOrd="0" presId="urn:microsoft.com/office/officeart/2005/8/layout/hierarchy4"/>
    <dgm:cxn modelId="{5460E59C-D155-45F4-9842-4251DA9E9B8D}" type="presParOf" srcId="{6F5F9E61-1153-4FF1-8010-003FE4913B63}" destId="{422AEF1D-90DE-4978-89EA-663D34E64513}" srcOrd="0" destOrd="0" presId="urn:microsoft.com/office/officeart/2005/8/layout/hierarchy4"/>
    <dgm:cxn modelId="{5938F530-90D7-44FC-B41C-B66D1DE88171}" type="presParOf" srcId="{6F5F9E61-1153-4FF1-8010-003FE4913B63}" destId="{94C6EB04-B433-4EDC-9226-BF78E0D2DC00}" srcOrd="1" destOrd="0" presId="urn:microsoft.com/office/officeart/2005/8/layout/hierarchy4"/>
    <dgm:cxn modelId="{D06D1CA2-A4A6-4B46-82B1-78FAF7B7359E}" type="presParOf" srcId="{6F5F9E61-1153-4FF1-8010-003FE4913B63}" destId="{B7FD17FD-4863-456A-93E5-D509B6983803}" srcOrd="2" destOrd="0" presId="urn:microsoft.com/office/officeart/2005/8/layout/hierarchy4"/>
    <dgm:cxn modelId="{546648CA-5014-471A-B595-1D06FC7C50E4}" type="presParOf" srcId="{B7FD17FD-4863-456A-93E5-D509B6983803}" destId="{09662B6A-9B74-4860-A496-C7796F76DE80}" srcOrd="0" destOrd="0" presId="urn:microsoft.com/office/officeart/2005/8/layout/hierarchy4"/>
    <dgm:cxn modelId="{7C12B13A-E189-4840-B27B-779EAC4573EC}" type="presParOf" srcId="{09662B6A-9B74-4860-A496-C7796F76DE80}" destId="{3B655E6C-D3F8-4917-A14A-4DF1CC3BABC7}" srcOrd="0" destOrd="0" presId="urn:microsoft.com/office/officeart/2005/8/layout/hierarchy4"/>
    <dgm:cxn modelId="{F86A48E9-AA91-4251-ABD9-104D469F435E}" type="presParOf" srcId="{09662B6A-9B74-4860-A496-C7796F76DE80}" destId="{E643C95B-D433-4609-99CF-39019B932207}" srcOrd="1" destOrd="0" presId="urn:microsoft.com/office/officeart/2005/8/layout/hierarchy4"/>
    <dgm:cxn modelId="{2EEA7872-EAF8-4F25-820A-6908BB589241}" type="presParOf" srcId="{1C18135A-45BC-4137-BE47-609BC79FEA4E}" destId="{3882501D-D5FE-4C1D-A197-C2F43564A8FF}" srcOrd="3" destOrd="0" presId="urn:microsoft.com/office/officeart/2005/8/layout/hierarchy4"/>
    <dgm:cxn modelId="{C7041137-02F8-4926-9473-15E0E55095CC}" type="presParOf" srcId="{1C18135A-45BC-4137-BE47-609BC79FEA4E}" destId="{539FEF9E-94FE-4DC0-9375-03A23A0989AE}" srcOrd="4" destOrd="0" presId="urn:microsoft.com/office/officeart/2005/8/layout/hierarchy4"/>
    <dgm:cxn modelId="{C9211364-9064-48FD-A5E9-1311B3FB77E2}" type="presParOf" srcId="{539FEF9E-94FE-4DC0-9375-03A23A0989AE}" destId="{03A04CFB-78DA-45E3-9293-004DC86F87CF}" srcOrd="0" destOrd="0" presId="urn:microsoft.com/office/officeart/2005/8/layout/hierarchy4"/>
    <dgm:cxn modelId="{5606C6FE-DA28-47CE-8206-3684967B8B32}" type="presParOf" srcId="{539FEF9E-94FE-4DC0-9375-03A23A0989AE}" destId="{CE03D7A8-2FED-4102-9F76-042F6417A7EE}" srcOrd="1" destOrd="0" presId="urn:microsoft.com/office/officeart/2005/8/layout/hierarchy4"/>
    <dgm:cxn modelId="{18A29612-B655-4882-BD77-A2AB68876AB8}" type="presParOf" srcId="{539FEF9E-94FE-4DC0-9375-03A23A0989AE}" destId="{C1AAA822-461D-4C16-A59E-7A806971D42B}" srcOrd="2" destOrd="0" presId="urn:microsoft.com/office/officeart/2005/8/layout/hierarchy4"/>
    <dgm:cxn modelId="{D003493A-CAA9-4B08-BCEF-E9585E431E82}" type="presParOf" srcId="{C1AAA822-461D-4C16-A59E-7A806971D42B}" destId="{A6200A65-6FC6-4B1B-88B4-03CAEC7C110D}" srcOrd="0" destOrd="0" presId="urn:microsoft.com/office/officeart/2005/8/layout/hierarchy4"/>
    <dgm:cxn modelId="{9D9B30B2-0973-48D3-8B54-5D08495BCB47}" type="presParOf" srcId="{A6200A65-6FC6-4B1B-88B4-03CAEC7C110D}" destId="{CB09E807-D64B-4E6E-BB13-344D52AEE95D}" srcOrd="0" destOrd="0" presId="urn:microsoft.com/office/officeart/2005/8/layout/hierarchy4"/>
    <dgm:cxn modelId="{A8826F38-A0A3-482F-954D-DA9DBE3D2169}" type="presParOf" srcId="{A6200A65-6FC6-4B1B-88B4-03CAEC7C110D}" destId="{D78F2940-7035-446A-B46B-2BBE9D0EF71E}" srcOrd="1" destOrd="0" presId="urn:microsoft.com/office/officeart/2005/8/layout/hierarchy4"/>
    <dgm:cxn modelId="{9B8A5878-917C-4D01-9E88-7718154F7DCB}" type="presParOf" srcId="{1C18135A-45BC-4137-BE47-609BC79FEA4E}" destId="{B0175F91-6F61-44E2-A753-4ACA2094A9E1}" srcOrd="5" destOrd="0" presId="urn:microsoft.com/office/officeart/2005/8/layout/hierarchy4"/>
    <dgm:cxn modelId="{115DE680-06D1-4A37-B139-9BD0746D2917}" type="presParOf" srcId="{1C18135A-45BC-4137-BE47-609BC79FEA4E}" destId="{7DA61258-C0C6-4295-B7D0-48B3F5EC942D}" srcOrd="6" destOrd="0" presId="urn:microsoft.com/office/officeart/2005/8/layout/hierarchy4"/>
    <dgm:cxn modelId="{2BD7ADFA-8CA0-4FA6-B5B7-74A59381645E}" type="presParOf" srcId="{7DA61258-C0C6-4295-B7D0-48B3F5EC942D}" destId="{727CBB42-1B9A-4434-B380-31C478C23506}" srcOrd="0" destOrd="0" presId="urn:microsoft.com/office/officeart/2005/8/layout/hierarchy4"/>
    <dgm:cxn modelId="{6E72C4E4-B7C8-4C7E-B384-01E514342981}" type="presParOf" srcId="{7DA61258-C0C6-4295-B7D0-48B3F5EC942D}" destId="{6EA388CC-E9CC-4D7F-9D48-71F25923C759}" srcOrd="1" destOrd="0" presId="urn:microsoft.com/office/officeart/2005/8/layout/hierarchy4"/>
    <dgm:cxn modelId="{8793BBEF-9EFC-4CA7-837B-1BBFB58E4403}" type="presParOf" srcId="{7DA61258-C0C6-4295-B7D0-48B3F5EC942D}" destId="{3B0D26D3-2AFF-4D90-B38F-87B99038B6A2}" srcOrd="2" destOrd="0" presId="urn:microsoft.com/office/officeart/2005/8/layout/hierarchy4"/>
    <dgm:cxn modelId="{C0714674-00BC-4980-BF96-78A6C5BEBC6B}" type="presParOf" srcId="{3B0D26D3-2AFF-4D90-B38F-87B99038B6A2}" destId="{594F0BDA-E9A3-4395-B86B-9AFAF9327AD1}" srcOrd="0" destOrd="0" presId="urn:microsoft.com/office/officeart/2005/8/layout/hierarchy4"/>
    <dgm:cxn modelId="{EE7CFC2C-69E4-4E94-B707-3F4683245D33}" type="presParOf" srcId="{594F0BDA-E9A3-4395-B86B-9AFAF9327AD1}" destId="{026D8BA7-AB7F-4215-B2A1-5951FCF24252}" srcOrd="0" destOrd="0" presId="urn:microsoft.com/office/officeart/2005/8/layout/hierarchy4"/>
    <dgm:cxn modelId="{AB3908F6-82C6-4F2B-9E61-C0818D7FF4DC}" type="presParOf" srcId="{594F0BDA-E9A3-4395-B86B-9AFAF9327AD1}" destId="{9B23F09C-3A04-4A05-AF15-6685AC76C856}" srcOrd="1" destOrd="0" presId="urn:microsoft.com/office/officeart/2005/8/layout/hierarchy4"/>
    <dgm:cxn modelId="{A545DD61-19B4-4016-9277-6F7240B7AA46}" type="presParOf" srcId="{1C18135A-45BC-4137-BE47-609BC79FEA4E}" destId="{94305DCB-BE31-4733-BCF7-177FE2846F23}" srcOrd="7" destOrd="0" presId="urn:microsoft.com/office/officeart/2005/8/layout/hierarchy4"/>
    <dgm:cxn modelId="{DAE18E09-3B46-40BC-A646-4429A23E6DC4}" type="presParOf" srcId="{1C18135A-45BC-4137-BE47-609BC79FEA4E}" destId="{03B7635B-A04A-413A-B8A3-DB80288D770F}" srcOrd="8" destOrd="0" presId="urn:microsoft.com/office/officeart/2005/8/layout/hierarchy4"/>
    <dgm:cxn modelId="{4050228E-F314-4F31-870C-DB409D5E7268}" type="presParOf" srcId="{03B7635B-A04A-413A-B8A3-DB80288D770F}" destId="{CBEAD096-3922-43EA-855D-DDB592B850FC}" srcOrd="0" destOrd="0" presId="urn:microsoft.com/office/officeart/2005/8/layout/hierarchy4"/>
    <dgm:cxn modelId="{0A237A42-7812-40ED-9375-50F12DC696D4}" type="presParOf" srcId="{03B7635B-A04A-413A-B8A3-DB80288D770F}" destId="{85472D73-A333-4E2A-8BA4-542F4C12BBA9}" srcOrd="1" destOrd="0" presId="urn:microsoft.com/office/officeart/2005/8/layout/hierarchy4"/>
    <dgm:cxn modelId="{8BFDCF44-905F-4151-B4A8-D161A2CE6CB5}" type="presParOf" srcId="{03B7635B-A04A-413A-B8A3-DB80288D770F}" destId="{BA6D76C2-F811-464E-847C-076F50DEA95B}" srcOrd="2" destOrd="0" presId="urn:microsoft.com/office/officeart/2005/8/layout/hierarchy4"/>
    <dgm:cxn modelId="{ADDD21F4-A59C-4820-99ED-8CBDD0E8BCD6}" type="presParOf" srcId="{BA6D76C2-F811-464E-847C-076F50DEA95B}" destId="{FC259DB4-40BA-4795-B951-79010B4EED5B}" srcOrd="0" destOrd="0" presId="urn:microsoft.com/office/officeart/2005/8/layout/hierarchy4"/>
    <dgm:cxn modelId="{8B7B7B26-8852-4689-AB06-B6534CBF311C}" type="presParOf" srcId="{FC259DB4-40BA-4795-B951-79010B4EED5B}" destId="{D9BD013C-ABB6-4A62-B648-8E6EEE698C1C}" srcOrd="0" destOrd="0" presId="urn:microsoft.com/office/officeart/2005/8/layout/hierarchy4"/>
    <dgm:cxn modelId="{F61CEA29-A172-4BF7-9D2F-6E080D60E6F9}" type="presParOf" srcId="{FC259DB4-40BA-4795-B951-79010B4EED5B}" destId="{09934DD3-51B8-4285-820E-BF9BB430585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77C4E4-2E1E-4556-B93F-B13CF282065D}"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GB"/>
        </a:p>
      </dgm:t>
    </dgm:pt>
    <dgm:pt modelId="{F4BD6618-F4D3-473B-AD84-01801492E9D1}">
      <dgm:prSet phldrT="[Text]"/>
      <dgm:spPr/>
      <dgm:t>
        <a:bodyPr/>
        <a:lstStyle/>
        <a:p>
          <a:r>
            <a:rPr lang="en-GB" dirty="0"/>
            <a:t>European Convention on Human Rights 1950</a:t>
          </a:r>
        </a:p>
      </dgm:t>
    </dgm:pt>
    <dgm:pt modelId="{39069C48-19D0-4FC4-BB22-B7AB0D3F41F7}" type="parTrans" cxnId="{3BBC7F74-9B0A-4865-8671-67D8C1855E85}">
      <dgm:prSet/>
      <dgm:spPr/>
      <dgm:t>
        <a:bodyPr/>
        <a:lstStyle/>
        <a:p>
          <a:endParaRPr lang="en-GB"/>
        </a:p>
      </dgm:t>
    </dgm:pt>
    <dgm:pt modelId="{2B3EBC5E-BA11-419A-BB3F-644992C9E2C2}" type="sibTrans" cxnId="{3BBC7F74-9B0A-4865-8671-67D8C1855E85}">
      <dgm:prSet/>
      <dgm:spPr/>
      <dgm:t>
        <a:bodyPr/>
        <a:lstStyle/>
        <a:p>
          <a:endParaRPr lang="en-GB"/>
        </a:p>
      </dgm:t>
    </dgm:pt>
    <dgm:pt modelId="{FAB49D74-4AEC-4D6C-BFB6-C6E5B6E75DDF}">
      <dgm:prSet phldrT="[Text]"/>
      <dgm:spPr/>
      <dgm:t>
        <a:bodyPr/>
        <a:lstStyle/>
        <a:p>
          <a:r>
            <a:rPr lang="en-GB" dirty="0"/>
            <a:t>Human Rights Act 1998</a:t>
          </a:r>
        </a:p>
      </dgm:t>
    </dgm:pt>
    <dgm:pt modelId="{91BAFA6A-B3F2-4CB8-9E22-7E86645AA278}" type="parTrans" cxnId="{73EBF5D1-0257-4289-B75A-CA9A4FE10A74}">
      <dgm:prSet/>
      <dgm:spPr/>
      <dgm:t>
        <a:bodyPr/>
        <a:lstStyle/>
        <a:p>
          <a:endParaRPr lang="en-GB"/>
        </a:p>
      </dgm:t>
    </dgm:pt>
    <dgm:pt modelId="{8701835F-649D-4F52-8117-45096108FE7D}" type="sibTrans" cxnId="{73EBF5D1-0257-4289-B75A-CA9A4FE10A74}">
      <dgm:prSet/>
      <dgm:spPr/>
      <dgm:t>
        <a:bodyPr/>
        <a:lstStyle/>
        <a:p>
          <a:endParaRPr lang="en-GB"/>
        </a:p>
      </dgm:t>
    </dgm:pt>
    <dgm:pt modelId="{FCD65534-CCB7-45A0-B6C1-957A5700E3E2}">
      <dgm:prSet phldrT="[Text]"/>
      <dgm:spPr/>
      <dgm:t>
        <a:bodyPr/>
        <a:lstStyle/>
        <a:p>
          <a:r>
            <a:rPr lang="en-GB" dirty="0"/>
            <a:t>Scotland Act 1998 and 2016</a:t>
          </a:r>
        </a:p>
      </dgm:t>
    </dgm:pt>
    <dgm:pt modelId="{65FC8949-08BE-43CE-B213-E3FA63F1B307}" type="parTrans" cxnId="{05A04F26-EB79-439F-835C-EB00D1B74D62}">
      <dgm:prSet/>
      <dgm:spPr/>
      <dgm:t>
        <a:bodyPr/>
        <a:lstStyle/>
        <a:p>
          <a:endParaRPr lang="en-GB"/>
        </a:p>
      </dgm:t>
    </dgm:pt>
    <dgm:pt modelId="{6DCA1DE0-2EDC-4312-B143-C07C20337A51}" type="sibTrans" cxnId="{05A04F26-EB79-439F-835C-EB00D1B74D62}">
      <dgm:prSet/>
      <dgm:spPr/>
      <dgm:t>
        <a:bodyPr/>
        <a:lstStyle/>
        <a:p>
          <a:endParaRPr lang="en-GB"/>
        </a:p>
      </dgm:t>
    </dgm:pt>
    <dgm:pt modelId="{2F9A8D2E-477C-4EAF-9845-765A65C0D468}">
      <dgm:prSet/>
      <dgm:spPr/>
      <dgm:t>
        <a:bodyPr/>
        <a:lstStyle/>
        <a:p>
          <a:r>
            <a:rPr lang="en-GB" dirty="0"/>
            <a:t>Equality Act 2010</a:t>
          </a:r>
        </a:p>
      </dgm:t>
    </dgm:pt>
    <dgm:pt modelId="{1206991D-3DBB-4427-88B7-072437587CB9}" type="parTrans" cxnId="{9D4D99A8-C40C-41FC-8F16-1BF811500332}">
      <dgm:prSet/>
      <dgm:spPr/>
      <dgm:t>
        <a:bodyPr/>
        <a:lstStyle/>
        <a:p>
          <a:endParaRPr lang="en-GB"/>
        </a:p>
      </dgm:t>
    </dgm:pt>
    <dgm:pt modelId="{8334A43D-3C35-4FDE-9754-B477E0715938}" type="sibTrans" cxnId="{9D4D99A8-C40C-41FC-8F16-1BF811500332}">
      <dgm:prSet/>
      <dgm:spPr/>
      <dgm:t>
        <a:bodyPr/>
        <a:lstStyle/>
        <a:p>
          <a:endParaRPr lang="en-GB"/>
        </a:p>
      </dgm:t>
    </dgm:pt>
    <dgm:pt modelId="{170C5B83-B412-4BD1-BE78-A685FFA75CCF}">
      <dgm:prSet/>
      <dgm:spPr/>
      <dgm:t>
        <a:bodyPr/>
        <a:lstStyle/>
        <a:p>
          <a:r>
            <a:rPr lang="en-GB" dirty="0"/>
            <a:t>Children and Young People Act 2014</a:t>
          </a:r>
        </a:p>
      </dgm:t>
    </dgm:pt>
    <dgm:pt modelId="{85A1A3DE-0002-42CE-B023-F8F3A00B0088}" type="parTrans" cxnId="{6B3F506A-65BC-4B4A-BB18-372A9FC9A459}">
      <dgm:prSet/>
      <dgm:spPr/>
      <dgm:t>
        <a:bodyPr/>
        <a:lstStyle/>
        <a:p>
          <a:endParaRPr lang="en-GB"/>
        </a:p>
      </dgm:t>
    </dgm:pt>
    <dgm:pt modelId="{4B3FA760-0478-4289-8372-F753A4EC6D6A}" type="sibTrans" cxnId="{6B3F506A-65BC-4B4A-BB18-372A9FC9A459}">
      <dgm:prSet/>
      <dgm:spPr/>
      <dgm:t>
        <a:bodyPr/>
        <a:lstStyle/>
        <a:p>
          <a:endParaRPr lang="en-GB"/>
        </a:p>
      </dgm:t>
    </dgm:pt>
    <dgm:pt modelId="{FB903862-06B2-4953-9956-017CFBF99721}">
      <dgm:prSet/>
      <dgm:spPr/>
      <dgm:t>
        <a:bodyPr/>
        <a:lstStyle/>
        <a:p>
          <a:r>
            <a:rPr lang="en-GB" dirty="0"/>
            <a:t>Community Empowerment Act 2015</a:t>
          </a:r>
        </a:p>
      </dgm:t>
    </dgm:pt>
    <dgm:pt modelId="{CE91A9A1-0D10-490F-BC6B-7E83AB32F3E8}" type="parTrans" cxnId="{A612B3C2-6D3A-43F4-B91E-82FD6531DD34}">
      <dgm:prSet/>
      <dgm:spPr/>
      <dgm:t>
        <a:bodyPr/>
        <a:lstStyle/>
        <a:p>
          <a:endParaRPr lang="en-GB"/>
        </a:p>
      </dgm:t>
    </dgm:pt>
    <dgm:pt modelId="{8120B190-88C5-4325-AD34-9CAF9F2C9FC0}" type="sibTrans" cxnId="{A612B3C2-6D3A-43F4-B91E-82FD6531DD34}">
      <dgm:prSet/>
      <dgm:spPr/>
      <dgm:t>
        <a:bodyPr/>
        <a:lstStyle/>
        <a:p>
          <a:endParaRPr lang="en-GB"/>
        </a:p>
      </dgm:t>
    </dgm:pt>
    <dgm:pt modelId="{E1BC8BD5-DB99-469E-B55E-827D0274ED0B}">
      <dgm:prSet/>
      <dgm:spPr/>
      <dgm:t>
        <a:bodyPr/>
        <a:lstStyle/>
        <a:p>
          <a:r>
            <a:rPr lang="en-GB" dirty="0"/>
            <a:t>Fairer Scotland Duty 2018</a:t>
          </a:r>
        </a:p>
      </dgm:t>
    </dgm:pt>
    <dgm:pt modelId="{42AA25FA-76B4-4EC1-B10A-151518BBC581}" type="parTrans" cxnId="{4FA8A1B8-6A9A-48AD-A803-6EB5D6BEBFCD}">
      <dgm:prSet/>
      <dgm:spPr/>
      <dgm:t>
        <a:bodyPr/>
        <a:lstStyle/>
        <a:p>
          <a:endParaRPr lang="en-GB"/>
        </a:p>
      </dgm:t>
    </dgm:pt>
    <dgm:pt modelId="{3E4D8766-58AE-4189-B769-A7CDBC140024}" type="sibTrans" cxnId="{4FA8A1B8-6A9A-48AD-A803-6EB5D6BEBFCD}">
      <dgm:prSet/>
      <dgm:spPr/>
      <dgm:t>
        <a:bodyPr/>
        <a:lstStyle/>
        <a:p>
          <a:endParaRPr lang="en-GB"/>
        </a:p>
      </dgm:t>
    </dgm:pt>
    <dgm:pt modelId="{93E14391-5C8E-443B-950C-E0CC23F6C917}">
      <dgm:prSet/>
      <dgm:spPr/>
      <dgm:t>
        <a:bodyPr/>
        <a:lstStyle/>
        <a:p>
          <a:r>
            <a:rPr lang="en-GB"/>
            <a:t>Community Planning/Locality Planning</a:t>
          </a:r>
        </a:p>
      </dgm:t>
    </dgm:pt>
    <dgm:pt modelId="{B35AD771-6760-494F-ACFB-109C51FFF038}" type="parTrans" cxnId="{F3EA59E0-0953-46D4-9FDE-FC5E17C4D76C}">
      <dgm:prSet/>
      <dgm:spPr/>
      <dgm:t>
        <a:bodyPr/>
        <a:lstStyle/>
        <a:p>
          <a:endParaRPr lang="en-GB"/>
        </a:p>
      </dgm:t>
    </dgm:pt>
    <dgm:pt modelId="{A4EC9E62-C174-4861-98D3-CAC2F6212F91}" type="sibTrans" cxnId="{F3EA59E0-0953-46D4-9FDE-FC5E17C4D76C}">
      <dgm:prSet/>
      <dgm:spPr/>
      <dgm:t>
        <a:bodyPr/>
        <a:lstStyle/>
        <a:p>
          <a:endParaRPr lang="en-GB"/>
        </a:p>
      </dgm:t>
    </dgm:pt>
    <dgm:pt modelId="{8E32B5C6-6D88-4884-A0F8-2ACBC175A65C}">
      <dgm:prSet/>
      <dgm:spPr/>
      <dgm:t>
        <a:bodyPr/>
        <a:lstStyle/>
        <a:p>
          <a:r>
            <a:rPr lang="en-GB" dirty="0"/>
            <a:t>Care leavers, GIRFEC,</a:t>
          </a:r>
        </a:p>
        <a:p>
          <a:r>
            <a:rPr lang="en-GB" dirty="0"/>
            <a:t>Children’s Services Plans</a:t>
          </a:r>
        </a:p>
      </dgm:t>
    </dgm:pt>
    <dgm:pt modelId="{0CA0C3EE-1C0B-47B9-BAFE-96F0077EA4AF}" type="parTrans" cxnId="{F3B61440-1952-4FC5-BEEB-297592465ADA}">
      <dgm:prSet/>
      <dgm:spPr/>
      <dgm:t>
        <a:bodyPr/>
        <a:lstStyle/>
        <a:p>
          <a:endParaRPr lang="en-GB"/>
        </a:p>
      </dgm:t>
    </dgm:pt>
    <dgm:pt modelId="{ABCB274F-E320-4C31-BB70-9C14B2A749D9}" type="sibTrans" cxnId="{F3B61440-1952-4FC5-BEEB-297592465ADA}">
      <dgm:prSet/>
      <dgm:spPr/>
      <dgm:t>
        <a:bodyPr/>
        <a:lstStyle/>
        <a:p>
          <a:endParaRPr lang="en-GB"/>
        </a:p>
      </dgm:t>
    </dgm:pt>
    <dgm:pt modelId="{54285777-8A58-4472-9D29-E7116384C5FC}">
      <dgm:prSet/>
      <dgm:spPr/>
      <dgm:t>
        <a:bodyPr/>
        <a:lstStyle/>
        <a:p>
          <a:r>
            <a:rPr lang="en-GB" dirty="0"/>
            <a:t>Education Act 2016</a:t>
          </a:r>
        </a:p>
      </dgm:t>
    </dgm:pt>
    <dgm:pt modelId="{97589CAA-2B59-4E45-840A-B5E605A9B982}" type="parTrans" cxnId="{C955D22C-92D9-4A68-A882-C5362E4FE52F}">
      <dgm:prSet/>
      <dgm:spPr/>
      <dgm:t>
        <a:bodyPr/>
        <a:lstStyle/>
        <a:p>
          <a:endParaRPr lang="en-GB"/>
        </a:p>
      </dgm:t>
    </dgm:pt>
    <dgm:pt modelId="{E35C784E-91EC-4203-896B-5238CC51714E}" type="sibTrans" cxnId="{C955D22C-92D9-4A68-A882-C5362E4FE52F}">
      <dgm:prSet/>
      <dgm:spPr/>
      <dgm:t>
        <a:bodyPr/>
        <a:lstStyle/>
        <a:p>
          <a:endParaRPr lang="en-GB"/>
        </a:p>
      </dgm:t>
    </dgm:pt>
    <dgm:pt modelId="{772AAA6D-A5B4-4898-9780-C8FF62FB5D1D}">
      <dgm:prSet/>
      <dgm:spPr/>
      <dgm:t>
        <a:bodyPr/>
        <a:lstStyle/>
        <a:p>
          <a:r>
            <a:rPr lang="en-GB" dirty="0"/>
            <a:t>Child Poverty Act 2017</a:t>
          </a:r>
        </a:p>
      </dgm:t>
    </dgm:pt>
    <dgm:pt modelId="{1E959066-0F67-438F-9428-56D841F68E33}" type="parTrans" cxnId="{9A2A3CF4-4C9F-40A8-9402-460EB164D7ED}">
      <dgm:prSet/>
      <dgm:spPr/>
      <dgm:t>
        <a:bodyPr/>
        <a:lstStyle/>
        <a:p>
          <a:endParaRPr lang="en-GB"/>
        </a:p>
      </dgm:t>
    </dgm:pt>
    <dgm:pt modelId="{C39E3E43-CC08-45C7-8E7C-13B0F390773D}" type="sibTrans" cxnId="{9A2A3CF4-4C9F-40A8-9402-460EB164D7ED}">
      <dgm:prSet/>
      <dgm:spPr/>
      <dgm:t>
        <a:bodyPr/>
        <a:lstStyle/>
        <a:p>
          <a:endParaRPr lang="en-GB"/>
        </a:p>
      </dgm:t>
    </dgm:pt>
    <dgm:pt modelId="{FD382221-7260-491F-9E4D-6BB82136707E}">
      <dgm:prSet/>
      <dgm:spPr/>
      <dgm:t>
        <a:bodyPr/>
        <a:lstStyle/>
        <a:p>
          <a:r>
            <a:rPr lang="en-GB" dirty="0"/>
            <a:t>Reduce inequalities of outcome for Pupils</a:t>
          </a:r>
        </a:p>
      </dgm:t>
    </dgm:pt>
    <dgm:pt modelId="{563C5721-A7D1-4A0B-9D96-DED7144E5D84}" type="parTrans" cxnId="{1AC944D2-C875-470B-9F60-54AAE0F72127}">
      <dgm:prSet/>
      <dgm:spPr/>
      <dgm:t>
        <a:bodyPr/>
        <a:lstStyle/>
        <a:p>
          <a:endParaRPr lang="en-GB"/>
        </a:p>
      </dgm:t>
    </dgm:pt>
    <dgm:pt modelId="{B51921B6-0BD8-4177-9848-D19E97957301}" type="sibTrans" cxnId="{1AC944D2-C875-470B-9F60-54AAE0F72127}">
      <dgm:prSet/>
      <dgm:spPr/>
      <dgm:t>
        <a:bodyPr/>
        <a:lstStyle/>
        <a:p>
          <a:endParaRPr lang="en-GB"/>
        </a:p>
      </dgm:t>
    </dgm:pt>
    <dgm:pt modelId="{6C3227A3-ECEF-41C4-BE16-8C4F4B061662}">
      <dgm:prSet/>
      <dgm:spPr/>
      <dgm:t>
        <a:bodyPr/>
        <a:lstStyle/>
        <a:p>
          <a:r>
            <a:rPr lang="en-GB" dirty="0"/>
            <a:t>Child Poverty Local Action Reports</a:t>
          </a:r>
        </a:p>
      </dgm:t>
    </dgm:pt>
    <dgm:pt modelId="{209CBB63-1F8C-4C59-B5C4-EF00DFF017CA}" type="parTrans" cxnId="{EA7C7D26-BB3A-4802-A4E9-42289D41FDA4}">
      <dgm:prSet/>
      <dgm:spPr/>
      <dgm:t>
        <a:bodyPr/>
        <a:lstStyle/>
        <a:p>
          <a:endParaRPr lang="en-GB"/>
        </a:p>
      </dgm:t>
    </dgm:pt>
    <dgm:pt modelId="{971CDD30-3613-4D6C-89A2-D0A374434938}" type="sibTrans" cxnId="{EA7C7D26-BB3A-4802-A4E9-42289D41FDA4}">
      <dgm:prSet/>
      <dgm:spPr/>
      <dgm:t>
        <a:bodyPr/>
        <a:lstStyle/>
        <a:p>
          <a:endParaRPr lang="en-GB"/>
        </a:p>
      </dgm:t>
    </dgm:pt>
    <dgm:pt modelId="{49158B46-0411-4A34-BE99-1C27677396E8}" type="pres">
      <dgm:prSet presAssocID="{4577C4E4-2E1E-4556-B93F-B13CF282065D}" presName="Name0" presStyleCnt="0">
        <dgm:presLayoutVars>
          <dgm:chPref val="1"/>
          <dgm:dir/>
          <dgm:animOne val="branch"/>
          <dgm:animLvl val="lvl"/>
          <dgm:resizeHandles/>
        </dgm:presLayoutVars>
      </dgm:prSet>
      <dgm:spPr/>
    </dgm:pt>
    <dgm:pt modelId="{D2087EBB-8A8A-49C3-8215-B652A525D2A8}" type="pres">
      <dgm:prSet presAssocID="{F4BD6618-F4D3-473B-AD84-01801492E9D1}" presName="vertOne" presStyleCnt="0"/>
      <dgm:spPr/>
    </dgm:pt>
    <dgm:pt modelId="{A9AC424C-8198-4BF4-B24D-3024CB821231}" type="pres">
      <dgm:prSet presAssocID="{F4BD6618-F4D3-473B-AD84-01801492E9D1}" presName="txOne" presStyleLbl="node0" presStyleIdx="0" presStyleCnt="1" custLinFactY="-141245" custLinFactNeighborX="-11915" custLinFactNeighborY="-200000">
        <dgm:presLayoutVars>
          <dgm:chPref val="3"/>
        </dgm:presLayoutVars>
      </dgm:prSet>
      <dgm:spPr/>
    </dgm:pt>
    <dgm:pt modelId="{5CFCAAFB-2796-4A15-95C7-4DADD57723D0}" type="pres">
      <dgm:prSet presAssocID="{F4BD6618-F4D3-473B-AD84-01801492E9D1}" presName="parTransOne" presStyleCnt="0"/>
      <dgm:spPr/>
    </dgm:pt>
    <dgm:pt modelId="{1B46219B-98CA-4412-9DB9-E9FC14C3513E}" type="pres">
      <dgm:prSet presAssocID="{F4BD6618-F4D3-473B-AD84-01801492E9D1}" presName="horzOne" presStyleCnt="0"/>
      <dgm:spPr/>
    </dgm:pt>
    <dgm:pt modelId="{D43E93B5-E596-4F00-8683-D64A2EEF8DA1}" type="pres">
      <dgm:prSet presAssocID="{FAB49D74-4AEC-4D6C-BFB6-C6E5B6E75DDF}" presName="vertTwo" presStyleCnt="0"/>
      <dgm:spPr/>
    </dgm:pt>
    <dgm:pt modelId="{60BE9D88-8C24-42C2-98CD-68DCAB648750}" type="pres">
      <dgm:prSet presAssocID="{FAB49D74-4AEC-4D6C-BFB6-C6E5B6E75DDF}" presName="txTwo" presStyleLbl="node2" presStyleIdx="0" presStyleCnt="1">
        <dgm:presLayoutVars>
          <dgm:chPref val="3"/>
        </dgm:presLayoutVars>
      </dgm:prSet>
      <dgm:spPr/>
    </dgm:pt>
    <dgm:pt modelId="{F1DC42AD-0360-4C85-97F0-2892A86E5AFA}" type="pres">
      <dgm:prSet presAssocID="{FAB49D74-4AEC-4D6C-BFB6-C6E5B6E75DDF}" presName="parTransTwo" presStyleCnt="0"/>
      <dgm:spPr/>
    </dgm:pt>
    <dgm:pt modelId="{9C9BD4DD-7988-4BDB-BCDB-21330A367067}" type="pres">
      <dgm:prSet presAssocID="{FAB49D74-4AEC-4D6C-BFB6-C6E5B6E75DDF}" presName="horzTwo" presStyleCnt="0"/>
      <dgm:spPr/>
    </dgm:pt>
    <dgm:pt modelId="{1E55DDED-03B3-42CB-9661-D98A6D03407E}" type="pres">
      <dgm:prSet presAssocID="{FCD65534-CCB7-45A0-B6C1-957A5700E3E2}" presName="vertThree" presStyleCnt="0"/>
      <dgm:spPr/>
    </dgm:pt>
    <dgm:pt modelId="{3F99D4F9-A709-4046-9086-6556733C837D}" type="pres">
      <dgm:prSet presAssocID="{FCD65534-CCB7-45A0-B6C1-957A5700E3E2}" presName="txThree" presStyleLbl="node3" presStyleIdx="0" presStyleCnt="1">
        <dgm:presLayoutVars>
          <dgm:chPref val="3"/>
        </dgm:presLayoutVars>
      </dgm:prSet>
      <dgm:spPr/>
    </dgm:pt>
    <dgm:pt modelId="{1BD86BF4-9735-406A-AE0E-6C9629947A7B}" type="pres">
      <dgm:prSet presAssocID="{FCD65534-CCB7-45A0-B6C1-957A5700E3E2}" presName="parTransThree" presStyleCnt="0"/>
      <dgm:spPr/>
    </dgm:pt>
    <dgm:pt modelId="{1C18135A-45BC-4137-BE47-609BC79FEA4E}" type="pres">
      <dgm:prSet presAssocID="{FCD65534-CCB7-45A0-B6C1-957A5700E3E2}" presName="horzThree" presStyleCnt="0"/>
      <dgm:spPr/>
    </dgm:pt>
    <dgm:pt modelId="{47792461-FF69-4C79-A507-1ACC07E7BD51}" type="pres">
      <dgm:prSet presAssocID="{2F9A8D2E-477C-4EAF-9845-765A65C0D468}" presName="vertFour" presStyleCnt="0">
        <dgm:presLayoutVars>
          <dgm:chPref val="3"/>
        </dgm:presLayoutVars>
      </dgm:prSet>
      <dgm:spPr/>
    </dgm:pt>
    <dgm:pt modelId="{1C64F2E6-9C99-4FBC-81D2-B6E37EF4C60D}" type="pres">
      <dgm:prSet presAssocID="{2F9A8D2E-477C-4EAF-9845-765A65C0D468}" presName="txFour" presStyleLbl="node4" presStyleIdx="0" presStyleCnt="10">
        <dgm:presLayoutVars>
          <dgm:chPref val="3"/>
        </dgm:presLayoutVars>
      </dgm:prSet>
      <dgm:spPr/>
    </dgm:pt>
    <dgm:pt modelId="{F9092EDB-C728-4E38-B06C-85CA3B0E3C6D}" type="pres">
      <dgm:prSet presAssocID="{2F9A8D2E-477C-4EAF-9845-765A65C0D468}" presName="parTransFour" presStyleCnt="0"/>
      <dgm:spPr/>
    </dgm:pt>
    <dgm:pt modelId="{48E4CA0C-C84E-47BA-AF92-DE486D56ECEC}" type="pres">
      <dgm:prSet presAssocID="{2F9A8D2E-477C-4EAF-9845-765A65C0D468}" presName="horzFour" presStyleCnt="0"/>
      <dgm:spPr/>
    </dgm:pt>
    <dgm:pt modelId="{7F229789-7531-416D-B274-C9EE8336124D}" type="pres">
      <dgm:prSet presAssocID="{E1BC8BD5-DB99-469E-B55E-827D0274ED0B}" presName="vertFour" presStyleCnt="0">
        <dgm:presLayoutVars>
          <dgm:chPref val="3"/>
        </dgm:presLayoutVars>
      </dgm:prSet>
      <dgm:spPr/>
    </dgm:pt>
    <dgm:pt modelId="{420B0DEE-35DE-4E6E-9A84-FB689195B3C1}" type="pres">
      <dgm:prSet presAssocID="{E1BC8BD5-DB99-469E-B55E-827D0274ED0B}" presName="txFour" presStyleLbl="node4" presStyleIdx="1" presStyleCnt="10">
        <dgm:presLayoutVars>
          <dgm:chPref val="3"/>
        </dgm:presLayoutVars>
      </dgm:prSet>
      <dgm:spPr/>
    </dgm:pt>
    <dgm:pt modelId="{FC636CBD-767E-47E1-802C-5BCFCCD2E4A1}" type="pres">
      <dgm:prSet presAssocID="{E1BC8BD5-DB99-469E-B55E-827D0274ED0B}" presName="horzFour" presStyleCnt="0"/>
      <dgm:spPr/>
    </dgm:pt>
    <dgm:pt modelId="{9131AC6F-77A5-4E5C-B910-192325F86C8F}" type="pres">
      <dgm:prSet presAssocID="{8334A43D-3C35-4FDE-9754-B477E0715938}" presName="sibSpaceFour" presStyleCnt="0"/>
      <dgm:spPr/>
    </dgm:pt>
    <dgm:pt modelId="{6F5F9E61-1153-4FF1-8010-003FE4913B63}" type="pres">
      <dgm:prSet presAssocID="{170C5B83-B412-4BD1-BE78-A685FFA75CCF}" presName="vertFour" presStyleCnt="0">
        <dgm:presLayoutVars>
          <dgm:chPref val="3"/>
        </dgm:presLayoutVars>
      </dgm:prSet>
      <dgm:spPr/>
    </dgm:pt>
    <dgm:pt modelId="{422AEF1D-90DE-4978-89EA-663D34E64513}" type="pres">
      <dgm:prSet presAssocID="{170C5B83-B412-4BD1-BE78-A685FFA75CCF}" presName="txFour" presStyleLbl="node4" presStyleIdx="2" presStyleCnt="10">
        <dgm:presLayoutVars>
          <dgm:chPref val="3"/>
        </dgm:presLayoutVars>
      </dgm:prSet>
      <dgm:spPr/>
    </dgm:pt>
    <dgm:pt modelId="{94C6EB04-B433-4EDC-9226-BF78E0D2DC00}" type="pres">
      <dgm:prSet presAssocID="{170C5B83-B412-4BD1-BE78-A685FFA75CCF}" presName="parTransFour" presStyleCnt="0"/>
      <dgm:spPr/>
    </dgm:pt>
    <dgm:pt modelId="{B7FD17FD-4863-456A-93E5-D509B6983803}" type="pres">
      <dgm:prSet presAssocID="{170C5B83-B412-4BD1-BE78-A685FFA75CCF}" presName="horzFour" presStyleCnt="0"/>
      <dgm:spPr/>
    </dgm:pt>
    <dgm:pt modelId="{09662B6A-9B74-4860-A496-C7796F76DE80}" type="pres">
      <dgm:prSet presAssocID="{8E32B5C6-6D88-4884-A0F8-2ACBC175A65C}" presName="vertFour" presStyleCnt="0">
        <dgm:presLayoutVars>
          <dgm:chPref val="3"/>
        </dgm:presLayoutVars>
      </dgm:prSet>
      <dgm:spPr/>
    </dgm:pt>
    <dgm:pt modelId="{3B655E6C-D3F8-4917-A14A-4DF1CC3BABC7}" type="pres">
      <dgm:prSet presAssocID="{8E32B5C6-6D88-4884-A0F8-2ACBC175A65C}" presName="txFour" presStyleLbl="node4" presStyleIdx="3" presStyleCnt="10">
        <dgm:presLayoutVars>
          <dgm:chPref val="3"/>
        </dgm:presLayoutVars>
      </dgm:prSet>
      <dgm:spPr/>
    </dgm:pt>
    <dgm:pt modelId="{E643C95B-D433-4609-99CF-39019B932207}" type="pres">
      <dgm:prSet presAssocID="{8E32B5C6-6D88-4884-A0F8-2ACBC175A65C}" presName="horzFour" presStyleCnt="0"/>
      <dgm:spPr/>
    </dgm:pt>
    <dgm:pt modelId="{3882501D-D5FE-4C1D-A197-C2F43564A8FF}" type="pres">
      <dgm:prSet presAssocID="{4B3FA760-0478-4289-8372-F753A4EC6D6A}" presName="sibSpaceFour" presStyleCnt="0"/>
      <dgm:spPr/>
    </dgm:pt>
    <dgm:pt modelId="{539FEF9E-94FE-4DC0-9375-03A23A0989AE}" type="pres">
      <dgm:prSet presAssocID="{FB903862-06B2-4953-9956-017CFBF99721}" presName="vertFour" presStyleCnt="0">
        <dgm:presLayoutVars>
          <dgm:chPref val="3"/>
        </dgm:presLayoutVars>
      </dgm:prSet>
      <dgm:spPr/>
    </dgm:pt>
    <dgm:pt modelId="{03A04CFB-78DA-45E3-9293-004DC86F87CF}" type="pres">
      <dgm:prSet presAssocID="{FB903862-06B2-4953-9956-017CFBF99721}" presName="txFour" presStyleLbl="node4" presStyleIdx="4" presStyleCnt="10">
        <dgm:presLayoutVars>
          <dgm:chPref val="3"/>
        </dgm:presLayoutVars>
      </dgm:prSet>
      <dgm:spPr/>
    </dgm:pt>
    <dgm:pt modelId="{CE03D7A8-2FED-4102-9F76-042F6417A7EE}" type="pres">
      <dgm:prSet presAssocID="{FB903862-06B2-4953-9956-017CFBF99721}" presName="parTransFour" presStyleCnt="0"/>
      <dgm:spPr/>
    </dgm:pt>
    <dgm:pt modelId="{C1AAA822-461D-4C16-A59E-7A806971D42B}" type="pres">
      <dgm:prSet presAssocID="{FB903862-06B2-4953-9956-017CFBF99721}" presName="horzFour" presStyleCnt="0"/>
      <dgm:spPr/>
    </dgm:pt>
    <dgm:pt modelId="{A6200A65-6FC6-4B1B-88B4-03CAEC7C110D}" type="pres">
      <dgm:prSet presAssocID="{93E14391-5C8E-443B-950C-E0CC23F6C917}" presName="vertFour" presStyleCnt="0">
        <dgm:presLayoutVars>
          <dgm:chPref val="3"/>
        </dgm:presLayoutVars>
      </dgm:prSet>
      <dgm:spPr/>
    </dgm:pt>
    <dgm:pt modelId="{CB09E807-D64B-4E6E-BB13-344D52AEE95D}" type="pres">
      <dgm:prSet presAssocID="{93E14391-5C8E-443B-950C-E0CC23F6C917}" presName="txFour" presStyleLbl="node4" presStyleIdx="5" presStyleCnt="10">
        <dgm:presLayoutVars>
          <dgm:chPref val="3"/>
        </dgm:presLayoutVars>
      </dgm:prSet>
      <dgm:spPr/>
    </dgm:pt>
    <dgm:pt modelId="{D78F2940-7035-446A-B46B-2BBE9D0EF71E}" type="pres">
      <dgm:prSet presAssocID="{93E14391-5C8E-443B-950C-E0CC23F6C917}" presName="horzFour" presStyleCnt="0"/>
      <dgm:spPr/>
    </dgm:pt>
    <dgm:pt modelId="{B0175F91-6F61-44E2-A753-4ACA2094A9E1}" type="pres">
      <dgm:prSet presAssocID="{8120B190-88C5-4325-AD34-9CAF9F2C9FC0}" presName="sibSpaceFour" presStyleCnt="0"/>
      <dgm:spPr/>
    </dgm:pt>
    <dgm:pt modelId="{7DA61258-C0C6-4295-B7D0-48B3F5EC942D}" type="pres">
      <dgm:prSet presAssocID="{54285777-8A58-4472-9D29-E7116384C5FC}" presName="vertFour" presStyleCnt="0">
        <dgm:presLayoutVars>
          <dgm:chPref val="3"/>
        </dgm:presLayoutVars>
      </dgm:prSet>
      <dgm:spPr/>
    </dgm:pt>
    <dgm:pt modelId="{727CBB42-1B9A-4434-B380-31C478C23506}" type="pres">
      <dgm:prSet presAssocID="{54285777-8A58-4472-9D29-E7116384C5FC}" presName="txFour" presStyleLbl="node4" presStyleIdx="6" presStyleCnt="10">
        <dgm:presLayoutVars>
          <dgm:chPref val="3"/>
        </dgm:presLayoutVars>
      </dgm:prSet>
      <dgm:spPr/>
    </dgm:pt>
    <dgm:pt modelId="{6EA388CC-E9CC-4D7F-9D48-71F25923C759}" type="pres">
      <dgm:prSet presAssocID="{54285777-8A58-4472-9D29-E7116384C5FC}" presName="parTransFour" presStyleCnt="0"/>
      <dgm:spPr/>
    </dgm:pt>
    <dgm:pt modelId="{3B0D26D3-2AFF-4D90-B38F-87B99038B6A2}" type="pres">
      <dgm:prSet presAssocID="{54285777-8A58-4472-9D29-E7116384C5FC}" presName="horzFour" presStyleCnt="0"/>
      <dgm:spPr/>
    </dgm:pt>
    <dgm:pt modelId="{594F0BDA-E9A3-4395-B86B-9AFAF9327AD1}" type="pres">
      <dgm:prSet presAssocID="{FD382221-7260-491F-9E4D-6BB82136707E}" presName="vertFour" presStyleCnt="0">
        <dgm:presLayoutVars>
          <dgm:chPref val="3"/>
        </dgm:presLayoutVars>
      </dgm:prSet>
      <dgm:spPr/>
    </dgm:pt>
    <dgm:pt modelId="{026D8BA7-AB7F-4215-B2A1-5951FCF24252}" type="pres">
      <dgm:prSet presAssocID="{FD382221-7260-491F-9E4D-6BB82136707E}" presName="txFour" presStyleLbl="node4" presStyleIdx="7" presStyleCnt="10">
        <dgm:presLayoutVars>
          <dgm:chPref val="3"/>
        </dgm:presLayoutVars>
      </dgm:prSet>
      <dgm:spPr/>
    </dgm:pt>
    <dgm:pt modelId="{9B23F09C-3A04-4A05-AF15-6685AC76C856}" type="pres">
      <dgm:prSet presAssocID="{FD382221-7260-491F-9E4D-6BB82136707E}" presName="horzFour" presStyleCnt="0"/>
      <dgm:spPr/>
    </dgm:pt>
    <dgm:pt modelId="{94305DCB-BE31-4733-BCF7-177FE2846F23}" type="pres">
      <dgm:prSet presAssocID="{E35C784E-91EC-4203-896B-5238CC51714E}" presName="sibSpaceFour" presStyleCnt="0"/>
      <dgm:spPr/>
    </dgm:pt>
    <dgm:pt modelId="{03B7635B-A04A-413A-B8A3-DB80288D770F}" type="pres">
      <dgm:prSet presAssocID="{772AAA6D-A5B4-4898-9780-C8FF62FB5D1D}" presName="vertFour" presStyleCnt="0">
        <dgm:presLayoutVars>
          <dgm:chPref val="3"/>
        </dgm:presLayoutVars>
      </dgm:prSet>
      <dgm:spPr/>
    </dgm:pt>
    <dgm:pt modelId="{CBEAD096-3922-43EA-855D-DDB592B850FC}" type="pres">
      <dgm:prSet presAssocID="{772AAA6D-A5B4-4898-9780-C8FF62FB5D1D}" presName="txFour" presStyleLbl="node4" presStyleIdx="8" presStyleCnt="10" custLinFactNeighborX="-187" custLinFactNeighborY="-2074">
        <dgm:presLayoutVars>
          <dgm:chPref val="3"/>
        </dgm:presLayoutVars>
      </dgm:prSet>
      <dgm:spPr/>
    </dgm:pt>
    <dgm:pt modelId="{85472D73-A333-4E2A-8BA4-542F4C12BBA9}" type="pres">
      <dgm:prSet presAssocID="{772AAA6D-A5B4-4898-9780-C8FF62FB5D1D}" presName="parTransFour" presStyleCnt="0"/>
      <dgm:spPr/>
    </dgm:pt>
    <dgm:pt modelId="{BA6D76C2-F811-464E-847C-076F50DEA95B}" type="pres">
      <dgm:prSet presAssocID="{772AAA6D-A5B4-4898-9780-C8FF62FB5D1D}" presName="horzFour" presStyleCnt="0"/>
      <dgm:spPr/>
    </dgm:pt>
    <dgm:pt modelId="{FC259DB4-40BA-4795-B951-79010B4EED5B}" type="pres">
      <dgm:prSet presAssocID="{6C3227A3-ECEF-41C4-BE16-8C4F4B061662}" presName="vertFour" presStyleCnt="0">
        <dgm:presLayoutVars>
          <dgm:chPref val="3"/>
        </dgm:presLayoutVars>
      </dgm:prSet>
      <dgm:spPr/>
    </dgm:pt>
    <dgm:pt modelId="{D9BD013C-ABB6-4A62-B648-8E6EEE698C1C}" type="pres">
      <dgm:prSet presAssocID="{6C3227A3-ECEF-41C4-BE16-8C4F4B061662}" presName="txFour" presStyleLbl="node4" presStyleIdx="9" presStyleCnt="10">
        <dgm:presLayoutVars>
          <dgm:chPref val="3"/>
        </dgm:presLayoutVars>
      </dgm:prSet>
      <dgm:spPr/>
    </dgm:pt>
    <dgm:pt modelId="{09934DD3-51B8-4285-820E-BF9BB4305856}" type="pres">
      <dgm:prSet presAssocID="{6C3227A3-ECEF-41C4-BE16-8C4F4B061662}" presName="horzFour" presStyleCnt="0"/>
      <dgm:spPr/>
    </dgm:pt>
  </dgm:ptLst>
  <dgm:cxnLst>
    <dgm:cxn modelId="{983A9C0E-EAB1-4A53-BDE8-CD8E25D69256}" type="presOf" srcId="{F4BD6618-F4D3-473B-AD84-01801492E9D1}" destId="{A9AC424C-8198-4BF4-B24D-3024CB821231}" srcOrd="0" destOrd="0" presId="urn:microsoft.com/office/officeart/2005/8/layout/hierarchy4"/>
    <dgm:cxn modelId="{12AB9217-2B2D-49C6-842E-CBF48FF63F3A}" type="presOf" srcId="{772AAA6D-A5B4-4898-9780-C8FF62FB5D1D}" destId="{CBEAD096-3922-43EA-855D-DDB592B850FC}" srcOrd="0" destOrd="0" presId="urn:microsoft.com/office/officeart/2005/8/layout/hierarchy4"/>
    <dgm:cxn modelId="{05A04F26-EB79-439F-835C-EB00D1B74D62}" srcId="{FAB49D74-4AEC-4D6C-BFB6-C6E5B6E75DDF}" destId="{FCD65534-CCB7-45A0-B6C1-957A5700E3E2}" srcOrd="0" destOrd="0" parTransId="{65FC8949-08BE-43CE-B213-E3FA63F1B307}" sibTransId="{6DCA1DE0-2EDC-4312-B143-C07C20337A51}"/>
    <dgm:cxn modelId="{EA7C7D26-BB3A-4802-A4E9-42289D41FDA4}" srcId="{772AAA6D-A5B4-4898-9780-C8FF62FB5D1D}" destId="{6C3227A3-ECEF-41C4-BE16-8C4F4B061662}" srcOrd="0" destOrd="0" parTransId="{209CBB63-1F8C-4C59-B5C4-EF00DFF017CA}" sibTransId="{971CDD30-3613-4D6C-89A2-D0A374434938}"/>
    <dgm:cxn modelId="{C955D22C-92D9-4A68-A882-C5362E4FE52F}" srcId="{FCD65534-CCB7-45A0-B6C1-957A5700E3E2}" destId="{54285777-8A58-4472-9D29-E7116384C5FC}" srcOrd="3" destOrd="0" parTransId="{97589CAA-2B59-4E45-840A-B5E605A9B982}" sibTransId="{E35C784E-91EC-4203-896B-5238CC51714E}"/>
    <dgm:cxn modelId="{D5967730-DFF2-4D11-BC4F-ABF43F455878}" type="presOf" srcId="{FAB49D74-4AEC-4D6C-BFB6-C6E5B6E75DDF}" destId="{60BE9D88-8C24-42C2-98CD-68DCAB648750}" srcOrd="0" destOrd="0" presId="urn:microsoft.com/office/officeart/2005/8/layout/hierarchy4"/>
    <dgm:cxn modelId="{F3B61440-1952-4FC5-BEEB-297592465ADA}" srcId="{170C5B83-B412-4BD1-BE78-A685FFA75CCF}" destId="{8E32B5C6-6D88-4884-A0F8-2ACBC175A65C}" srcOrd="0" destOrd="0" parTransId="{0CA0C3EE-1C0B-47B9-BAFE-96F0077EA4AF}" sibTransId="{ABCB274F-E320-4C31-BB70-9C14B2A749D9}"/>
    <dgm:cxn modelId="{CBB43D44-1679-4FC1-B7DD-C6B155BC876E}" type="presOf" srcId="{8E32B5C6-6D88-4884-A0F8-2ACBC175A65C}" destId="{3B655E6C-D3F8-4917-A14A-4DF1CC3BABC7}" srcOrd="0" destOrd="0" presId="urn:microsoft.com/office/officeart/2005/8/layout/hierarchy4"/>
    <dgm:cxn modelId="{6B3F506A-65BC-4B4A-BB18-372A9FC9A459}" srcId="{FCD65534-CCB7-45A0-B6C1-957A5700E3E2}" destId="{170C5B83-B412-4BD1-BE78-A685FFA75CCF}" srcOrd="1" destOrd="0" parTransId="{85A1A3DE-0002-42CE-B023-F8F3A00B0088}" sibTransId="{4B3FA760-0478-4289-8372-F753A4EC6D6A}"/>
    <dgm:cxn modelId="{3BBC7F74-9B0A-4865-8671-67D8C1855E85}" srcId="{4577C4E4-2E1E-4556-B93F-B13CF282065D}" destId="{F4BD6618-F4D3-473B-AD84-01801492E9D1}" srcOrd="0" destOrd="0" parTransId="{39069C48-19D0-4FC4-BB22-B7AB0D3F41F7}" sibTransId="{2B3EBC5E-BA11-419A-BB3F-644992C9E2C2}"/>
    <dgm:cxn modelId="{00428680-F0D9-4B36-8C06-15802B57869D}" type="presOf" srcId="{170C5B83-B412-4BD1-BE78-A685FFA75CCF}" destId="{422AEF1D-90DE-4978-89EA-663D34E64513}" srcOrd="0" destOrd="0" presId="urn:microsoft.com/office/officeart/2005/8/layout/hierarchy4"/>
    <dgm:cxn modelId="{1DE2FB85-E651-4348-910F-C2AAA58C5706}" type="presOf" srcId="{6C3227A3-ECEF-41C4-BE16-8C4F4B061662}" destId="{D9BD013C-ABB6-4A62-B648-8E6EEE698C1C}" srcOrd="0" destOrd="0" presId="urn:microsoft.com/office/officeart/2005/8/layout/hierarchy4"/>
    <dgm:cxn modelId="{DBB6108B-3EAC-4E46-BE84-9B164700C506}" type="presOf" srcId="{4577C4E4-2E1E-4556-B93F-B13CF282065D}" destId="{49158B46-0411-4A34-BE99-1C27677396E8}" srcOrd="0" destOrd="0" presId="urn:microsoft.com/office/officeart/2005/8/layout/hierarchy4"/>
    <dgm:cxn modelId="{8C808E9E-428F-4FC7-915C-F73A7CBB90B2}" type="presOf" srcId="{54285777-8A58-4472-9D29-E7116384C5FC}" destId="{727CBB42-1B9A-4434-B380-31C478C23506}" srcOrd="0" destOrd="0" presId="urn:microsoft.com/office/officeart/2005/8/layout/hierarchy4"/>
    <dgm:cxn modelId="{F51350A8-CF18-4FC3-8904-322BDBB43B93}" type="presOf" srcId="{FB903862-06B2-4953-9956-017CFBF99721}" destId="{03A04CFB-78DA-45E3-9293-004DC86F87CF}" srcOrd="0" destOrd="0" presId="urn:microsoft.com/office/officeart/2005/8/layout/hierarchy4"/>
    <dgm:cxn modelId="{9D4D99A8-C40C-41FC-8F16-1BF811500332}" srcId="{FCD65534-CCB7-45A0-B6C1-957A5700E3E2}" destId="{2F9A8D2E-477C-4EAF-9845-765A65C0D468}" srcOrd="0" destOrd="0" parTransId="{1206991D-3DBB-4427-88B7-072437587CB9}" sibTransId="{8334A43D-3C35-4FDE-9754-B477E0715938}"/>
    <dgm:cxn modelId="{4FA8A1B8-6A9A-48AD-A803-6EB5D6BEBFCD}" srcId="{2F9A8D2E-477C-4EAF-9845-765A65C0D468}" destId="{E1BC8BD5-DB99-469E-B55E-827D0274ED0B}" srcOrd="0" destOrd="0" parTransId="{42AA25FA-76B4-4EC1-B10A-151518BBC581}" sibTransId="{3E4D8766-58AE-4189-B769-A7CDBC140024}"/>
    <dgm:cxn modelId="{A612B3C2-6D3A-43F4-B91E-82FD6531DD34}" srcId="{FCD65534-CCB7-45A0-B6C1-957A5700E3E2}" destId="{FB903862-06B2-4953-9956-017CFBF99721}" srcOrd="2" destOrd="0" parTransId="{CE91A9A1-0D10-490F-BC6B-7E83AB32F3E8}" sibTransId="{8120B190-88C5-4325-AD34-9CAF9F2C9FC0}"/>
    <dgm:cxn modelId="{73EBF5D1-0257-4289-B75A-CA9A4FE10A74}" srcId="{F4BD6618-F4D3-473B-AD84-01801492E9D1}" destId="{FAB49D74-4AEC-4D6C-BFB6-C6E5B6E75DDF}" srcOrd="0" destOrd="0" parTransId="{91BAFA6A-B3F2-4CB8-9E22-7E86645AA278}" sibTransId="{8701835F-649D-4F52-8117-45096108FE7D}"/>
    <dgm:cxn modelId="{1AC944D2-C875-470B-9F60-54AAE0F72127}" srcId="{54285777-8A58-4472-9D29-E7116384C5FC}" destId="{FD382221-7260-491F-9E4D-6BB82136707E}" srcOrd="0" destOrd="0" parTransId="{563C5721-A7D1-4A0B-9D96-DED7144E5D84}" sibTransId="{B51921B6-0BD8-4177-9848-D19E97957301}"/>
    <dgm:cxn modelId="{F3EA59E0-0953-46D4-9FDE-FC5E17C4D76C}" srcId="{FB903862-06B2-4953-9956-017CFBF99721}" destId="{93E14391-5C8E-443B-950C-E0CC23F6C917}" srcOrd="0" destOrd="0" parTransId="{B35AD771-6760-494F-ACFB-109C51FFF038}" sibTransId="{A4EC9E62-C174-4861-98D3-CAC2F6212F91}"/>
    <dgm:cxn modelId="{CF2BF5E1-68BC-4CF8-A9F6-3BDAC3B93916}" type="presOf" srcId="{FCD65534-CCB7-45A0-B6C1-957A5700E3E2}" destId="{3F99D4F9-A709-4046-9086-6556733C837D}" srcOrd="0" destOrd="0" presId="urn:microsoft.com/office/officeart/2005/8/layout/hierarchy4"/>
    <dgm:cxn modelId="{D367EFEC-1787-4D9C-AA69-C3FA0725343D}" type="presOf" srcId="{2F9A8D2E-477C-4EAF-9845-765A65C0D468}" destId="{1C64F2E6-9C99-4FBC-81D2-B6E37EF4C60D}" srcOrd="0" destOrd="0" presId="urn:microsoft.com/office/officeart/2005/8/layout/hierarchy4"/>
    <dgm:cxn modelId="{C9D258F1-AFFA-45CF-8C0B-6151EE85D3C6}" type="presOf" srcId="{93E14391-5C8E-443B-950C-E0CC23F6C917}" destId="{CB09E807-D64B-4E6E-BB13-344D52AEE95D}" srcOrd="0" destOrd="0" presId="urn:microsoft.com/office/officeart/2005/8/layout/hierarchy4"/>
    <dgm:cxn modelId="{9A2A3CF4-4C9F-40A8-9402-460EB164D7ED}" srcId="{FCD65534-CCB7-45A0-B6C1-957A5700E3E2}" destId="{772AAA6D-A5B4-4898-9780-C8FF62FB5D1D}" srcOrd="4" destOrd="0" parTransId="{1E959066-0F67-438F-9428-56D841F68E33}" sibTransId="{C39E3E43-CC08-45C7-8E7C-13B0F390773D}"/>
    <dgm:cxn modelId="{B4F6E3FA-6DC4-4CF4-8854-C7B6B48FB0CC}" type="presOf" srcId="{E1BC8BD5-DB99-469E-B55E-827D0274ED0B}" destId="{420B0DEE-35DE-4E6E-9A84-FB689195B3C1}" srcOrd="0" destOrd="0" presId="urn:microsoft.com/office/officeart/2005/8/layout/hierarchy4"/>
    <dgm:cxn modelId="{B542ADFE-87A0-40C2-8CB8-AC62F8D7FE85}" type="presOf" srcId="{FD382221-7260-491F-9E4D-6BB82136707E}" destId="{026D8BA7-AB7F-4215-B2A1-5951FCF24252}" srcOrd="0" destOrd="0" presId="urn:microsoft.com/office/officeart/2005/8/layout/hierarchy4"/>
    <dgm:cxn modelId="{B37FD439-6FD0-419E-8EC5-B837CED10333}" type="presParOf" srcId="{49158B46-0411-4A34-BE99-1C27677396E8}" destId="{D2087EBB-8A8A-49C3-8215-B652A525D2A8}" srcOrd="0" destOrd="0" presId="urn:microsoft.com/office/officeart/2005/8/layout/hierarchy4"/>
    <dgm:cxn modelId="{30EE8FE6-8707-4912-9778-9E8C4F506A6C}" type="presParOf" srcId="{D2087EBB-8A8A-49C3-8215-B652A525D2A8}" destId="{A9AC424C-8198-4BF4-B24D-3024CB821231}" srcOrd="0" destOrd="0" presId="urn:microsoft.com/office/officeart/2005/8/layout/hierarchy4"/>
    <dgm:cxn modelId="{136C6465-C8DD-406F-B5B9-FEB928829DB6}" type="presParOf" srcId="{D2087EBB-8A8A-49C3-8215-B652A525D2A8}" destId="{5CFCAAFB-2796-4A15-95C7-4DADD57723D0}" srcOrd="1" destOrd="0" presId="urn:microsoft.com/office/officeart/2005/8/layout/hierarchy4"/>
    <dgm:cxn modelId="{C4441F63-7114-4772-8EED-99D9D95EA3DA}" type="presParOf" srcId="{D2087EBB-8A8A-49C3-8215-B652A525D2A8}" destId="{1B46219B-98CA-4412-9DB9-E9FC14C3513E}" srcOrd="2" destOrd="0" presId="urn:microsoft.com/office/officeart/2005/8/layout/hierarchy4"/>
    <dgm:cxn modelId="{ECDAB14A-4758-4680-BF4A-A55A7649D132}" type="presParOf" srcId="{1B46219B-98CA-4412-9DB9-E9FC14C3513E}" destId="{D43E93B5-E596-4F00-8683-D64A2EEF8DA1}" srcOrd="0" destOrd="0" presId="urn:microsoft.com/office/officeart/2005/8/layout/hierarchy4"/>
    <dgm:cxn modelId="{29373C3F-FCA4-4D55-91E4-9DDA0BE6BE8D}" type="presParOf" srcId="{D43E93B5-E596-4F00-8683-D64A2EEF8DA1}" destId="{60BE9D88-8C24-42C2-98CD-68DCAB648750}" srcOrd="0" destOrd="0" presId="urn:microsoft.com/office/officeart/2005/8/layout/hierarchy4"/>
    <dgm:cxn modelId="{A84C1229-4478-4A95-9621-17048C6BB14A}" type="presParOf" srcId="{D43E93B5-E596-4F00-8683-D64A2EEF8DA1}" destId="{F1DC42AD-0360-4C85-97F0-2892A86E5AFA}" srcOrd="1" destOrd="0" presId="urn:microsoft.com/office/officeart/2005/8/layout/hierarchy4"/>
    <dgm:cxn modelId="{97908874-A7E6-4909-B4C0-727B3E7F1B2E}" type="presParOf" srcId="{D43E93B5-E596-4F00-8683-D64A2EEF8DA1}" destId="{9C9BD4DD-7988-4BDB-BCDB-21330A367067}" srcOrd="2" destOrd="0" presId="urn:microsoft.com/office/officeart/2005/8/layout/hierarchy4"/>
    <dgm:cxn modelId="{6E20D093-D947-4A43-9950-49273511516C}" type="presParOf" srcId="{9C9BD4DD-7988-4BDB-BCDB-21330A367067}" destId="{1E55DDED-03B3-42CB-9661-D98A6D03407E}" srcOrd="0" destOrd="0" presId="urn:microsoft.com/office/officeart/2005/8/layout/hierarchy4"/>
    <dgm:cxn modelId="{86F8AE2C-B224-4602-A1DE-C2D9DE0833BD}" type="presParOf" srcId="{1E55DDED-03B3-42CB-9661-D98A6D03407E}" destId="{3F99D4F9-A709-4046-9086-6556733C837D}" srcOrd="0" destOrd="0" presId="urn:microsoft.com/office/officeart/2005/8/layout/hierarchy4"/>
    <dgm:cxn modelId="{4C58116F-67CD-4FA0-8A0F-DB85B7AD946C}" type="presParOf" srcId="{1E55DDED-03B3-42CB-9661-D98A6D03407E}" destId="{1BD86BF4-9735-406A-AE0E-6C9629947A7B}" srcOrd="1" destOrd="0" presId="urn:microsoft.com/office/officeart/2005/8/layout/hierarchy4"/>
    <dgm:cxn modelId="{79AE5DEC-4FFE-4391-8A1B-98518797FE56}" type="presParOf" srcId="{1E55DDED-03B3-42CB-9661-D98A6D03407E}" destId="{1C18135A-45BC-4137-BE47-609BC79FEA4E}" srcOrd="2" destOrd="0" presId="urn:microsoft.com/office/officeart/2005/8/layout/hierarchy4"/>
    <dgm:cxn modelId="{C30B1552-FFEE-4F8E-B2F6-3EAA3202FCD4}" type="presParOf" srcId="{1C18135A-45BC-4137-BE47-609BC79FEA4E}" destId="{47792461-FF69-4C79-A507-1ACC07E7BD51}" srcOrd="0" destOrd="0" presId="urn:microsoft.com/office/officeart/2005/8/layout/hierarchy4"/>
    <dgm:cxn modelId="{7BD545FA-6CCB-409F-8230-A460BE03D7E8}" type="presParOf" srcId="{47792461-FF69-4C79-A507-1ACC07E7BD51}" destId="{1C64F2E6-9C99-4FBC-81D2-B6E37EF4C60D}" srcOrd="0" destOrd="0" presId="urn:microsoft.com/office/officeart/2005/8/layout/hierarchy4"/>
    <dgm:cxn modelId="{AF65DC45-F129-4472-BAE7-8F6E19A16D1F}" type="presParOf" srcId="{47792461-FF69-4C79-A507-1ACC07E7BD51}" destId="{F9092EDB-C728-4E38-B06C-85CA3B0E3C6D}" srcOrd="1" destOrd="0" presId="urn:microsoft.com/office/officeart/2005/8/layout/hierarchy4"/>
    <dgm:cxn modelId="{DE1A941A-B6A5-454B-A834-0BB8AB1E876C}" type="presParOf" srcId="{47792461-FF69-4C79-A507-1ACC07E7BD51}" destId="{48E4CA0C-C84E-47BA-AF92-DE486D56ECEC}" srcOrd="2" destOrd="0" presId="urn:microsoft.com/office/officeart/2005/8/layout/hierarchy4"/>
    <dgm:cxn modelId="{E1F227BE-53C2-43FA-9DE2-212DA65B3798}" type="presParOf" srcId="{48E4CA0C-C84E-47BA-AF92-DE486D56ECEC}" destId="{7F229789-7531-416D-B274-C9EE8336124D}" srcOrd="0" destOrd="0" presId="urn:microsoft.com/office/officeart/2005/8/layout/hierarchy4"/>
    <dgm:cxn modelId="{91EAC230-03E5-41F9-BE87-AE3FFC472944}" type="presParOf" srcId="{7F229789-7531-416D-B274-C9EE8336124D}" destId="{420B0DEE-35DE-4E6E-9A84-FB689195B3C1}" srcOrd="0" destOrd="0" presId="urn:microsoft.com/office/officeart/2005/8/layout/hierarchy4"/>
    <dgm:cxn modelId="{19EE37A0-37E4-4E54-889A-4264619C1028}" type="presParOf" srcId="{7F229789-7531-416D-B274-C9EE8336124D}" destId="{FC636CBD-767E-47E1-802C-5BCFCCD2E4A1}" srcOrd="1" destOrd="0" presId="urn:microsoft.com/office/officeart/2005/8/layout/hierarchy4"/>
    <dgm:cxn modelId="{30EA7B90-A64F-473E-B444-19DF07D5043E}" type="presParOf" srcId="{1C18135A-45BC-4137-BE47-609BC79FEA4E}" destId="{9131AC6F-77A5-4E5C-B910-192325F86C8F}" srcOrd="1" destOrd="0" presId="urn:microsoft.com/office/officeart/2005/8/layout/hierarchy4"/>
    <dgm:cxn modelId="{0F7B6810-994A-4452-84F6-22E2E0750AAD}" type="presParOf" srcId="{1C18135A-45BC-4137-BE47-609BC79FEA4E}" destId="{6F5F9E61-1153-4FF1-8010-003FE4913B63}" srcOrd="2" destOrd="0" presId="urn:microsoft.com/office/officeart/2005/8/layout/hierarchy4"/>
    <dgm:cxn modelId="{5460E59C-D155-45F4-9842-4251DA9E9B8D}" type="presParOf" srcId="{6F5F9E61-1153-4FF1-8010-003FE4913B63}" destId="{422AEF1D-90DE-4978-89EA-663D34E64513}" srcOrd="0" destOrd="0" presId="urn:microsoft.com/office/officeart/2005/8/layout/hierarchy4"/>
    <dgm:cxn modelId="{5938F530-90D7-44FC-B41C-B66D1DE88171}" type="presParOf" srcId="{6F5F9E61-1153-4FF1-8010-003FE4913B63}" destId="{94C6EB04-B433-4EDC-9226-BF78E0D2DC00}" srcOrd="1" destOrd="0" presId="urn:microsoft.com/office/officeart/2005/8/layout/hierarchy4"/>
    <dgm:cxn modelId="{D06D1CA2-A4A6-4B46-82B1-78FAF7B7359E}" type="presParOf" srcId="{6F5F9E61-1153-4FF1-8010-003FE4913B63}" destId="{B7FD17FD-4863-456A-93E5-D509B6983803}" srcOrd="2" destOrd="0" presId="urn:microsoft.com/office/officeart/2005/8/layout/hierarchy4"/>
    <dgm:cxn modelId="{546648CA-5014-471A-B595-1D06FC7C50E4}" type="presParOf" srcId="{B7FD17FD-4863-456A-93E5-D509B6983803}" destId="{09662B6A-9B74-4860-A496-C7796F76DE80}" srcOrd="0" destOrd="0" presId="urn:microsoft.com/office/officeart/2005/8/layout/hierarchy4"/>
    <dgm:cxn modelId="{7C12B13A-E189-4840-B27B-779EAC4573EC}" type="presParOf" srcId="{09662B6A-9B74-4860-A496-C7796F76DE80}" destId="{3B655E6C-D3F8-4917-A14A-4DF1CC3BABC7}" srcOrd="0" destOrd="0" presId="urn:microsoft.com/office/officeart/2005/8/layout/hierarchy4"/>
    <dgm:cxn modelId="{F86A48E9-AA91-4251-ABD9-104D469F435E}" type="presParOf" srcId="{09662B6A-9B74-4860-A496-C7796F76DE80}" destId="{E643C95B-D433-4609-99CF-39019B932207}" srcOrd="1" destOrd="0" presId="urn:microsoft.com/office/officeart/2005/8/layout/hierarchy4"/>
    <dgm:cxn modelId="{2EEA7872-EAF8-4F25-820A-6908BB589241}" type="presParOf" srcId="{1C18135A-45BC-4137-BE47-609BC79FEA4E}" destId="{3882501D-D5FE-4C1D-A197-C2F43564A8FF}" srcOrd="3" destOrd="0" presId="urn:microsoft.com/office/officeart/2005/8/layout/hierarchy4"/>
    <dgm:cxn modelId="{C7041137-02F8-4926-9473-15E0E55095CC}" type="presParOf" srcId="{1C18135A-45BC-4137-BE47-609BC79FEA4E}" destId="{539FEF9E-94FE-4DC0-9375-03A23A0989AE}" srcOrd="4" destOrd="0" presId="urn:microsoft.com/office/officeart/2005/8/layout/hierarchy4"/>
    <dgm:cxn modelId="{C9211364-9064-48FD-A5E9-1311B3FB77E2}" type="presParOf" srcId="{539FEF9E-94FE-4DC0-9375-03A23A0989AE}" destId="{03A04CFB-78DA-45E3-9293-004DC86F87CF}" srcOrd="0" destOrd="0" presId="urn:microsoft.com/office/officeart/2005/8/layout/hierarchy4"/>
    <dgm:cxn modelId="{5606C6FE-DA28-47CE-8206-3684967B8B32}" type="presParOf" srcId="{539FEF9E-94FE-4DC0-9375-03A23A0989AE}" destId="{CE03D7A8-2FED-4102-9F76-042F6417A7EE}" srcOrd="1" destOrd="0" presId="urn:microsoft.com/office/officeart/2005/8/layout/hierarchy4"/>
    <dgm:cxn modelId="{18A29612-B655-4882-BD77-A2AB68876AB8}" type="presParOf" srcId="{539FEF9E-94FE-4DC0-9375-03A23A0989AE}" destId="{C1AAA822-461D-4C16-A59E-7A806971D42B}" srcOrd="2" destOrd="0" presId="urn:microsoft.com/office/officeart/2005/8/layout/hierarchy4"/>
    <dgm:cxn modelId="{D003493A-CAA9-4B08-BCEF-E9585E431E82}" type="presParOf" srcId="{C1AAA822-461D-4C16-A59E-7A806971D42B}" destId="{A6200A65-6FC6-4B1B-88B4-03CAEC7C110D}" srcOrd="0" destOrd="0" presId="urn:microsoft.com/office/officeart/2005/8/layout/hierarchy4"/>
    <dgm:cxn modelId="{9D9B30B2-0973-48D3-8B54-5D08495BCB47}" type="presParOf" srcId="{A6200A65-6FC6-4B1B-88B4-03CAEC7C110D}" destId="{CB09E807-D64B-4E6E-BB13-344D52AEE95D}" srcOrd="0" destOrd="0" presId="urn:microsoft.com/office/officeart/2005/8/layout/hierarchy4"/>
    <dgm:cxn modelId="{A8826F38-A0A3-482F-954D-DA9DBE3D2169}" type="presParOf" srcId="{A6200A65-6FC6-4B1B-88B4-03CAEC7C110D}" destId="{D78F2940-7035-446A-B46B-2BBE9D0EF71E}" srcOrd="1" destOrd="0" presId="urn:microsoft.com/office/officeart/2005/8/layout/hierarchy4"/>
    <dgm:cxn modelId="{9B8A5878-917C-4D01-9E88-7718154F7DCB}" type="presParOf" srcId="{1C18135A-45BC-4137-BE47-609BC79FEA4E}" destId="{B0175F91-6F61-44E2-A753-4ACA2094A9E1}" srcOrd="5" destOrd="0" presId="urn:microsoft.com/office/officeart/2005/8/layout/hierarchy4"/>
    <dgm:cxn modelId="{115DE680-06D1-4A37-B139-9BD0746D2917}" type="presParOf" srcId="{1C18135A-45BC-4137-BE47-609BC79FEA4E}" destId="{7DA61258-C0C6-4295-B7D0-48B3F5EC942D}" srcOrd="6" destOrd="0" presId="urn:microsoft.com/office/officeart/2005/8/layout/hierarchy4"/>
    <dgm:cxn modelId="{2BD7ADFA-8CA0-4FA6-B5B7-74A59381645E}" type="presParOf" srcId="{7DA61258-C0C6-4295-B7D0-48B3F5EC942D}" destId="{727CBB42-1B9A-4434-B380-31C478C23506}" srcOrd="0" destOrd="0" presId="urn:microsoft.com/office/officeart/2005/8/layout/hierarchy4"/>
    <dgm:cxn modelId="{6E72C4E4-B7C8-4C7E-B384-01E514342981}" type="presParOf" srcId="{7DA61258-C0C6-4295-B7D0-48B3F5EC942D}" destId="{6EA388CC-E9CC-4D7F-9D48-71F25923C759}" srcOrd="1" destOrd="0" presId="urn:microsoft.com/office/officeart/2005/8/layout/hierarchy4"/>
    <dgm:cxn modelId="{8793BBEF-9EFC-4CA7-837B-1BBFB58E4403}" type="presParOf" srcId="{7DA61258-C0C6-4295-B7D0-48B3F5EC942D}" destId="{3B0D26D3-2AFF-4D90-B38F-87B99038B6A2}" srcOrd="2" destOrd="0" presId="urn:microsoft.com/office/officeart/2005/8/layout/hierarchy4"/>
    <dgm:cxn modelId="{C0714674-00BC-4980-BF96-78A6C5BEBC6B}" type="presParOf" srcId="{3B0D26D3-2AFF-4D90-B38F-87B99038B6A2}" destId="{594F0BDA-E9A3-4395-B86B-9AFAF9327AD1}" srcOrd="0" destOrd="0" presId="urn:microsoft.com/office/officeart/2005/8/layout/hierarchy4"/>
    <dgm:cxn modelId="{EE7CFC2C-69E4-4E94-B707-3F4683245D33}" type="presParOf" srcId="{594F0BDA-E9A3-4395-B86B-9AFAF9327AD1}" destId="{026D8BA7-AB7F-4215-B2A1-5951FCF24252}" srcOrd="0" destOrd="0" presId="urn:microsoft.com/office/officeart/2005/8/layout/hierarchy4"/>
    <dgm:cxn modelId="{AB3908F6-82C6-4F2B-9E61-C0818D7FF4DC}" type="presParOf" srcId="{594F0BDA-E9A3-4395-B86B-9AFAF9327AD1}" destId="{9B23F09C-3A04-4A05-AF15-6685AC76C856}" srcOrd="1" destOrd="0" presId="urn:microsoft.com/office/officeart/2005/8/layout/hierarchy4"/>
    <dgm:cxn modelId="{A545DD61-19B4-4016-9277-6F7240B7AA46}" type="presParOf" srcId="{1C18135A-45BC-4137-BE47-609BC79FEA4E}" destId="{94305DCB-BE31-4733-BCF7-177FE2846F23}" srcOrd="7" destOrd="0" presId="urn:microsoft.com/office/officeart/2005/8/layout/hierarchy4"/>
    <dgm:cxn modelId="{DAE18E09-3B46-40BC-A646-4429A23E6DC4}" type="presParOf" srcId="{1C18135A-45BC-4137-BE47-609BC79FEA4E}" destId="{03B7635B-A04A-413A-B8A3-DB80288D770F}" srcOrd="8" destOrd="0" presId="urn:microsoft.com/office/officeart/2005/8/layout/hierarchy4"/>
    <dgm:cxn modelId="{4050228E-F314-4F31-870C-DB409D5E7268}" type="presParOf" srcId="{03B7635B-A04A-413A-B8A3-DB80288D770F}" destId="{CBEAD096-3922-43EA-855D-DDB592B850FC}" srcOrd="0" destOrd="0" presId="urn:microsoft.com/office/officeart/2005/8/layout/hierarchy4"/>
    <dgm:cxn modelId="{0A237A42-7812-40ED-9375-50F12DC696D4}" type="presParOf" srcId="{03B7635B-A04A-413A-B8A3-DB80288D770F}" destId="{85472D73-A333-4E2A-8BA4-542F4C12BBA9}" srcOrd="1" destOrd="0" presId="urn:microsoft.com/office/officeart/2005/8/layout/hierarchy4"/>
    <dgm:cxn modelId="{8BFDCF44-905F-4151-B4A8-D161A2CE6CB5}" type="presParOf" srcId="{03B7635B-A04A-413A-B8A3-DB80288D770F}" destId="{BA6D76C2-F811-464E-847C-076F50DEA95B}" srcOrd="2" destOrd="0" presId="urn:microsoft.com/office/officeart/2005/8/layout/hierarchy4"/>
    <dgm:cxn modelId="{ADDD21F4-A59C-4820-99ED-8CBDD0E8BCD6}" type="presParOf" srcId="{BA6D76C2-F811-464E-847C-076F50DEA95B}" destId="{FC259DB4-40BA-4795-B951-79010B4EED5B}" srcOrd="0" destOrd="0" presId="urn:microsoft.com/office/officeart/2005/8/layout/hierarchy4"/>
    <dgm:cxn modelId="{8B7B7B26-8852-4689-AB06-B6534CBF311C}" type="presParOf" srcId="{FC259DB4-40BA-4795-B951-79010B4EED5B}" destId="{D9BD013C-ABB6-4A62-B648-8E6EEE698C1C}" srcOrd="0" destOrd="0" presId="urn:microsoft.com/office/officeart/2005/8/layout/hierarchy4"/>
    <dgm:cxn modelId="{F61CEA29-A172-4BF7-9D2F-6E080D60E6F9}" type="presParOf" srcId="{FC259DB4-40BA-4795-B951-79010B4EED5B}" destId="{09934DD3-51B8-4285-820E-BF9BB430585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6C30C-A4F0-415A-AF14-642DA3861F40}">
      <dsp:nvSpPr>
        <dsp:cNvPr id="0" name=""/>
        <dsp:cNvSpPr/>
      </dsp:nvSpPr>
      <dsp:spPr>
        <a:xfrm>
          <a:off x="3750468" y="2607469"/>
          <a:ext cx="1643062" cy="16430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Socio-economic disadvantage</a:t>
          </a:r>
        </a:p>
      </dsp:txBody>
      <dsp:txXfrm>
        <a:off x="3991089" y="2848090"/>
        <a:ext cx="1161820" cy="1161820"/>
      </dsp:txXfrm>
    </dsp:sp>
    <dsp:sp modelId="{7F2D543B-3B7B-4406-B9E0-94497EF1D79D}">
      <dsp:nvSpPr>
        <dsp:cNvPr id="0" name=""/>
        <dsp:cNvSpPr/>
      </dsp:nvSpPr>
      <dsp:spPr>
        <a:xfrm rot="16200000">
          <a:off x="4230221" y="1702630"/>
          <a:ext cx="683556" cy="5586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4314017" y="1898154"/>
        <a:ext cx="515964" cy="335185"/>
      </dsp:txXfrm>
    </dsp:sp>
    <dsp:sp modelId="{FDFCAECE-BD34-4672-808F-412612A21F22}">
      <dsp:nvSpPr>
        <dsp:cNvPr id="0" name=""/>
        <dsp:cNvSpPr/>
      </dsp:nvSpPr>
      <dsp:spPr>
        <a:xfrm>
          <a:off x="3914774" y="3290"/>
          <a:ext cx="1314450" cy="13144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Lower educational attainment</a:t>
          </a:r>
        </a:p>
      </dsp:txBody>
      <dsp:txXfrm>
        <a:off x="4107271" y="195787"/>
        <a:ext cx="929456" cy="929456"/>
      </dsp:txXfrm>
    </dsp:sp>
    <dsp:sp modelId="{422D3D8E-7D28-4562-9503-D626E299B1BC}">
      <dsp:nvSpPr>
        <dsp:cNvPr id="0" name=""/>
        <dsp:cNvSpPr/>
      </dsp:nvSpPr>
      <dsp:spPr>
        <a:xfrm rot="18360000">
          <a:off x="5080776" y="1978992"/>
          <a:ext cx="683556" cy="5586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5115318" y="2158512"/>
        <a:ext cx="515964" cy="335185"/>
      </dsp:txXfrm>
    </dsp:sp>
    <dsp:sp modelId="{8A94300D-34A8-4161-BF45-4559224D261F}">
      <dsp:nvSpPr>
        <dsp:cNvPr id="0" name=""/>
        <dsp:cNvSpPr/>
      </dsp:nvSpPr>
      <dsp:spPr>
        <a:xfrm>
          <a:off x="5542049" y="532024"/>
          <a:ext cx="1314450" cy="13144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Higher exclusion rates from school </a:t>
          </a:r>
        </a:p>
      </dsp:txBody>
      <dsp:txXfrm>
        <a:off x="5734546" y="724521"/>
        <a:ext cx="929456" cy="929456"/>
      </dsp:txXfrm>
    </dsp:sp>
    <dsp:sp modelId="{52375672-71AF-4CB9-983A-00407529C482}">
      <dsp:nvSpPr>
        <dsp:cNvPr id="0" name=""/>
        <dsp:cNvSpPr/>
      </dsp:nvSpPr>
      <dsp:spPr>
        <a:xfrm rot="20520000">
          <a:off x="5606447" y="2702516"/>
          <a:ext cx="683556" cy="5586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5610548" y="2840138"/>
        <a:ext cx="515964" cy="335185"/>
      </dsp:txXfrm>
    </dsp:sp>
    <dsp:sp modelId="{9F45E10F-E3B3-443D-B637-4D01F0743A4C}">
      <dsp:nvSpPr>
        <dsp:cNvPr id="0" name=""/>
        <dsp:cNvSpPr/>
      </dsp:nvSpPr>
      <dsp:spPr>
        <a:xfrm>
          <a:off x="6547760" y="1916266"/>
          <a:ext cx="1314450" cy="13144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Social exclusion/ stigma/lack of respect</a:t>
          </a:r>
        </a:p>
      </dsp:txBody>
      <dsp:txXfrm>
        <a:off x="6740257" y="2108763"/>
        <a:ext cx="929456" cy="929456"/>
      </dsp:txXfrm>
    </dsp:sp>
    <dsp:sp modelId="{D2870334-ECEB-421E-B2D2-269E2B9E2B3B}">
      <dsp:nvSpPr>
        <dsp:cNvPr id="0" name=""/>
        <dsp:cNvSpPr/>
      </dsp:nvSpPr>
      <dsp:spPr>
        <a:xfrm rot="1080000">
          <a:off x="5606447" y="3596842"/>
          <a:ext cx="683556" cy="5586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5610548" y="3682676"/>
        <a:ext cx="515964" cy="335185"/>
      </dsp:txXfrm>
    </dsp:sp>
    <dsp:sp modelId="{F28C51BF-9A3C-4787-A098-E875C82EBCB1}">
      <dsp:nvSpPr>
        <dsp:cNvPr id="0" name=""/>
        <dsp:cNvSpPr/>
      </dsp:nvSpPr>
      <dsp:spPr>
        <a:xfrm>
          <a:off x="6547760" y="3627284"/>
          <a:ext cx="1314450" cy="13144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Poorer health</a:t>
          </a:r>
        </a:p>
      </dsp:txBody>
      <dsp:txXfrm>
        <a:off x="6740257" y="3819781"/>
        <a:ext cx="929456" cy="929456"/>
      </dsp:txXfrm>
    </dsp:sp>
    <dsp:sp modelId="{20BF111A-0E6E-487E-948F-A518724361F7}">
      <dsp:nvSpPr>
        <dsp:cNvPr id="0" name=""/>
        <dsp:cNvSpPr/>
      </dsp:nvSpPr>
      <dsp:spPr>
        <a:xfrm rot="3240000">
          <a:off x="5080776" y="4320367"/>
          <a:ext cx="683556" cy="5586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5115318" y="4364303"/>
        <a:ext cx="515964" cy="335185"/>
      </dsp:txXfrm>
    </dsp:sp>
    <dsp:sp modelId="{CE693F48-AB48-4A1C-8485-96CD7AC3C193}">
      <dsp:nvSpPr>
        <dsp:cNvPr id="0" name=""/>
        <dsp:cNvSpPr/>
      </dsp:nvSpPr>
      <dsp:spPr>
        <a:xfrm>
          <a:off x="5542049" y="5011526"/>
          <a:ext cx="1314450" cy="13144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Poor mental health</a:t>
          </a:r>
        </a:p>
      </dsp:txBody>
      <dsp:txXfrm>
        <a:off x="5734546" y="5204023"/>
        <a:ext cx="929456" cy="929456"/>
      </dsp:txXfrm>
    </dsp:sp>
    <dsp:sp modelId="{91DE1FC8-3386-4141-BC0D-D209EC656289}">
      <dsp:nvSpPr>
        <dsp:cNvPr id="0" name=""/>
        <dsp:cNvSpPr/>
      </dsp:nvSpPr>
      <dsp:spPr>
        <a:xfrm rot="5400000">
          <a:off x="4230221" y="4596729"/>
          <a:ext cx="683556" cy="5586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4314017" y="4624661"/>
        <a:ext cx="515964" cy="335185"/>
      </dsp:txXfrm>
    </dsp:sp>
    <dsp:sp modelId="{1D23DBC8-9904-4D45-9F00-99ABA8A7D0D9}">
      <dsp:nvSpPr>
        <dsp:cNvPr id="0" name=""/>
        <dsp:cNvSpPr/>
      </dsp:nvSpPr>
      <dsp:spPr>
        <a:xfrm>
          <a:off x="3914775" y="5540260"/>
          <a:ext cx="1314450" cy="13144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Lower life expectancy and healthy life expectancy</a:t>
          </a:r>
        </a:p>
      </dsp:txBody>
      <dsp:txXfrm>
        <a:off x="4107272" y="5732757"/>
        <a:ext cx="929456" cy="929456"/>
      </dsp:txXfrm>
    </dsp:sp>
    <dsp:sp modelId="{CC10AC81-89DA-48B1-94AD-8775EBAFF126}">
      <dsp:nvSpPr>
        <dsp:cNvPr id="0" name=""/>
        <dsp:cNvSpPr/>
      </dsp:nvSpPr>
      <dsp:spPr>
        <a:xfrm rot="7560000">
          <a:off x="3379667" y="4320367"/>
          <a:ext cx="683556" cy="5586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10800000">
        <a:off x="3512717" y="4364303"/>
        <a:ext cx="515964" cy="335185"/>
      </dsp:txXfrm>
    </dsp:sp>
    <dsp:sp modelId="{EAD83DB4-ED6F-4371-BDE4-35D9915018EF}">
      <dsp:nvSpPr>
        <dsp:cNvPr id="0" name=""/>
        <dsp:cNvSpPr/>
      </dsp:nvSpPr>
      <dsp:spPr>
        <a:xfrm>
          <a:off x="2287500" y="5011526"/>
          <a:ext cx="1314450" cy="13144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More likely to be overweight or obese</a:t>
          </a:r>
        </a:p>
      </dsp:txBody>
      <dsp:txXfrm>
        <a:off x="2479997" y="5204023"/>
        <a:ext cx="929456" cy="929456"/>
      </dsp:txXfrm>
    </dsp:sp>
    <dsp:sp modelId="{849337B6-C09E-4B46-BFB1-BBD2FDD35441}">
      <dsp:nvSpPr>
        <dsp:cNvPr id="0" name=""/>
        <dsp:cNvSpPr/>
      </dsp:nvSpPr>
      <dsp:spPr>
        <a:xfrm rot="9720000">
          <a:off x="2853996" y="3596842"/>
          <a:ext cx="683556" cy="5586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10800000">
        <a:off x="3017487" y="3682676"/>
        <a:ext cx="515964" cy="335185"/>
      </dsp:txXfrm>
    </dsp:sp>
    <dsp:sp modelId="{EA8A20A8-A416-41D3-BB15-8B95428838CE}">
      <dsp:nvSpPr>
        <dsp:cNvPr id="0" name=""/>
        <dsp:cNvSpPr/>
      </dsp:nvSpPr>
      <dsp:spPr>
        <a:xfrm>
          <a:off x="1281789" y="3627284"/>
          <a:ext cx="1314450" cy="13144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Higher risk of homelessness</a:t>
          </a:r>
        </a:p>
      </dsp:txBody>
      <dsp:txXfrm>
        <a:off x="1474286" y="3819781"/>
        <a:ext cx="929456" cy="929456"/>
      </dsp:txXfrm>
    </dsp:sp>
    <dsp:sp modelId="{99263452-0E8A-42BF-8BA6-02931BF8DBD4}">
      <dsp:nvSpPr>
        <dsp:cNvPr id="0" name=""/>
        <dsp:cNvSpPr/>
      </dsp:nvSpPr>
      <dsp:spPr>
        <a:xfrm rot="11880000">
          <a:off x="2853996" y="2702516"/>
          <a:ext cx="683556" cy="5586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10800000">
        <a:off x="3017487" y="2840138"/>
        <a:ext cx="515964" cy="335185"/>
      </dsp:txXfrm>
    </dsp:sp>
    <dsp:sp modelId="{15194D3C-7D15-43AE-ADFA-ABF3EE86AD5E}">
      <dsp:nvSpPr>
        <dsp:cNvPr id="0" name=""/>
        <dsp:cNvSpPr/>
      </dsp:nvSpPr>
      <dsp:spPr>
        <a:xfrm>
          <a:off x="1281789" y="1916266"/>
          <a:ext cx="1314450" cy="13144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More likely to be in low paid work</a:t>
          </a:r>
        </a:p>
      </dsp:txBody>
      <dsp:txXfrm>
        <a:off x="1474286" y="2108763"/>
        <a:ext cx="929456" cy="929456"/>
      </dsp:txXfrm>
    </dsp:sp>
    <dsp:sp modelId="{E1CB8D94-01D5-4614-9EB0-07BC03F1FAF8}">
      <dsp:nvSpPr>
        <dsp:cNvPr id="0" name=""/>
        <dsp:cNvSpPr/>
      </dsp:nvSpPr>
      <dsp:spPr>
        <a:xfrm rot="14040000">
          <a:off x="3379667" y="1978992"/>
          <a:ext cx="683556" cy="5586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10800000">
        <a:off x="3512717" y="2158512"/>
        <a:ext cx="515964" cy="335185"/>
      </dsp:txXfrm>
    </dsp:sp>
    <dsp:sp modelId="{FB190BB4-2C14-4234-95A8-9A22F12790FA}">
      <dsp:nvSpPr>
        <dsp:cNvPr id="0" name=""/>
        <dsp:cNvSpPr/>
      </dsp:nvSpPr>
      <dsp:spPr>
        <a:xfrm>
          <a:off x="2287500" y="532024"/>
          <a:ext cx="1314450" cy="13144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More likely to be the victim of crime</a:t>
          </a:r>
        </a:p>
      </dsp:txBody>
      <dsp:txXfrm>
        <a:off x="2479997" y="724521"/>
        <a:ext cx="929456" cy="9294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C424C-8198-4BF4-B24D-3024CB821231}">
      <dsp:nvSpPr>
        <dsp:cNvPr id="0" name=""/>
        <dsp:cNvSpPr/>
      </dsp:nvSpPr>
      <dsp:spPr>
        <a:xfrm>
          <a:off x="0" y="0"/>
          <a:ext cx="9143592" cy="12925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dirty="0"/>
            <a:t>European Convention on Human Rights 1950</a:t>
          </a:r>
        </a:p>
      </dsp:txBody>
      <dsp:txXfrm>
        <a:off x="37858" y="37858"/>
        <a:ext cx="9067876" cy="1216856"/>
      </dsp:txXfrm>
    </dsp:sp>
    <dsp:sp modelId="{60BE9D88-8C24-42C2-98CD-68DCAB648750}">
      <dsp:nvSpPr>
        <dsp:cNvPr id="0" name=""/>
        <dsp:cNvSpPr/>
      </dsp:nvSpPr>
      <dsp:spPr>
        <a:xfrm>
          <a:off x="3775" y="1393554"/>
          <a:ext cx="9143592" cy="12925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dirty="0"/>
            <a:t>Human Rights Act 1998</a:t>
          </a:r>
        </a:p>
      </dsp:txBody>
      <dsp:txXfrm>
        <a:off x="41633" y="1431412"/>
        <a:ext cx="9067876" cy="1216856"/>
      </dsp:txXfrm>
    </dsp:sp>
    <dsp:sp modelId="{3F99D4F9-A709-4046-9086-6556733C837D}">
      <dsp:nvSpPr>
        <dsp:cNvPr id="0" name=""/>
        <dsp:cNvSpPr/>
      </dsp:nvSpPr>
      <dsp:spPr>
        <a:xfrm>
          <a:off x="3775" y="2782713"/>
          <a:ext cx="9143592" cy="12925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dirty="0"/>
            <a:t>Scotland Act 1998 and 2016</a:t>
          </a:r>
        </a:p>
      </dsp:txBody>
      <dsp:txXfrm>
        <a:off x="41633" y="2820571"/>
        <a:ext cx="9067876" cy="1216856"/>
      </dsp:txXfrm>
    </dsp:sp>
    <dsp:sp modelId="{1C64F2E6-9C99-4FBC-81D2-B6E37EF4C60D}">
      <dsp:nvSpPr>
        <dsp:cNvPr id="0" name=""/>
        <dsp:cNvSpPr/>
      </dsp:nvSpPr>
      <dsp:spPr>
        <a:xfrm>
          <a:off x="3775" y="4171873"/>
          <a:ext cx="1798503" cy="12925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Equality Act 2010</a:t>
          </a:r>
        </a:p>
      </dsp:txBody>
      <dsp:txXfrm>
        <a:off x="41633" y="4209731"/>
        <a:ext cx="1722787" cy="1216856"/>
      </dsp:txXfrm>
    </dsp:sp>
    <dsp:sp modelId="{420B0DEE-35DE-4E6E-9A84-FB689195B3C1}">
      <dsp:nvSpPr>
        <dsp:cNvPr id="0" name=""/>
        <dsp:cNvSpPr/>
      </dsp:nvSpPr>
      <dsp:spPr>
        <a:xfrm>
          <a:off x="3775" y="5561033"/>
          <a:ext cx="1798503" cy="12925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Fairer Scotland Duty 2018</a:t>
          </a:r>
        </a:p>
      </dsp:txBody>
      <dsp:txXfrm>
        <a:off x="41633" y="5598891"/>
        <a:ext cx="1722787" cy="1216856"/>
      </dsp:txXfrm>
    </dsp:sp>
    <dsp:sp modelId="{422AEF1D-90DE-4978-89EA-663D34E64513}">
      <dsp:nvSpPr>
        <dsp:cNvPr id="0" name=""/>
        <dsp:cNvSpPr/>
      </dsp:nvSpPr>
      <dsp:spPr>
        <a:xfrm>
          <a:off x="1840047" y="4171873"/>
          <a:ext cx="1798503" cy="12925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Children and Young People Act 2014</a:t>
          </a:r>
        </a:p>
      </dsp:txBody>
      <dsp:txXfrm>
        <a:off x="1877905" y="4209731"/>
        <a:ext cx="1722787" cy="1216856"/>
      </dsp:txXfrm>
    </dsp:sp>
    <dsp:sp modelId="{3B655E6C-D3F8-4917-A14A-4DF1CC3BABC7}">
      <dsp:nvSpPr>
        <dsp:cNvPr id="0" name=""/>
        <dsp:cNvSpPr/>
      </dsp:nvSpPr>
      <dsp:spPr>
        <a:xfrm>
          <a:off x="1840047" y="5561033"/>
          <a:ext cx="1798503" cy="12925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Care leavers, GIRFEC,</a:t>
          </a:r>
        </a:p>
        <a:p>
          <a:pPr marL="0" lvl="0" indent="0" algn="ctr" defTabSz="755650">
            <a:lnSpc>
              <a:spcPct val="90000"/>
            </a:lnSpc>
            <a:spcBef>
              <a:spcPct val="0"/>
            </a:spcBef>
            <a:spcAft>
              <a:spcPct val="35000"/>
            </a:spcAft>
            <a:buNone/>
          </a:pPr>
          <a:r>
            <a:rPr lang="en-GB" sz="1700" kern="1200" dirty="0"/>
            <a:t>Children’s Services Plans</a:t>
          </a:r>
        </a:p>
      </dsp:txBody>
      <dsp:txXfrm>
        <a:off x="1877905" y="5598891"/>
        <a:ext cx="1722787" cy="1216856"/>
      </dsp:txXfrm>
    </dsp:sp>
    <dsp:sp modelId="{03A04CFB-78DA-45E3-9293-004DC86F87CF}">
      <dsp:nvSpPr>
        <dsp:cNvPr id="0" name=""/>
        <dsp:cNvSpPr/>
      </dsp:nvSpPr>
      <dsp:spPr>
        <a:xfrm>
          <a:off x="3676320" y="4171873"/>
          <a:ext cx="1798503" cy="12925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Community Empowerment Act 2015</a:t>
          </a:r>
        </a:p>
      </dsp:txBody>
      <dsp:txXfrm>
        <a:off x="3714178" y="4209731"/>
        <a:ext cx="1722787" cy="1216856"/>
      </dsp:txXfrm>
    </dsp:sp>
    <dsp:sp modelId="{CB09E807-D64B-4E6E-BB13-344D52AEE95D}">
      <dsp:nvSpPr>
        <dsp:cNvPr id="0" name=""/>
        <dsp:cNvSpPr/>
      </dsp:nvSpPr>
      <dsp:spPr>
        <a:xfrm>
          <a:off x="3676320" y="5561033"/>
          <a:ext cx="1798503" cy="12925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Community Planning/Locality Planning</a:t>
          </a:r>
        </a:p>
      </dsp:txBody>
      <dsp:txXfrm>
        <a:off x="3714178" y="5598891"/>
        <a:ext cx="1722787" cy="1216856"/>
      </dsp:txXfrm>
    </dsp:sp>
    <dsp:sp modelId="{727CBB42-1B9A-4434-B380-31C478C23506}">
      <dsp:nvSpPr>
        <dsp:cNvPr id="0" name=""/>
        <dsp:cNvSpPr/>
      </dsp:nvSpPr>
      <dsp:spPr>
        <a:xfrm>
          <a:off x="5512592" y="4171873"/>
          <a:ext cx="1798503" cy="12925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Education Act 2016</a:t>
          </a:r>
        </a:p>
      </dsp:txBody>
      <dsp:txXfrm>
        <a:off x="5550450" y="4209731"/>
        <a:ext cx="1722787" cy="1216856"/>
      </dsp:txXfrm>
    </dsp:sp>
    <dsp:sp modelId="{026D8BA7-AB7F-4215-B2A1-5951FCF24252}">
      <dsp:nvSpPr>
        <dsp:cNvPr id="0" name=""/>
        <dsp:cNvSpPr/>
      </dsp:nvSpPr>
      <dsp:spPr>
        <a:xfrm>
          <a:off x="5512592" y="5561033"/>
          <a:ext cx="1798503" cy="12925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Reduce inequalities of outcome for Pupils</a:t>
          </a:r>
        </a:p>
      </dsp:txBody>
      <dsp:txXfrm>
        <a:off x="5550450" y="5598891"/>
        <a:ext cx="1722787" cy="1216856"/>
      </dsp:txXfrm>
    </dsp:sp>
    <dsp:sp modelId="{CBEAD096-3922-43EA-855D-DDB592B850FC}">
      <dsp:nvSpPr>
        <dsp:cNvPr id="0" name=""/>
        <dsp:cNvSpPr/>
      </dsp:nvSpPr>
      <dsp:spPr>
        <a:xfrm>
          <a:off x="7345501" y="4169870"/>
          <a:ext cx="1798503" cy="12925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Child Poverty Act 2017</a:t>
          </a:r>
        </a:p>
      </dsp:txBody>
      <dsp:txXfrm>
        <a:off x="7383359" y="4207728"/>
        <a:ext cx="1722787" cy="1216856"/>
      </dsp:txXfrm>
    </dsp:sp>
    <dsp:sp modelId="{D9BD013C-ABB6-4A62-B648-8E6EEE698C1C}">
      <dsp:nvSpPr>
        <dsp:cNvPr id="0" name=""/>
        <dsp:cNvSpPr/>
      </dsp:nvSpPr>
      <dsp:spPr>
        <a:xfrm>
          <a:off x="7348864" y="5561033"/>
          <a:ext cx="1798503" cy="12925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Child Poverty Local Action Reports</a:t>
          </a:r>
        </a:p>
      </dsp:txBody>
      <dsp:txXfrm>
        <a:off x="7386722" y="5598891"/>
        <a:ext cx="1722787" cy="12168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C424C-8198-4BF4-B24D-3024CB821231}">
      <dsp:nvSpPr>
        <dsp:cNvPr id="0" name=""/>
        <dsp:cNvSpPr/>
      </dsp:nvSpPr>
      <dsp:spPr>
        <a:xfrm>
          <a:off x="0" y="0"/>
          <a:ext cx="9143592" cy="12925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dirty="0"/>
            <a:t>European Convention on Human Rights 1950</a:t>
          </a:r>
        </a:p>
      </dsp:txBody>
      <dsp:txXfrm>
        <a:off x="37858" y="37858"/>
        <a:ext cx="9067876" cy="1216856"/>
      </dsp:txXfrm>
    </dsp:sp>
    <dsp:sp modelId="{60BE9D88-8C24-42C2-98CD-68DCAB648750}">
      <dsp:nvSpPr>
        <dsp:cNvPr id="0" name=""/>
        <dsp:cNvSpPr/>
      </dsp:nvSpPr>
      <dsp:spPr>
        <a:xfrm>
          <a:off x="3775" y="1393554"/>
          <a:ext cx="9143592" cy="12925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dirty="0"/>
            <a:t>Human Rights Act 1998</a:t>
          </a:r>
        </a:p>
      </dsp:txBody>
      <dsp:txXfrm>
        <a:off x="41633" y="1431412"/>
        <a:ext cx="9067876" cy="1216856"/>
      </dsp:txXfrm>
    </dsp:sp>
    <dsp:sp modelId="{3F99D4F9-A709-4046-9086-6556733C837D}">
      <dsp:nvSpPr>
        <dsp:cNvPr id="0" name=""/>
        <dsp:cNvSpPr/>
      </dsp:nvSpPr>
      <dsp:spPr>
        <a:xfrm>
          <a:off x="3775" y="2782713"/>
          <a:ext cx="9143592" cy="12925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dirty="0"/>
            <a:t>Scotland Act 1998 and 2016</a:t>
          </a:r>
        </a:p>
      </dsp:txBody>
      <dsp:txXfrm>
        <a:off x="41633" y="2820571"/>
        <a:ext cx="9067876" cy="1216856"/>
      </dsp:txXfrm>
    </dsp:sp>
    <dsp:sp modelId="{1C64F2E6-9C99-4FBC-81D2-B6E37EF4C60D}">
      <dsp:nvSpPr>
        <dsp:cNvPr id="0" name=""/>
        <dsp:cNvSpPr/>
      </dsp:nvSpPr>
      <dsp:spPr>
        <a:xfrm>
          <a:off x="3775" y="4171873"/>
          <a:ext cx="1798503" cy="12925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Equality Act 2010</a:t>
          </a:r>
        </a:p>
      </dsp:txBody>
      <dsp:txXfrm>
        <a:off x="41633" y="4209731"/>
        <a:ext cx="1722787" cy="1216856"/>
      </dsp:txXfrm>
    </dsp:sp>
    <dsp:sp modelId="{420B0DEE-35DE-4E6E-9A84-FB689195B3C1}">
      <dsp:nvSpPr>
        <dsp:cNvPr id="0" name=""/>
        <dsp:cNvSpPr/>
      </dsp:nvSpPr>
      <dsp:spPr>
        <a:xfrm>
          <a:off x="3775" y="5561033"/>
          <a:ext cx="1798503" cy="12925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Fairer Scotland Duty 2018</a:t>
          </a:r>
        </a:p>
      </dsp:txBody>
      <dsp:txXfrm>
        <a:off x="41633" y="5598891"/>
        <a:ext cx="1722787" cy="1216856"/>
      </dsp:txXfrm>
    </dsp:sp>
    <dsp:sp modelId="{422AEF1D-90DE-4978-89EA-663D34E64513}">
      <dsp:nvSpPr>
        <dsp:cNvPr id="0" name=""/>
        <dsp:cNvSpPr/>
      </dsp:nvSpPr>
      <dsp:spPr>
        <a:xfrm>
          <a:off x="1840047" y="4171873"/>
          <a:ext cx="1798503" cy="12925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Children and Young People Act 2014</a:t>
          </a:r>
        </a:p>
      </dsp:txBody>
      <dsp:txXfrm>
        <a:off x="1877905" y="4209731"/>
        <a:ext cx="1722787" cy="1216856"/>
      </dsp:txXfrm>
    </dsp:sp>
    <dsp:sp modelId="{3B655E6C-D3F8-4917-A14A-4DF1CC3BABC7}">
      <dsp:nvSpPr>
        <dsp:cNvPr id="0" name=""/>
        <dsp:cNvSpPr/>
      </dsp:nvSpPr>
      <dsp:spPr>
        <a:xfrm>
          <a:off x="1840047" y="5561033"/>
          <a:ext cx="1798503" cy="12925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Care leavers, GIRFEC,</a:t>
          </a:r>
        </a:p>
        <a:p>
          <a:pPr marL="0" lvl="0" indent="0" algn="ctr" defTabSz="755650">
            <a:lnSpc>
              <a:spcPct val="90000"/>
            </a:lnSpc>
            <a:spcBef>
              <a:spcPct val="0"/>
            </a:spcBef>
            <a:spcAft>
              <a:spcPct val="35000"/>
            </a:spcAft>
            <a:buNone/>
          </a:pPr>
          <a:r>
            <a:rPr lang="en-GB" sz="1700" kern="1200" dirty="0"/>
            <a:t>Children’s Services Plans</a:t>
          </a:r>
        </a:p>
      </dsp:txBody>
      <dsp:txXfrm>
        <a:off x="1877905" y="5598891"/>
        <a:ext cx="1722787" cy="1216856"/>
      </dsp:txXfrm>
    </dsp:sp>
    <dsp:sp modelId="{03A04CFB-78DA-45E3-9293-004DC86F87CF}">
      <dsp:nvSpPr>
        <dsp:cNvPr id="0" name=""/>
        <dsp:cNvSpPr/>
      </dsp:nvSpPr>
      <dsp:spPr>
        <a:xfrm>
          <a:off x="3676320" y="4171873"/>
          <a:ext cx="1798503" cy="12925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Community Empowerment Act 2015</a:t>
          </a:r>
        </a:p>
      </dsp:txBody>
      <dsp:txXfrm>
        <a:off x="3714178" y="4209731"/>
        <a:ext cx="1722787" cy="1216856"/>
      </dsp:txXfrm>
    </dsp:sp>
    <dsp:sp modelId="{CB09E807-D64B-4E6E-BB13-344D52AEE95D}">
      <dsp:nvSpPr>
        <dsp:cNvPr id="0" name=""/>
        <dsp:cNvSpPr/>
      </dsp:nvSpPr>
      <dsp:spPr>
        <a:xfrm>
          <a:off x="3676320" y="5561033"/>
          <a:ext cx="1798503" cy="12925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Community Planning/Locality Planning</a:t>
          </a:r>
        </a:p>
      </dsp:txBody>
      <dsp:txXfrm>
        <a:off x="3714178" y="5598891"/>
        <a:ext cx="1722787" cy="1216856"/>
      </dsp:txXfrm>
    </dsp:sp>
    <dsp:sp modelId="{727CBB42-1B9A-4434-B380-31C478C23506}">
      <dsp:nvSpPr>
        <dsp:cNvPr id="0" name=""/>
        <dsp:cNvSpPr/>
      </dsp:nvSpPr>
      <dsp:spPr>
        <a:xfrm>
          <a:off x="5512592" y="4171873"/>
          <a:ext cx="1798503" cy="12925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Education Act 2016</a:t>
          </a:r>
        </a:p>
      </dsp:txBody>
      <dsp:txXfrm>
        <a:off x="5550450" y="4209731"/>
        <a:ext cx="1722787" cy="1216856"/>
      </dsp:txXfrm>
    </dsp:sp>
    <dsp:sp modelId="{026D8BA7-AB7F-4215-B2A1-5951FCF24252}">
      <dsp:nvSpPr>
        <dsp:cNvPr id="0" name=""/>
        <dsp:cNvSpPr/>
      </dsp:nvSpPr>
      <dsp:spPr>
        <a:xfrm>
          <a:off x="5512592" y="5561033"/>
          <a:ext cx="1798503" cy="12925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Reduce inequalities of outcome for Pupils</a:t>
          </a:r>
        </a:p>
      </dsp:txBody>
      <dsp:txXfrm>
        <a:off x="5550450" y="5598891"/>
        <a:ext cx="1722787" cy="1216856"/>
      </dsp:txXfrm>
    </dsp:sp>
    <dsp:sp modelId="{CBEAD096-3922-43EA-855D-DDB592B850FC}">
      <dsp:nvSpPr>
        <dsp:cNvPr id="0" name=""/>
        <dsp:cNvSpPr/>
      </dsp:nvSpPr>
      <dsp:spPr>
        <a:xfrm>
          <a:off x="7345501" y="4169870"/>
          <a:ext cx="1798503" cy="12925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Child Poverty Act 2017</a:t>
          </a:r>
        </a:p>
      </dsp:txBody>
      <dsp:txXfrm>
        <a:off x="7383359" y="4207728"/>
        <a:ext cx="1722787" cy="1216856"/>
      </dsp:txXfrm>
    </dsp:sp>
    <dsp:sp modelId="{D9BD013C-ABB6-4A62-B648-8E6EEE698C1C}">
      <dsp:nvSpPr>
        <dsp:cNvPr id="0" name=""/>
        <dsp:cNvSpPr/>
      </dsp:nvSpPr>
      <dsp:spPr>
        <a:xfrm>
          <a:off x="7348864" y="5561033"/>
          <a:ext cx="1798503" cy="12925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Child Poverty Local Action Reports</a:t>
          </a:r>
        </a:p>
      </dsp:txBody>
      <dsp:txXfrm>
        <a:off x="7386722" y="5598891"/>
        <a:ext cx="1722787" cy="121685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0CE65A2-1F59-4B59-8371-3D62513B72AB}" type="datetimeFigureOut">
              <a:rPr lang="en-GB" smtClean="0"/>
              <a:t>06/11/2019</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5679D05-FAB8-4A9C-81BE-B0A8EF46E727}" type="slidenum">
              <a:rPr lang="en-GB" smtClean="0"/>
              <a:t>‹#›</a:t>
            </a:fld>
            <a:endParaRPr lang="en-GB"/>
          </a:p>
        </p:txBody>
      </p:sp>
    </p:spTree>
    <p:extLst>
      <p:ext uri="{BB962C8B-B14F-4D97-AF65-F5344CB8AC3E}">
        <p14:creationId xmlns:p14="http://schemas.microsoft.com/office/powerpoint/2010/main" val="3982249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opsi.gov.uk/acts/acts1998/ukpga_19980046_en_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Thanks…</a:t>
            </a:r>
          </a:p>
        </p:txBody>
      </p:sp>
      <p:sp>
        <p:nvSpPr>
          <p:cNvPr id="4" name="Slide Number Placeholder 3"/>
          <p:cNvSpPr>
            <a:spLocks noGrp="1"/>
          </p:cNvSpPr>
          <p:nvPr>
            <p:ph type="sldNum" sz="quarter" idx="5"/>
          </p:nvPr>
        </p:nvSpPr>
        <p:spPr/>
        <p:txBody>
          <a:bodyPr/>
          <a:lstStyle/>
          <a:p>
            <a:fld id="{85679D05-FAB8-4A9C-81BE-B0A8EF46E727}" type="slidenum">
              <a:rPr lang="en-GB" smtClean="0"/>
              <a:t>1</a:t>
            </a:fld>
            <a:endParaRPr lang="en-GB"/>
          </a:p>
        </p:txBody>
      </p:sp>
    </p:spTree>
    <p:extLst>
      <p:ext uri="{BB962C8B-B14F-4D97-AF65-F5344CB8AC3E}">
        <p14:creationId xmlns:p14="http://schemas.microsoft.com/office/powerpoint/2010/main" val="2823667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kind of thing included in the guidance is strategy documents, decisions about setting priorities, allocating resources and commissioning services – all decisions agreed at a Board level or equivalent. The idea is that strategic decisions will have a major impact on the way in which other tactical and day to day operational decisions are taken – but they are not in themselves tactical or operational.  </a:t>
            </a:r>
          </a:p>
          <a:p>
            <a:endParaRPr lang="en-GB" dirty="0"/>
          </a:p>
          <a:p>
            <a:r>
              <a:rPr lang="en-GB" dirty="0"/>
              <a:t>Consideration of how to reduce socio-economic inequalities can obviously improve any decision making, whether the decision in question is strategic or not.  The statutory focus of the Duty is at the strategic level, but the ultimate aim is for consideration of socio-economic disadvantage to be mainstreamed. </a:t>
            </a:r>
          </a:p>
          <a:p>
            <a:endParaRPr lang="en-GB" dirty="0"/>
          </a:p>
          <a:p>
            <a:r>
              <a:rPr lang="en-GB" dirty="0"/>
              <a:t>This has been happening across public bodies in Scotland for years, it’s just perhaps not captured in a FSD assessment or something similar.</a:t>
            </a:r>
          </a:p>
          <a:p>
            <a:endParaRPr lang="en-GB" dirty="0"/>
          </a:p>
        </p:txBody>
      </p:sp>
      <p:sp>
        <p:nvSpPr>
          <p:cNvPr id="4" name="Slide Number Placeholder 3"/>
          <p:cNvSpPr>
            <a:spLocks noGrp="1"/>
          </p:cNvSpPr>
          <p:nvPr>
            <p:ph type="sldNum" sz="quarter" idx="10"/>
          </p:nvPr>
        </p:nvSpPr>
        <p:spPr/>
        <p:txBody>
          <a:bodyPr/>
          <a:lstStyle/>
          <a:p>
            <a:fld id="{C107D5F4-FD48-49D7-9FC7-F609E5C48ACF}" type="slidenum">
              <a:rPr lang="en-GB" smtClean="0"/>
              <a:t>10</a:t>
            </a:fld>
            <a:endParaRPr lang="en-GB"/>
          </a:p>
        </p:txBody>
      </p:sp>
    </p:spTree>
    <p:extLst>
      <p:ext uri="{BB962C8B-B14F-4D97-AF65-F5344CB8AC3E}">
        <p14:creationId xmlns:p14="http://schemas.microsoft.com/office/powerpoint/2010/main" val="4097458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should be familiar with the concept of due regard as that has been in place for the Public Sector Equality Duty for many years.  It involves active consideration of socio-economic disadvantage and the resultant inequality experienced by people.</a:t>
            </a:r>
          </a:p>
          <a:p>
            <a:endParaRPr lang="en-GB" dirty="0"/>
          </a:p>
          <a:p>
            <a:r>
              <a:rPr lang="en-GB" dirty="0"/>
              <a:t>For the FSD bodies need to identify if inequalities of outcome will be exacerbated by the strategic decision in question or whether there are opportunities to reduce inequality of outcome.</a:t>
            </a:r>
          </a:p>
          <a:p>
            <a:endParaRPr lang="en-GB" dirty="0"/>
          </a:p>
          <a:p>
            <a:r>
              <a:rPr lang="en-GB" dirty="0"/>
              <a:t>As with the public sector equality duty bodies need to consider the duty as early as possible for any major plans/decisions, e.g. whenever their next Corporate Plan or Budget is developed and then when Elected Members/board members are making a decision at board/committee.</a:t>
            </a:r>
          </a:p>
          <a:p>
            <a:endParaRPr lang="en-GB" dirty="0"/>
          </a:p>
          <a:p>
            <a:r>
              <a:rPr lang="en-GB" dirty="0"/>
              <a:t>And bodies need to have a record of the assessment process to publish, the same as EQIA.</a:t>
            </a:r>
          </a:p>
          <a:p>
            <a:endParaRPr lang="en-GB" dirty="0"/>
          </a:p>
          <a:p>
            <a:r>
              <a:rPr lang="en-GB" dirty="0"/>
              <a:t>The guidance suggests that bodies may want to engage with those who the decision will directly affect, but are asked to keep in mind proportionality and that there’s not an obligation to achieve a result, although if they did identify a negative impact it would be remiss not to mitigate that impact (it’s very unlikely that that would happen).</a:t>
            </a:r>
          </a:p>
          <a:p>
            <a:endParaRPr lang="en-GB" dirty="0"/>
          </a:p>
        </p:txBody>
      </p:sp>
      <p:sp>
        <p:nvSpPr>
          <p:cNvPr id="4" name="Slide Number Placeholder 3"/>
          <p:cNvSpPr>
            <a:spLocks noGrp="1"/>
          </p:cNvSpPr>
          <p:nvPr>
            <p:ph type="sldNum" sz="quarter" idx="10"/>
          </p:nvPr>
        </p:nvSpPr>
        <p:spPr/>
        <p:txBody>
          <a:bodyPr/>
          <a:lstStyle/>
          <a:p>
            <a:fld id="{C107D5F4-FD48-49D7-9FC7-F609E5C48ACF}" type="slidenum">
              <a:rPr lang="en-GB" smtClean="0"/>
              <a:t>11</a:t>
            </a:fld>
            <a:endParaRPr lang="en-GB"/>
          </a:p>
        </p:txBody>
      </p:sp>
    </p:spTree>
    <p:extLst>
      <p:ext uri="{BB962C8B-B14F-4D97-AF65-F5344CB8AC3E}">
        <p14:creationId xmlns:p14="http://schemas.microsoft.com/office/powerpoint/2010/main" val="2782920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suggested process for meeting the FSD from the guidance.  In engaging with a number of authorities it seems that most are looking at developing Integrated Impact Assessment to include the FSD in the existing impact assessment processes that they use. This can cover equality, health inequality, poverty, and screen to see if Strategic Environmental Assessment is necessary.  </a:t>
            </a:r>
          </a:p>
          <a:p>
            <a:endParaRPr lang="en-GB" dirty="0"/>
          </a:p>
          <a:p>
            <a:r>
              <a:rPr lang="en-GB" dirty="0"/>
              <a:t>The Scottish Government are keen for the public bodies subject to the duty to be innovative in their implementation of the duty so have not been prescriptive in the guidance other than setting out the key requirement of paying due regard…</a:t>
            </a:r>
          </a:p>
          <a:p>
            <a:endParaRPr lang="en-GB" dirty="0"/>
          </a:p>
          <a:p>
            <a:r>
              <a:rPr lang="en-GB" dirty="0"/>
              <a:t>The EHRC are concerned that IIA might dilute the focus on the public sector equality duty.  When engaging with bodies subject to the duty I’ve been asking them about this.  Given the wide range of duties that public bodies in Scotland are subject to, IIA is the most straightforward way to bring these all together and much of the evidence for one duty is useful for the others.  And practically speaking, there isn’t the resource to carry out multiple separate assessments.   </a:t>
            </a:r>
          </a:p>
        </p:txBody>
      </p:sp>
      <p:sp>
        <p:nvSpPr>
          <p:cNvPr id="4" name="Slide Number Placeholder 3"/>
          <p:cNvSpPr>
            <a:spLocks noGrp="1"/>
          </p:cNvSpPr>
          <p:nvPr>
            <p:ph type="sldNum" sz="quarter" idx="10"/>
          </p:nvPr>
        </p:nvSpPr>
        <p:spPr/>
        <p:txBody>
          <a:bodyPr/>
          <a:lstStyle/>
          <a:p>
            <a:fld id="{B4D8E22D-6A07-4A3B-AE6A-7E2AD12C5C3D}" type="slidenum">
              <a:rPr lang="en-GB" smtClean="0"/>
              <a:t>12</a:t>
            </a:fld>
            <a:endParaRPr lang="en-GB"/>
          </a:p>
        </p:txBody>
      </p:sp>
    </p:spTree>
    <p:extLst>
      <p:ext uri="{BB962C8B-B14F-4D97-AF65-F5344CB8AC3E}">
        <p14:creationId xmlns:p14="http://schemas.microsoft.com/office/powerpoint/2010/main" val="2127003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have a more in depth presentation on this if anyone is interested but I just wanted to show how we are tying all the various pieces of legislation together.</a:t>
            </a:r>
          </a:p>
          <a:p>
            <a:endParaRPr lang="en-GB" dirty="0"/>
          </a:p>
          <a:p>
            <a:r>
              <a:rPr lang="en-GB" dirty="0"/>
              <a:t>These are a number of pieces of legislation which will have an impact on the delivery of the Fairer Scotland Duty.  There is such a plethora of pieces of legislation that it’s not possible to capture them all here, so I’ve narrowed it down to these for ease of discussion and mapping.  I used a report by the Equality and Human Rights Commission as my starting point.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Universal Declaration on Human Rights was </a:t>
            </a:r>
            <a:r>
              <a:rPr lang="en-GB" sz="1200" b="0" i="0" kern="1200" dirty="0">
                <a:solidFill>
                  <a:schemeClr val="tx1"/>
                </a:solidFill>
                <a:effectLst/>
                <a:latin typeface="+mn-lt"/>
                <a:ea typeface="+mn-ea"/>
                <a:cs typeface="+mn-cs"/>
              </a:rPr>
              <a:t>proclaimed by the United Nations General Assembly in Paris on 10 December 1948 as a common standard of achievements for all peoples and all nations. It set out, for the first time, fundamental human rights to be universally protected.  The most relevant international covenant of rights is the one on Economic, Social and Cultural rights.  Move to next slide about the International covenant</a:t>
            </a:r>
            <a:endParaRPr lang="en-GB" dirty="0"/>
          </a:p>
          <a:p>
            <a:endParaRPr lang="en-GB" dirty="0"/>
          </a:p>
        </p:txBody>
      </p:sp>
      <p:sp>
        <p:nvSpPr>
          <p:cNvPr id="4" name="Slide Number Placeholder 3"/>
          <p:cNvSpPr>
            <a:spLocks noGrp="1"/>
          </p:cNvSpPr>
          <p:nvPr>
            <p:ph type="sldNum" sz="quarter" idx="10"/>
          </p:nvPr>
        </p:nvSpPr>
        <p:spPr/>
        <p:txBody>
          <a:bodyPr/>
          <a:lstStyle/>
          <a:p>
            <a:fld id="{67687EF5-6275-45D5-94D4-7959B4A17822}" type="slidenum">
              <a:rPr lang="en-GB" smtClean="0"/>
              <a:t>13</a:t>
            </a:fld>
            <a:endParaRPr lang="en-GB"/>
          </a:p>
        </p:txBody>
      </p:sp>
    </p:spTree>
    <p:extLst>
      <p:ext uri="{BB962C8B-B14F-4D97-AF65-F5344CB8AC3E}">
        <p14:creationId xmlns:p14="http://schemas.microsoft.com/office/powerpoint/2010/main" val="125781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5391" y="4777195"/>
            <a:ext cx="6597433" cy="465138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Economic, Cultural and Social Rights are the main ones with a link to FSD.  These include workplace rights, the right to social security, the right to participation in cultural life, and rights to housing, food, water, healthcare and education.  These are set out in the International Covenant on Economic, Social and Cultural Rights, which has </a:t>
            </a:r>
            <a:r>
              <a:rPr lang="en-GB" sz="1200" u="sng" kern="1200" dirty="0">
                <a:solidFill>
                  <a:schemeClr val="tx1"/>
                </a:solidFill>
                <a:effectLst/>
                <a:latin typeface="+mn-lt"/>
                <a:ea typeface="+mn-ea"/>
                <a:cs typeface="+mn-cs"/>
              </a:rPr>
              <a:t>not</a:t>
            </a:r>
            <a:r>
              <a:rPr lang="en-GB" sz="1200" kern="1200" dirty="0">
                <a:solidFill>
                  <a:schemeClr val="tx1"/>
                </a:solidFill>
                <a:effectLst/>
                <a:latin typeface="+mn-lt"/>
                <a:ea typeface="+mn-ea"/>
                <a:cs typeface="+mn-cs"/>
              </a:rPr>
              <a:t> been incorporated into Scotland’s laws. </a:t>
            </a:r>
            <a:endParaRPr lang="en-GB" sz="1200" b="0" i="0" kern="1200" dirty="0">
              <a:solidFill>
                <a:schemeClr val="tx1"/>
              </a:solidFill>
              <a:effectLst/>
              <a:latin typeface="+mn-lt"/>
              <a:ea typeface="+mn-ea"/>
              <a:cs typeface="+mn-cs"/>
            </a:endParaRPr>
          </a:p>
          <a:p>
            <a:endParaRPr lang="en-GB" dirty="0"/>
          </a:p>
          <a:p>
            <a:r>
              <a:rPr lang="en-GB" dirty="0"/>
              <a:t>This covenant is different to others in that it requires "progressive realisation“, the obligation to achieve a certain goal is therefore an incremental one, which can be achieved over a period of time, taking into account the availability of resources. Consequently, countries with greater economic resources (for example developed countries) may have greater duties to realise ESC rights than less well-off countries. </a:t>
            </a:r>
          </a:p>
          <a:p>
            <a:endParaRPr lang="en-GB" dirty="0"/>
          </a:p>
          <a:p>
            <a:r>
              <a:rPr lang="en-GB" dirty="0"/>
              <a:t>ESC rights have also been part of the debate in Scotland surrounding austerity, welfare rights and the appropriate response to the financial crisis. </a:t>
            </a:r>
            <a:r>
              <a:rPr lang="en-GB" sz="1200" b="0" i="0" kern="1200" dirty="0">
                <a:solidFill>
                  <a:schemeClr val="tx1"/>
                </a:solidFill>
                <a:effectLst/>
                <a:latin typeface="+mn-lt"/>
                <a:ea typeface="+mn-ea"/>
                <a:cs typeface="+mn-cs"/>
              </a:rPr>
              <a:t>The First Minister’s Advisory Group on Human Rights Leadership recommends the inclusion of Economic, Social and Cultural Rights into an Act of the Scottish Parliament.</a:t>
            </a:r>
            <a:endParaRPr lang="en-GB" dirty="0"/>
          </a:p>
          <a:p>
            <a:endParaRPr lang="en-GB" dirty="0"/>
          </a:p>
        </p:txBody>
      </p:sp>
      <p:sp>
        <p:nvSpPr>
          <p:cNvPr id="4" name="Slide Number Placeholder 3"/>
          <p:cNvSpPr>
            <a:spLocks noGrp="1"/>
          </p:cNvSpPr>
          <p:nvPr>
            <p:ph type="sldNum" sz="quarter" idx="10"/>
          </p:nvPr>
        </p:nvSpPr>
        <p:spPr/>
        <p:txBody>
          <a:bodyPr/>
          <a:lstStyle/>
          <a:p>
            <a:fld id="{C107D5F4-FD48-49D7-9FC7-F609E5C48ACF}" type="slidenum">
              <a:rPr lang="en-GB" smtClean="0"/>
              <a:t>14</a:t>
            </a:fld>
            <a:endParaRPr lang="en-GB"/>
          </a:p>
        </p:txBody>
      </p:sp>
    </p:spTree>
    <p:extLst>
      <p:ext uri="{BB962C8B-B14F-4D97-AF65-F5344CB8AC3E}">
        <p14:creationId xmlns:p14="http://schemas.microsoft.com/office/powerpoint/2010/main" val="235190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0121" y="4636756"/>
            <a:ext cx="6528391" cy="504950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dirty="0">
                <a:solidFill>
                  <a:schemeClr val="tx1"/>
                </a:solidFill>
                <a:effectLst/>
                <a:latin typeface="+mn-lt"/>
                <a:ea typeface="+mn-ea"/>
                <a:cs typeface="+mn-cs"/>
              </a:rPr>
              <a:t>The Human Rights Act 1998 sets out the fundamental rights and freedoms that everyone in the UK is entitled to. It incorporates the rights set out in the European Convention on Human Rights (ECHR) into domestic British law, focussing on human dignity, rather than economic growth. Taking a human rights based approach to tackling poverty/socio-economic inequality it seeks to create an equal society in which everyone lives with dignity, rather than being purely about wealth. </a:t>
            </a:r>
          </a:p>
          <a:p>
            <a:r>
              <a:rPr lang="en-GB" sz="1100" b="0" i="0" kern="1200" dirty="0">
                <a:solidFill>
                  <a:schemeClr val="tx1"/>
                </a:solidFill>
                <a:effectLst/>
                <a:latin typeface="+mn-lt"/>
                <a:ea typeface="+mn-ea"/>
                <a:cs typeface="+mn-cs"/>
              </a:rPr>
              <a:t>Under the </a:t>
            </a:r>
            <a:r>
              <a:rPr lang="en-GB" sz="1100" b="0" i="0" u="none" strike="noStrike" kern="1200" dirty="0">
                <a:solidFill>
                  <a:schemeClr val="tx1"/>
                </a:solidFill>
                <a:effectLst/>
                <a:latin typeface="+mn-lt"/>
                <a:ea typeface="+mn-ea"/>
                <a:cs typeface="+mn-cs"/>
                <a:hlinkClick r:id="rId3" tooltip="Scotland Act 1998"/>
              </a:rPr>
              <a:t>Scotland Act 1998</a:t>
            </a:r>
            <a:r>
              <a:rPr lang="en-GB" sz="1100" b="0" i="0" kern="1200" dirty="0">
                <a:solidFill>
                  <a:schemeClr val="tx1"/>
                </a:solidFill>
                <a:effectLst/>
                <a:latin typeface="+mn-lt"/>
                <a:ea typeface="+mn-ea"/>
                <a:cs typeface="+mn-cs"/>
              </a:rPr>
              <a:t> (which established the Scottish parliament and the Scottish government) there is a duty to comply with the Human Rights Act and through it the European convention on human rights (ECHR). </a:t>
            </a:r>
            <a:r>
              <a:rPr lang="en-GB" sz="1100" b="0" i="0" u="none" kern="1200" dirty="0">
                <a:solidFill>
                  <a:schemeClr val="tx1"/>
                </a:solidFill>
                <a:effectLst/>
                <a:latin typeface="+mn-lt"/>
                <a:ea typeface="+mn-ea"/>
                <a:cs typeface="+mn-cs"/>
              </a:rPr>
              <a:t>In 2016 the Scottish Parliament gained its first law making powers under the Scotland Act 2016, with many different powers including:</a:t>
            </a:r>
          </a:p>
          <a:p>
            <a:pPr marL="171450" indent="-171450" rtl="0">
              <a:buFont typeface="Arial" panose="020B0604020202020204" pitchFamily="34" charset="0"/>
              <a:buChar char="•"/>
            </a:pPr>
            <a:r>
              <a:rPr lang="en-GB" sz="1100" b="0" i="0" kern="1200" dirty="0">
                <a:effectLst/>
                <a:latin typeface="+mn-lt"/>
                <a:ea typeface="+mn-ea"/>
                <a:cs typeface="+mn-cs"/>
              </a:rPr>
              <a:t>Devolution of additional powers over equal opportunities, including to legislate for gender balance on public boards.</a:t>
            </a:r>
          </a:p>
          <a:p>
            <a:r>
              <a:rPr lang="en-GB" sz="1100" b="0" i="0" u="none" kern="1200" dirty="0">
                <a:solidFill>
                  <a:schemeClr val="tx1"/>
                </a:solidFill>
                <a:effectLst/>
                <a:latin typeface="+mn-lt"/>
                <a:ea typeface="+mn-ea"/>
                <a:cs typeface="+mn-cs"/>
              </a:rPr>
              <a:t>This allowed for the introduction of the Fairer Scotland Duty.</a:t>
            </a:r>
          </a:p>
          <a:p>
            <a:r>
              <a:rPr lang="en-GB" sz="1100" b="0" i="0" u="none" kern="1200" dirty="0">
                <a:solidFill>
                  <a:schemeClr val="tx1"/>
                </a:solidFill>
                <a:effectLst/>
                <a:latin typeface="+mn-lt"/>
                <a:ea typeface="+mn-ea"/>
                <a:cs typeface="+mn-cs"/>
              </a:rPr>
              <a:t>You’re obviously familiar with the Equality Act 2010 – and many of the inequalities people with protected characteristics experience are rooted in socio-economic disadvantage so there are clear ties to the FSD. </a:t>
            </a:r>
          </a:p>
          <a:p>
            <a:r>
              <a:rPr lang="en-GB" sz="1100" b="0" i="0" u="none" kern="1200" dirty="0">
                <a:solidFill>
                  <a:schemeClr val="tx1"/>
                </a:solidFill>
                <a:effectLst/>
                <a:latin typeface="+mn-lt"/>
                <a:ea typeface="+mn-ea"/>
                <a:cs typeface="+mn-cs"/>
              </a:rPr>
              <a:t>The Children and Young People act introduced a duty for ministers </a:t>
            </a:r>
            <a:r>
              <a:rPr lang="en-GB" sz="1100" b="0" i="0" kern="1200" dirty="0">
                <a:solidFill>
                  <a:schemeClr val="tx1"/>
                </a:solidFill>
                <a:effectLst/>
                <a:latin typeface="+mn-lt"/>
                <a:ea typeface="+mn-ea"/>
                <a:cs typeface="+mn-cs"/>
              </a:rPr>
              <a:t>to </a:t>
            </a:r>
            <a:r>
              <a:rPr lang="en-GB" sz="1100" b="0" i="1" kern="1200" dirty="0">
                <a:solidFill>
                  <a:schemeClr val="tx1"/>
                </a:solidFill>
                <a:effectLst/>
                <a:latin typeface="+mn-lt"/>
                <a:ea typeface="+mn-ea"/>
                <a:cs typeface="+mn-cs"/>
              </a:rPr>
              <a:t>“keep under consideration whether there are any steps which they could take which would or might secure better or further effect in Scotland of the UNCRC requirements”</a:t>
            </a:r>
            <a:r>
              <a:rPr lang="en-GB" sz="1100" b="0" i="0" kern="1200" dirty="0">
                <a:solidFill>
                  <a:schemeClr val="tx1"/>
                </a:solidFill>
                <a:effectLst/>
                <a:latin typeface="+mn-lt"/>
                <a:ea typeface="+mn-ea"/>
                <a:cs typeface="+mn-cs"/>
              </a:rPr>
              <a:t>. there are a number of provisions in the act which link to tackling socio-economic disadvantage and poverty including ELC, day care and out of school care and provision of free school meals.  </a:t>
            </a:r>
            <a:endParaRPr lang="en-GB" sz="1100" b="0" i="0" u="none" kern="1200" dirty="0">
              <a:solidFill>
                <a:schemeClr val="tx1"/>
              </a:solidFill>
              <a:effectLst/>
              <a:latin typeface="+mn-lt"/>
              <a:ea typeface="+mn-ea"/>
              <a:cs typeface="+mn-cs"/>
            </a:endParaRPr>
          </a:p>
          <a:p>
            <a:r>
              <a:rPr lang="en-GB" sz="1100" b="0" i="0" u="none" kern="1200" dirty="0">
                <a:solidFill>
                  <a:schemeClr val="tx1"/>
                </a:solidFill>
                <a:effectLst/>
                <a:latin typeface="+mn-lt"/>
                <a:ea typeface="+mn-ea"/>
                <a:cs typeface="+mn-cs"/>
              </a:rPr>
              <a:t>In the </a:t>
            </a:r>
            <a:r>
              <a:rPr lang="en-GB" sz="1100" dirty="0"/>
              <a:t>Community Empowerment act </a:t>
            </a:r>
            <a:r>
              <a:rPr lang="en-GB" sz="1100" kern="1200" dirty="0">
                <a:solidFill>
                  <a:schemeClr val="tx1"/>
                </a:solidFill>
                <a:effectLst/>
                <a:latin typeface="+mn-lt"/>
                <a:ea typeface="+mn-ea"/>
                <a:cs typeface="+mn-cs"/>
              </a:rPr>
              <a:t>there is a specific focus on tackling inequalities and locality plans are required to focus on areas experiencing particular disadvantage </a:t>
            </a:r>
            <a:r>
              <a:rPr lang="en-GB" sz="1100" dirty="0"/>
              <a:t>– most inequality and disadvantage comes from not having enough money in your pocket, driven by socio-economic disadvantage.  </a:t>
            </a:r>
          </a:p>
          <a:p>
            <a:r>
              <a:rPr lang="en-GB" sz="1100" dirty="0"/>
              <a:t>The Education Act 2016 introduces a duty on Scottish Ministers and education authorities to take steps to </a:t>
            </a:r>
            <a:r>
              <a:rPr lang="en-GB" sz="1100" b="1" dirty="0"/>
              <a:t>reduce inequalities for pupils as a result of socioeconomic disadvantage or other causes</a:t>
            </a:r>
            <a:r>
              <a:rPr lang="en-GB" sz="1100" dirty="0"/>
              <a:t>. </a:t>
            </a:r>
          </a:p>
          <a:p>
            <a:r>
              <a:rPr lang="en-GB" sz="1100" kern="1200" dirty="0">
                <a:solidFill>
                  <a:schemeClr val="tx1"/>
                </a:solidFill>
                <a:effectLst/>
                <a:latin typeface="+mn-lt"/>
                <a:ea typeface="+mn-ea"/>
                <a:cs typeface="+mn-cs"/>
              </a:rPr>
              <a:t>The Fairer Scotland Duty takes a broader view than the Child Poverty Act and looks at wider causes of, and experience of inequality, in a wider population group e.g. including people who don’t have children.  It covers wider definition of inequality including health inequality, lack of dignity and respect, community safety – which would be outcomes for children too, but covers the whole population. There are clear links between the two.</a:t>
            </a:r>
            <a:endParaRPr lang="en-GB" sz="1100" b="0" i="0" u="none" kern="1200" dirty="0">
              <a:solidFill>
                <a:schemeClr val="tx1"/>
              </a:solidFill>
              <a:effectLst/>
              <a:latin typeface="+mn-lt"/>
              <a:ea typeface="+mn-ea"/>
              <a:cs typeface="+mn-cs"/>
            </a:endParaRPr>
          </a:p>
          <a:p>
            <a:endParaRPr lang="en-GB" sz="1200" b="0" i="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687EF5-6275-45D5-94D4-7959B4A17822}" type="slidenum">
              <a:rPr lang="en-GB" smtClean="0"/>
              <a:t>15</a:t>
            </a:fld>
            <a:endParaRPr lang="en-GB"/>
          </a:p>
        </p:txBody>
      </p:sp>
    </p:spTree>
    <p:extLst>
      <p:ext uri="{BB962C8B-B14F-4D97-AF65-F5344CB8AC3E}">
        <p14:creationId xmlns:p14="http://schemas.microsoft.com/office/powerpoint/2010/main" val="691389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diagram is an attempt to capture the subsets of the Scottish Population that the various pieces of legislation and guidance are intended to support.  The Education Act and The Children and Young People’s Act obviously target all children and young people, with an emphasis on those with poorer outcomes.  The other four pieces of legislation here target particular groups.  The Community Empowerment Act broadly focusses on those people experiencing inequality of outcomes in a range of its parts.  </a:t>
            </a:r>
          </a:p>
          <a:p>
            <a:r>
              <a:rPr lang="en-GB" dirty="0"/>
              <a:t>The Fairer Scotland Duty focusses on those on a low income compared to  most others in Scotland, those with low wealth and in material deprivation who may be living in deprived communities or are part of a community of interest.  </a:t>
            </a:r>
          </a:p>
          <a:p>
            <a:r>
              <a:rPr lang="en-GB" dirty="0"/>
              <a:t>The Public Sector Equality Duty has the 9 protected characteristics, some of which correlate with the groupings within the Child Poverty guidance, particularly age, sex (given lone parents are more likely to be female), disability and race</a:t>
            </a:r>
          </a:p>
        </p:txBody>
      </p:sp>
      <p:sp>
        <p:nvSpPr>
          <p:cNvPr id="4" name="Slide Number Placeholder 3"/>
          <p:cNvSpPr>
            <a:spLocks noGrp="1"/>
          </p:cNvSpPr>
          <p:nvPr>
            <p:ph type="sldNum" sz="quarter" idx="10"/>
          </p:nvPr>
        </p:nvSpPr>
        <p:spPr/>
        <p:txBody>
          <a:bodyPr/>
          <a:lstStyle/>
          <a:p>
            <a:fld id="{C107D5F4-FD48-49D7-9FC7-F609E5C48ACF}" type="slidenum">
              <a:rPr lang="en-GB" smtClean="0"/>
              <a:t>16</a:t>
            </a:fld>
            <a:endParaRPr lang="en-GB"/>
          </a:p>
        </p:txBody>
      </p:sp>
    </p:spTree>
    <p:extLst>
      <p:ext uri="{BB962C8B-B14F-4D97-AF65-F5344CB8AC3E}">
        <p14:creationId xmlns:p14="http://schemas.microsoft.com/office/powerpoint/2010/main" val="4195719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1387" y="4777194"/>
            <a:ext cx="6273208" cy="4558192"/>
          </a:xfrm>
        </p:spPr>
        <p:txBody>
          <a:bodyPr/>
          <a:lstStyle/>
          <a:p>
            <a:r>
              <a:rPr lang="en-GB" dirty="0"/>
              <a:t>Restriction of transport meaning difficulties in accessing work, school, services</a:t>
            </a:r>
          </a:p>
          <a:p>
            <a:pPr lvl="0"/>
            <a:r>
              <a:rPr lang="en-GB" sz="1200" kern="1200" dirty="0">
                <a:solidFill>
                  <a:schemeClr val="tx1"/>
                </a:solidFill>
                <a:effectLst/>
                <a:latin typeface="+mn-lt"/>
                <a:ea typeface="+mn-ea"/>
                <a:cs typeface="+mn-cs"/>
              </a:rPr>
              <a:t>Removal of care services like childcare or elderly care, restricting the ability to access work for some people (predominantly women), or meaning people with restricted incomes have to buy care</a:t>
            </a:r>
          </a:p>
          <a:p>
            <a:r>
              <a:rPr lang="en-GB" dirty="0"/>
              <a:t>Charging for services – e.g. increasing charges for instrumental tuition means that poorer children will be unable to access the service – discriminates against them (understand that it’s not a statutory duty but need to think about it)</a:t>
            </a:r>
          </a:p>
          <a:p>
            <a:r>
              <a:rPr lang="en-GB" dirty="0"/>
              <a:t>LEZs could disproportionately disadvantage those who cannot afford new cars – need to make sure access to the zones is fair for all (might need to subsidise public transport for some people on low incomes, ensure there is transport to access jobs at awkward times e.g. night shifts, back shifts etc)</a:t>
            </a:r>
          </a:p>
          <a:p>
            <a:r>
              <a:rPr lang="en-GB" dirty="0"/>
              <a:t>Reductions in staffing levels via budget cuts – what kind of posts are most affected?  Is it low paid posts held by local people?  Does this make local poverty and socio-economic disadvantage worse? Does it end up costing the council more to support people who become unemployed rather than keeping them in a post?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new build (social) housing doesn’t include access to services (schools, health centres, shops) and transport then this could further socio-economic disadvantage by restricting access to those who can’t afford a car etc</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doesn’t mean that you don’t make any of these decisions, but you need to think about the impact and whether or not you can put in place action to mitigate any negative impact</a:t>
            </a:r>
            <a:r>
              <a:rPr lang="en-GB" sz="1200" kern="1200" dirty="0">
                <a:solidFill>
                  <a:schemeClr val="tx1"/>
                </a:solidFill>
                <a:effectLst/>
                <a:latin typeface="+mn-lt"/>
                <a:ea typeface="+mn-ea"/>
                <a:cs typeface="+mn-cs"/>
              </a:rPr>
              <a:t>, or further enhance any positive impact. </a:t>
            </a:r>
          </a:p>
          <a:p>
            <a:endParaRPr lang="en-GB" dirty="0"/>
          </a:p>
          <a:p>
            <a:endParaRPr lang="en-GB" dirty="0"/>
          </a:p>
        </p:txBody>
      </p:sp>
      <p:sp>
        <p:nvSpPr>
          <p:cNvPr id="4" name="Slide Number Placeholder 3"/>
          <p:cNvSpPr>
            <a:spLocks noGrp="1"/>
          </p:cNvSpPr>
          <p:nvPr>
            <p:ph type="sldNum" sz="quarter" idx="5"/>
          </p:nvPr>
        </p:nvSpPr>
        <p:spPr/>
        <p:txBody>
          <a:bodyPr/>
          <a:lstStyle/>
          <a:p>
            <a:fld id="{85679D05-FAB8-4A9C-81BE-B0A8EF46E727}" type="slidenum">
              <a:rPr lang="en-GB" smtClean="0"/>
              <a:t>17</a:t>
            </a:fld>
            <a:endParaRPr lang="en-GB"/>
          </a:p>
        </p:txBody>
      </p:sp>
    </p:spTree>
    <p:extLst>
      <p:ext uri="{BB962C8B-B14F-4D97-AF65-F5344CB8AC3E}">
        <p14:creationId xmlns:p14="http://schemas.microsoft.com/office/powerpoint/2010/main" val="3044984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7591" y="4591050"/>
            <a:ext cx="6549656" cy="5180271"/>
          </a:xfrm>
        </p:spPr>
        <p:txBody>
          <a:bodyPr/>
          <a:lstStyle/>
          <a:p>
            <a:r>
              <a:rPr lang="en-GB" dirty="0"/>
              <a:t>At the regional Fairer Scotland Duty Events held in March 2019 attendees were able to identify what needs to be in place to help to deliver the FSD (similar to PSED).  This included:</a:t>
            </a:r>
          </a:p>
          <a:p>
            <a:r>
              <a:rPr lang="en-GB" b="1" dirty="0"/>
              <a:t>Leadership</a:t>
            </a:r>
            <a:r>
              <a:rPr lang="en-GB" dirty="0"/>
              <a:t> – senior management and Elected Members need to take a leadership role and champion the reduction of socio-economic disadvantage and the resultant inequality.  They need to make sure consideration is given to the duty when making key decisions.</a:t>
            </a:r>
          </a:p>
          <a:p>
            <a:r>
              <a:rPr lang="en-GB" b="1" dirty="0"/>
              <a:t>Awareness</a:t>
            </a:r>
            <a:r>
              <a:rPr lang="en-GB" dirty="0"/>
              <a:t> of the duty across organisations at all levels would be beneficial, with training for employees on the duty.  The aim would be to make consideration of socio-economic disadvantage and inequality routine, so that all decisions were informed by it. </a:t>
            </a:r>
          </a:p>
          <a:p>
            <a:r>
              <a:rPr lang="en-GB" sz="1200" b="1" kern="1200" dirty="0">
                <a:solidFill>
                  <a:schemeClr val="tx1"/>
                </a:solidFill>
                <a:effectLst/>
                <a:latin typeface="+mn-lt"/>
                <a:ea typeface="+mn-ea"/>
                <a:cs typeface="+mn-cs"/>
              </a:rPr>
              <a:t>Toolkits</a:t>
            </a:r>
            <a:r>
              <a:rPr lang="en-GB" sz="1200" kern="1200" dirty="0">
                <a:solidFill>
                  <a:schemeClr val="tx1"/>
                </a:solidFill>
                <a:effectLst/>
                <a:latin typeface="+mn-lt"/>
                <a:ea typeface="+mn-ea"/>
                <a:cs typeface="+mn-cs"/>
              </a:rPr>
              <a:t> would be useful to help with assessment and examples of integrated impact assessment have been shared between the various bodies subject to the duty. Integrated impact assessment combines equality impact assessment with assessments on economic impact, environmental impact, health inequality impact and/or GDPR. Various bodies have different templates including different aspects. </a:t>
            </a:r>
          </a:p>
          <a:p>
            <a:r>
              <a:rPr lang="en-GB" b="1" dirty="0"/>
              <a:t>Good community engagement</a:t>
            </a:r>
            <a:r>
              <a:rPr lang="en-GB" dirty="0"/>
              <a:t>, involvement and capacity building with those who are experiencing socio-economic disadvantage is needed, to help with impact assessment, building evidence and making the right changes to service delivery and budget decisions.  It was recognised that community engagement may be under resourced in many areas, but bringing together all community engagement taking place across organisations in local areas could help build the evidence base and ensure citizens’ voices are heard.  Many people experiencing socio-economic disadvantage will not be able to engage with traditional community engagement processes so it will be important to identify the best way to take engagement to them, recognising that people are proud and may not want to engage in a ‘poverty/disadvantage’ conversation. You as members have a role to feed in what your constituents are telling you in regard to their experiences of poverty and disadvantage.</a:t>
            </a:r>
          </a:p>
          <a:p>
            <a:r>
              <a:rPr lang="en-GB" b="1" dirty="0"/>
              <a:t>Evidence: </a:t>
            </a:r>
            <a:r>
              <a:rPr lang="en-GB" dirty="0"/>
              <a:t>In order to identify if an organisation is having any local impact it is important to gather relevant data. there are a number of sources of information available for both national and local information.  It is important to not get hung up on precise data, but data that is ‘good enough’ to help understand what is going on locally should be appropriate.  The Scottish Government are expanding their Equality Evidence Finder to include more information that is relevant to the FSD.  </a:t>
            </a:r>
          </a:p>
          <a:p>
            <a:endParaRPr lang="en-GB" dirty="0"/>
          </a:p>
        </p:txBody>
      </p:sp>
      <p:sp>
        <p:nvSpPr>
          <p:cNvPr id="4" name="Slide Number Placeholder 3"/>
          <p:cNvSpPr>
            <a:spLocks noGrp="1"/>
          </p:cNvSpPr>
          <p:nvPr>
            <p:ph type="sldNum" sz="quarter" idx="10"/>
          </p:nvPr>
        </p:nvSpPr>
        <p:spPr/>
        <p:txBody>
          <a:bodyPr/>
          <a:lstStyle/>
          <a:p>
            <a:fld id="{C107D5F4-FD48-49D7-9FC7-F609E5C48ACF}" type="slidenum">
              <a:rPr lang="en-GB" smtClean="0"/>
              <a:t>18</a:t>
            </a:fld>
            <a:endParaRPr lang="en-GB"/>
          </a:p>
        </p:txBody>
      </p:sp>
    </p:spTree>
    <p:extLst>
      <p:ext uri="{BB962C8B-B14F-4D97-AF65-F5344CB8AC3E}">
        <p14:creationId xmlns:p14="http://schemas.microsoft.com/office/powerpoint/2010/main" val="1004175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difficult to quantify impact on inequalities at this early stage, particularly given that the focus of the Fairer Scotland Duty is at the strategic level.  It is also important to remember that the majority of the public bodies subject to the duty were already working to reduce inequality in the areas in which they work, and so the Fairer Scotland Duty was not introduced into a vacuum -  for example tackling inequality is embedded in the Community Empowerment Act and is a focus for community planning.  Local Outcome Improvement Plans and Locality Plans already considered socio-economic disadvantage and inequality.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There are many factors at play in regard to tackling the inequalities caused by socio-economic disadvantage, and the assessment process is only one part of this.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However, there have been opportunities and positive outcomes as a result of the implementation of the duty… </a:t>
            </a:r>
            <a:endParaRPr lang="en-GB" dirty="0"/>
          </a:p>
        </p:txBody>
      </p:sp>
      <p:sp>
        <p:nvSpPr>
          <p:cNvPr id="4" name="Slide Number Placeholder 3"/>
          <p:cNvSpPr>
            <a:spLocks noGrp="1"/>
          </p:cNvSpPr>
          <p:nvPr>
            <p:ph type="sldNum" sz="quarter" idx="5"/>
          </p:nvPr>
        </p:nvSpPr>
        <p:spPr/>
        <p:txBody>
          <a:bodyPr/>
          <a:lstStyle/>
          <a:p>
            <a:fld id="{85679D05-FAB8-4A9C-81BE-B0A8EF46E727}" type="slidenum">
              <a:rPr lang="en-GB" smtClean="0"/>
              <a:t>19</a:t>
            </a:fld>
            <a:endParaRPr lang="en-GB"/>
          </a:p>
        </p:txBody>
      </p:sp>
    </p:spTree>
    <p:extLst>
      <p:ext uri="{BB962C8B-B14F-4D97-AF65-F5344CB8AC3E}">
        <p14:creationId xmlns:p14="http://schemas.microsoft.com/office/powerpoint/2010/main" val="1118495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07D5F4-FD48-49D7-9FC7-F609E5C48ACF}" type="slidenum">
              <a:rPr lang="en-GB" smtClean="0"/>
              <a:t>2</a:t>
            </a:fld>
            <a:endParaRPr lang="en-GB"/>
          </a:p>
        </p:txBody>
      </p:sp>
    </p:spTree>
    <p:extLst>
      <p:ext uri="{BB962C8B-B14F-4D97-AF65-F5344CB8AC3E}">
        <p14:creationId xmlns:p14="http://schemas.microsoft.com/office/powerpoint/2010/main" val="4247725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IIA means, in some cases, less paperwork;</a:t>
            </a:r>
          </a:p>
          <a:p>
            <a:pPr lvl="0"/>
            <a:r>
              <a:rPr lang="en-GB" sz="1200" kern="1200" dirty="0">
                <a:solidFill>
                  <a:schemeClr val="tx1"/>
                </a:solidFill>
                <a:effectLst/>
                <a:latin typeface="+mn-lt"/>
                <a:ea typeface="+mn-ea"/>
                <a:cs typeface="+mn-cs"/>
              </a:rPr>
              <a:t>there have been opportunities to raise the profile of poverty and inequality and make links to the socio-economic determinants of health; </a:t>
            </a:r>
          </a:p>
          <a:p>
            <a:pPr lvl="0"/>
            <a:r>
              <a:rPr lang="en-GB" sz="1200" kern="1200" dirty="0">
                <a:solidFill>
                  <a:schemeClr val="tx1"/>
                </a:solidFill>
                <a:effectLst/>
                <a:latin typeface="+mn-lt"/>
                <a:ea typeface="+mn-ea"/>
                <a:cs typeface="+mn-cs"/>
              </a:rPr>
              <a:t>training on the duty has given increased confidence to some senior managers and board members to challenge decision making in relation to inequalities and the socio-economic determinants of health; </a:t>
            </a:r>
          </a:p>
          <a:p>
            <a:pPr lvl="0"/>
            <a:r>
              <a:rPr lang="en-GB" sz="1200" kern="1200" dirty="0">
                <a:solidFill>
                  <a:schemeClr val="tx1"/>
                </a:solidFill>
                <a:effectLst/>
                <a:latin typeface="+mn-lt"/>
                <a:ea typeface="+mn-ea"/>
                <a:cs typeface="+mn-cs"/>
              </a:rPr>
              <a:t>the introduction of the duty has been used to shine a light on inequalities and make policy and practice connections to other areas e.g. housing, welfare reform, child poverty, community engagement and empowerment; </a:t>
            </a:r>
          </a:p>
          <a:p>
            <a:endParaRPr lang="en-GB" dirty="0"/>
          </a:p>
        </p:txBody>
      </p:sp>
      <p:sp>
        <p:nvSpPr>
          <p:cNvPr id="4" name="Slide Number Placeholder 3"/>
          <p:cNvSpPr>
            <a:spLocks noGrp="1"/>
          </p:cNvSpPr>
          <p:nvPr>
            <p:ph type="sldNum" sz="quarter" idx="5"/>
          </p:nvPr>
        </p:nvSpPr>
        <p:spPr/>
        <p:txBody>
          <a:bodyPr/>
          <a:lstStyle/>
          <a:p>
            <a:fld id="{85679D05-FAB8-4A9C-81BE-B0A8EF46E727}" type="slidenum">
              <a:rPr lang="en-GB" smtClean="0"/>
              <a:t>20</a:t>
            </a:fld>
            <a:endParaRPr lang="en-GB"/>
          </a:p>
        </p:txBody>
      </p:sp>
    </p:spTree>
    <p:extLst>
      <p:ext uri="{BB962C8B-B14F-4D97-AF65-F5344CB8AC3E}">
        <p14:creationId xmlns:p14="http://schemas.microsoft.com/office/powerpoint/2010/main" val="969971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it has facilitated improved collaborative working;</a:t>
            </a:r>
          </a:p>
          <a:p>
            <a:pPr lvl="0"/>
            <a:r>
              <a:rPr lang="en-GB" sz="1200" kern="1200" dirty="0">
                <a:solidFill>
                  <a:schemeClr val="tx1"/>
                </a:solidFill>
                <a:effectLst/>
                <a:latin typeface="+mn-lt"/>
                <a:ea typeface="+mn-ea"/>
                <a:cs typeface="+mn-cs"/>
              </a:rPr>
              <a:t>it has allowed for more rigorous assessment linked to inclusive growth ambitions</a:t>
            </a:r>
          </a:p>
          <a:p>
            <a:pPr lvl="0"/>
            <a:r>
              <a:rPr lang="en-GB" sz="1200" kern="1200" dirty="0">
                <a:solidFill>
                  <a:schemeClr val="tx1"/>
                </a:solidFill>
                <a:effectLst/>
                <a:latin typeface="+mn-lt"/>
                <a:ea typeface="+mn-ea"/>
                <a:cs typeface="+mn-cs"/>
              </a:rPr>
              <a:t>the profile of local work to tackle child poverty has been raised;</a:t>
            </a:r>
          </a:p>
          <a:p>
            <a:pPr lvl="0"/>
            <a:r>
              <a:rPr lang="en-GB" sz="1200" kern="1200" dirty="0">
                <a:solidFill>
                  <a:schemeClr val="tx1"/>
                </a:solidFill>
                <a:effectLst/>
                <a:latin typeface="+mn-lt"/>
                <a:ea typeface="+mn-ea"/>
                <a:cs typeface="+mn-cs"/>
              </a:rPr>
              <a:t>there has been the development of a shared understanding of socio-economic and financial pressures;</a:t>
            </a:r>
          </a:p>
          <a:p>
            <a:pPr lvl="0"/>
            <a:r>
              <a:rPr lang="en-GB" sz="1200" kern="1200" dirty="0">
                <a:solidFill>
                  <a:schemeClr val="tx1"/>
                </a:solidFill>
                <a:effectLst/>
                <a:latin typeface="+mn-lt"/>
                <a:ea typeface="+mn-ea"/>
                <a:cs typeface="+mn-cs"/>
              </a:rPr>
              <a:t>at a strategic level, there has been an improvement in thinking about promoting fairness in economic outcomes; and</a:t>
            </a:r>
          </a:p>
          <a:p>
            <a:pPr lvl="0"/>
            <a:r>
              <a:rPr lang="en-GB" sz="1200" kern="1200" dirty="0">
                <a:solidFill>
                  <a:schemeClr val="tx1"/>
                </a:solidFill>
                <a:effectLst/>
                <a:latin typeface="+mn-lt"/>
                <a:ea typeface="+mn-ea"/>
                <a:cs typeface="+mn-cs"/>
              </a:rPr>
              <a:t>there are more opportunities to consider the potential consequences of decisions and potentially avert negative outcomes.</a:t>
            </a:r>
          </a:p>
          <a:p>
            <a:endParaRPr lang="en-GB" dirty="0"/>
          </a:p>
        </p:txBody>
      </p:sp>
      <p:sp>
        <p:nvSpPr>
          <p:cNvPr id="4" name="Slide Number Placeholder 3"/>
          <p:cNvSpPr>
            <a:spLocks noGrp="1"/>
          </p:cNvSpPr>
          <p:nvPr>
            <p:ph type="sldNum" sz="quarter" idx="5"/>
          </p:nvPr>
        </p:nvSpPr>
        <p:spPr/>
        <p:txBody>
          <a:bodyPr/>
          <a:lstStyle/>
          <a:p>
            <a:fld id="{85679D05-FAB8-4A9C-81BE-B0A8EF46E727}" type="slidenum">
              <a:rPr lang="en-GB" smtClean="0"/>
              <a:t>21</a:t>
            </a:fld>
            <a:endParaRPr lang="en-GB"/>
          </a:p>
        </p:txBody>
      </p:sp>
    </p:spTree>
    <p:extLst>
      <p:ext uri="{BB962C8B-B14F-4D97-AF65-F5344CB8AC3E}">
        <p14:creationId xmlns:p14="http://schemas.microsoft.com/office/powerpoint/2010/main" val="100214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Impacts cited by respondents included that Elected Members now have a broader awareness of the potential impact of budget saving proposals, a review of membership for leisure services, a focus on tackling the gender pay gap and gender stereotyping when drafting a Growth Deal and stopping a proposal to remove a particular service.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There can be a difficulty in identifying impact as a result of other processes which are working in tandem with consideration of the FSD e.g. budget consultation, campaign groups lobbying to retain or reduce cuts in services.  It is difficult to know which has the bigger impact on decision making in certain circumstances.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other issue regarding identifying impact is that the high level, strategic decisions are taken less frequently than some other policy and practice development, so there are fewer examples.  </a:t>
            </a:r>
          </a:p>
          <a:p>
            <a:endParaRPr lang="en-GB" dirty="0"/>
          </a:p>
        </p:txBody>
      </p:sp>
      <p:sp>
        <p:nvSpPr>
          <p:cNvPr id="4" name="Slide Number Placeholder 3"/>
          <p:cNvSpPr>
            <a:spLocks noGrp="1"/>
          </p:cNvSpPr>
          <p:nvPr>
            <p:ph type="sldNum" sz="quarter" idx="5"/>
          </p:nvPr>
        </p:nvSpPr>
        <p:spPr/>
        <p:txBody>
          <a:bodyPr/>
          <a:lstStyle/>
          <a:p>
            <a:fld id="{85679D05-FAB8-4A9C-81BE-B0A8EF46E727}" type="slidenum">
              <a:rPr lang="en-GB" smtClean="0"/>
              <a:t>22</a:t>
            </a:fld>
            <a:endParaRPr lang="en-GB"/>
          </a:p>
        </p:txBody>
      </p:sp>
    </p:spTree>
    <p:extLst>
      <p:ext uri="{BB962C8B-B14F-4D97-AF65-F5344CB8AC3E}">
        <p14:creationId xmlns:p14="http://schemas.microsoft.com/office/powerpoint/2010/main" val="2376352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hope I have given you a flavour of how the implementation of the Fairer Scotland Duty has been going, some of the challenges and opportunities that we have experienced, and some of the ways in which public bodies subject to the duty are implementing it. </a:t>
            </a:r>
          </a:p>
          <a:p>
            <a:endParaRPr lang="en-GB" dirty="0"/>
          </a:p>
          <a:p>
            <a:r>
              <a:rPr lang="en-GB" dirty="0"/>
              <a:t>I’m happy to take any questions, and hopefully I </a:t>
            </a:r>
            <a:r>
              <a:rPr lang="en-GB"/>
              <a:t>can answer them.</a:t>
            </a:r>
            <a:endParaRPr lang="en-GB" dirty="0"/>
          </a:p>
        </p:txBody>
      </p:sp>
      <p:sp>
        <p:nvSpPr>
          <p:cNvPr id="4" name="Slide Number Placeholder 3"/>
          <p:cNvSpPr>
            <a:spLocks noGrp="1"/>
          </p:cNvSpPr>
          <p:nvPr>
            <p:ph type="sldNum" sz="quarter" idx="10"/>
          </p:nvPr>
        </p:nvSpPr>
        <p:spPr/>
        <p:txBody>
          <a:bodyPr/>
          <a:lstStyle/>
          <a:p>
            <a:fld id="{B4D8E22D-6A07-4A3B-AE6A-7E2AD12C5C3D}" type="slidenum">
              <a:rPr lang="en-GB" smtClean="0"/>
              <a:t>24</a:t>
            </a:fld>
            <a:endParaRPr lang="en-GB"/>
          </a:p>
        </p:txBody>
      </p:sp>
    </p:spTree>
    <p:extLst>
      <p:ext uri="{BB962C8B-B14F-4D97-AF65-F5344CB8AC3E}">
        <p14:creationId xmlns:p14="http://schemas.microsoft.com/office/powerpoint/2010/main" val="3134715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your time today. If you have any questions later then please contact me using these details.  </a:t>
            </a:r>
          </a:p>
        </p:txBody>
      </p:sp>
      <p:sp>
        <p:nvSpPr>
          <p:cNvPr id="4" name="Slide Number Placeholder 3"/>
          <p:cNvSpPr>
            <a:spLocks noGrp="1"/>
          </p:cNvSpPr>
          <p:nvPr>
            <p:ph type="sldNum" sz="quarter" idx="10"/>
          </p:nvPr>
        </p:nvSpPr>
        <p:spPr/>
        <p:txBody>
          <a:bodyPr/>
          <a:lstStyle/>
          <a:p>
            <a:fld id="{B4D8E22D-6A07-4A3B-AE6A-7E2AD12C5C3D}" type="slidenum">
              <a:rPr lang="en-GB" smtClean="0"/>
              <a:t>25</a:t>
            </a:fld>
            <a:endParaRPr lang="en-GB"/>
          </a:p>
        </p:txBody>
      </p:sp>
    </p:spTree>
    <p:extLst>
      <p:ext uri="{BB962C8B-B14F-4D97-AF65-F5344CB8AC3E}">
        <p14:creationId xmlns:p14="http://schemas.microsoft.com/office/powerpoint/2010/main" val="3055586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Distilled from the Fairer Scotland Conversation and reviews of Poverty Commissions, five ambitions were agreed in the Fairer Scotland Action Plan.  In proposing 50 actions for a fairer Scotland, the Scottish Government says it is working to meet its wider equality, human rights and sustainable development goal obligations.</a:t>
            </a:r>
          </a:p>
          <a:p>
            <a:endParaRPr lang="en-GB" sz="1200" b="0" i="0" kern="1200" dirty="0">
              <a:solidFill>
                <a:schemeClr val="tx1"/>
              </a:solidFill>
              <a:effectLst/>
              <a:latin typeface="+mn-lt"/>
              <a:ea typeface="+mn-ea"/>
              <a:cs typeface="+mn-cs"/>
            </a:endParaRPr>
          </a:p>
          <a:p>
            <a:r>
              <a:rPr lang="en-GB" dirty="0"/>
              <a:t>The Government recognises that creating a fairer Scotland will require input from the whole nation - Government, communities of all kinds; people with experience of poverty; business and industry; the public and the third sector - to work together to achieve change. </a:t>
            </a:r>
          </a:p>
          <a:p>
            <a:endParaRPr lang="en-GB" dirty="0"/>
          </a:p>
        </p:txBody>
      </p:sp>
      <p:sp>
        <p:nvSpPr>
          <p:cNvPr id="4" name="Slide Number Placeholder 3"/>
          <p:cNvSpPr>
            <a:spLocks noGrp="1"/>
          </p:cNvSpPr>
          <p:nvPr>
            <p:ph type="sldNum" sz="quarter" idx="10"/>
          </p:nvPr>
        </p:nvSpPr>
        <p:spPr/>
        <p:txBody>
          <a:bodyPr/>
          <a:lstStyle/>
          <a:p>
            <a:fld id="{C107D5F4-FD48-49D7-9FC7-F609E5C48ACF}" type="slidenum">
              <a:rPr lang="en-GB" smtClean="0"/>
              <a:t>3</a:t>
            </a:fld>
            <a:endParaRPr lang="en-GB"/>
          </a:p>
        </p:txBody>
      </p:sp>
    </p:spTree>
    <p:extLst>
      <p:ext uri="{BB962C8B-B14F-4D97-AF65-F5344CB8AC3E}">
        <p14:creationId xmlns:p14="http://schemas.microsoft.com/office/powerpoint/2010/main" val="559683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government recognise that the public sector is key to delivering a fairer Scotland and this duty is intended to help make sure that the sector takes full account of poverty and disadvantage when key decisions are being made. The government also committed to make the most of the connection between this duty and those on equality and human rights, and a similar duty on education authorities.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action plan also included the introduction of the Child Poverty Act.</a:t>
            </a:r>
            <a:endParaRPr lang="en-GB" dirty="0"/>
          </a:p>
        </p:txBody>
      </p:sp>
      <p:sp>
        <p:nvSpPr>
          <p:cNvPr id="4" name="Slide Number Placeholder 3"/>
          <p:cNvSpPr>
            <a:spLocks noGrp="1"/>
          </p:cNvSpPr>
          <p:nvPr>
            <p:ph type="sldNum" sz="quarter" idx="10"/>
          </p:nvPr>
        </p:nvSpPr>
        <p:spPr/>
        <p:txBody>
          <a:bodyPr/>
          <a:lstStyle/>
          <a:p>
            <a:fld id="{C107D5F4-FD48-49D7-9FC7-F609E5C48ACF}" type="slidenum">
              <a:rPr lang="en-GB" smtClean="0"/>
              <a:t>4</a:t>
            </a:fld>
            <a:endParaRPr lang="en-GB"/>
          </a:p>
        </p:txBody>
      </p:sp>
    </p:spTree>
    <p:extLst>
      <p:ext uri="{BB962C8B-B14F-4D97-AF65-F5344CB8AC3E}">
        <p14:creationId xmlns:p14="http://schemas.microsoft.com/office/powerpoint/2010/main" val="2220021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diagram is from the guidance.  It outlines what the government have identified as the key drivers of socio-economic disadvantage and what the inequalities of outcome that result of living in socio-economic disadvantage are.</a:t>
            </a:r>
          </a:p>
        </p:txBody>
      </p:sp>
      <p:sp>
        <p:nvSpPr>
          <p:cNvPr id="4" name="Slide Number Placeholder 3"/>
          <p:cNvSpPr>
            <a:spLocks noGrp="1"/>
          </p:cNvSpPr>
          <p:nvPr>
            <p:ph type="sldNum" sz="quarter" idx="10"/>
          </p:nvPr>
        </p:nvSpPr>
        <p:spPr/>
        <p:txBody>
          <a:bodyPr/>
          <a:lstStyle/>
          <a:p>
            <a:fld id="{B4D8E22D-6A07-4A3B-AE6A-7E2AD12C5C3D}" type="slidenum">
              <a:rPr lang="en-GB" smtClean="0"/>
              <a:t>5</a:t>
            </a:fld>
            <a:endParaRPr lang="en-GB"/>
          </a:p>
        </p:txBody>
      </p:sp>
    </p:spTree>
    <p:extLst>
      <p:ext uri="{BB962C8B-B14F-4D97-AF65-F5344CB8AC3E}">
        <p14:creationId xmlns:p14="http://schemas.microsoft.com/office/powerpoint/2010/main" val="1225175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65" y="4777194"/>
            <a:ext cx="5393635" cy="4260480"/>
          </a:xfrm>
        </p:spPr>
        <p:txBody>
          <a:bodyPr/>
          <a:lstStyle/>
          <a:p>
            <a:r>
              <a:rPr lang="en-GB" baseline="0" dirty="0"/>
              <a:t>The duty is a key consideration underpinned by statute</a:t>
            </a:r>
          </a:p>
          <a:p>
            <a:r>
              <a:rPr lang="en-GB" baseline="0" dirty="0"/>
              <a:t>The first three years are seen by the Scottish Government as an implementation phase – they (or the Improvement Service) will develop the guidance over this time.  </a:t>
            </a:r>
          </a:p>
          <a:p>
            <a:endParaRPr lang="en-GB" baseline="0" dirty="0"/>
          </a:p>
          <a:p>
            <a:r>
              <a:rPr lang="en-GB" baseline="0" dirty="0"/>
              <a:t>The intention is that bodies will approach the duty in a way that is not a tick box exercise but is meaningful and influences decision making, helps to achieve strategic corporate and equality outcomes, makes sense to bodies in relation to the work they do and the processes they already have in place, makes sense to the people and communities they serve and helps bring about demonstrable change.</a:t>
            </a:r>
          </a:p>
          <a:p>
            <a:endParaRPr lang="en-GB" dirty="0"/>
          </a:p>
          <a:p>
            <a:r>
              <a:rPr lang="en-GB" dirty="0"/>
              <a:t>You can look at the Fairer Scotland Duty as enhancing the decision making process, providing organisations with evidence of impact on the communities they serve to help them make the best decision for those communities.  </a:t>
            </a:r>
          </a:p>
          <a:p>
            <a:endParaRPr lang="en-GB" dirty="0"/>
          </a:p>
          <a:p>
            <a:pPr>
              <a:spcBef>
                <a:spcPts val="0"/>
              </a:spcBef>
            </a:pPr>
            <a:r>
              <a:rPr lang="en-GB" dirty="0"/>
              <a:t>The bodies it applies to include </a:t>
            </a:r>
            <a:r>
              <a:rPr lang="en-GB" sz="1200" dirty="0"/>
              <a:t>a council constituted under section 2 of the Local Government etc. (Scotland) Act 1994; an integration joint board established under section 9(2) of the Public Bodies (Joint Working) (Scotland) Act 2014; a Health Board constituted under section 2(1)(a) of the National Health Service (Scotland) Act 1978; a Special Health Board constituted under section 2(1)(b) of that Act – much more restricted than the PSED but SG will probably expand it over time, introducing regulations.</a:t>
            </a:r>
          </a:p>
          <a:p>
            <a:endParaRPr lang="en-GB" dirty="0"/>
          </a:p>
          <a:p>
            <a:endParaRPr lang="en-GB" dirty="0"/>
          </a:p>
        </p:txBody>
      </p:sp>
      <p:sp>
        <p:nvSpPr>
          <p:cNvPr id="4" name="Slide Number Placeholder 3"/>
          <p:cNvSpPr>
            <a:spLocks noGrp="1"/>
          </p:cNvSpPr>
          <p:nvPr>
            <p:ph type="sldNum" sz="quarter" idx="10"/>
          </p:nvPr>
        </p:nvSpPr>
        <p:spPr/>
        <p:txBody>
          <a:bodyPr/>
          <a:lstStyle/>
          <a:p>
            <a:fld id="{C107D5F4-FD48-49D7-9FC7-F609E5C48ACF}" type="slidenum">
              <a:rPr lang="en-GB" smtClean="0"/>
              <a:t>6</a:t>
            </a:fld>
            <a:endParaRPr lang="en-GB"/>
          </a:p>
        </p:txBody>
      </p:sp>
    </p:spTree>
    <p:extLst>
      <p:ext uri="{BB962C8B-B14F-4D97-AF65-F5344CB8AC3E}">
        <p14:creationId xmlns:p14="http://schemas.microsoft.com/office/powerpoint/2010/main" val="1730438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7008" y="4777195"/>
            <a:ext cx="6659094" cy="4814708"/>
          </a:xfrm>
        </p:spPr>
        <p:txBody>
          <a:bodyPr/>
          <a:lstStyle/>
          <a:p>
            <a:r>
              <a:rPr lang="en-GB" baseline="0" dirty="0"/>
              <a:t>You will be very familiar with what socio-economic disadvantage is, but in the guidance there are four key components.</a:t>
            </a:r>
          </a:p>
          <a:p>
            <a:r>
              <a:rPr lang="en-GB" baseline="0" dirty="0"/>
              <a:t>In broad terms ‘socio-economic disadvantage’ means living on a low income compared to others in Scotland, with little or no accumulated wealth, leading to greater material deprivation, restricting the ability to access basic goods and services.  Communities of place and of interest can experience it.  Remember that disadvantage isn’t always geographically concentrated especially in rural areas.  </a:t>
            </a:r>
          </a:p>
          <a:p>
            <a:endParaRPr lang="en-GB" baseline="0" dirty="0"/>
          </a:p>
          <a:p>
            <a:r>
              <a:rPr lang="en-GB" sz="1200" b="0" i="0" kern="1200" dirty="0">
                <a:solidFill>
                  <a:schemeClr val="tx1"/>
                </a:solidFill>
                <a:effectLst/>
                <a:latin typeface="+mn-lt"/>
                <a:ea typeface="+mn-ea"/>
                <a:cs typeface="+mn-cs"/>
              </a:rPr>
              <a:t>Socio-economic disadvantage involves a complex interaction of a wide range of factors from poverty to health, education, limited social mobility, housing and a lack of expectations.  Someone who experiences socio-economic disadvantage may be income deprived, live in a deprived area and/or belong to a community of interest that disproportionately experience poverty and social inequality e.g. lone parents or some larger ethnic minority families.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Scotland has seen a significant increase in income and wealth inequality and child poverty in recent years.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There are also clear links to Equality and Diversity considerations and the protected characteristics.  Today in Scotland, disabled people are twice as likely to be unemployed as non-disabled people. Ethnic minorities in Scotland are twice as likely to be living in poverty, twice as likely to be unemployed and four times as likely to be living in overcrowded housing. In the leading industry sectors, women are too often concentrated in junior or middle management posts or in low paying roles. On average women earn £182.90 per week less than men in Scotland (figures from EHRC)</a:t>
            </a:r>
          </a:p>
          <a:p>
            <a:endParaRPr lang="en-GB" dirty="0"/>
          </a:p>
        </p:txBody>
      </p:sp>
      <p:sp>
        <p:nvSpPr>
          <p:cNvPr id="4" name="Slide Number Placeholder 3"/>
          <p:cNvSpPr>
            <a:spLocks noGrp="1"/>
          </p:cNvSpPr>
          <p:nvPr>
            <p:ph type="sldNum" sz="quarter" idx="10"/>
          </p:nvPr>
        </p:nvSpPr>
        <p:spPr/>
        <p:txBody>
          <a:bodyPr/>
          <a:lstStyle/>
          <a:p>
            <a:fld id="{C107D5F4-FD48-49D7-9FC7-F609E5C48ACF}" type="slidenum">
              <a:rPr lang="en-GB" smtClean="0"/>
              <a:t>7</a:t>
            </a:fld>
            <a:endParaRPr lang="en-GB"/>
          </a:p>
        </p:txBody>
      </p:sp>
    </p:spTree>
    <p:extLst>
      <p:ext uri="{BB962C8B-B14F-4D97-AF65-F5344CB8AC3E}">
        <p14:creationId xmlns:p14="http://schemas.microsoft.com/office/powerpoint/2010/main" val="4231634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The Scottish Government define Inequality of Outcome in the guidance as…</a:t>
            </a:r>
          </a:p>
          <a:p>
            <a:endParaRPr lang="en-GB" dirty="0"/>
          </a:p>
          <a:p>
            <a:endParaRPr lang="en-GB" dirty="0"/>
          </a:p>
        </p:txBody>
      </p:sp>
      <p:sp>
        <p:nvSpPr>
          <p:cNvPr id="4" name="Slide Number Placeholder 3"/>
          <p:cNvSpPr>
            <a:spLocks noGrp="1"/>
          </p:cNvSpPr>
          <p:nvPr>
            <p:ph type="sldNum" sz="quarter" idx="10"/>
          </p:nvPr>
        </p:nvSpPr>
        <p:spPr/>
        <p:txBody>
          <a:bodyPr/>
          <a:lstStyle/>
          <a:p>
            <a:fld id="{C107D5F4-FD48-49D7-9FC7-F609E5C48ACF}" type="slidenum">
              <a:rPr lang="en-GB" smtClean="0"/>
              <a:t>8</a:t>
            </a:fld>
            <a:endParaRPr lang="en-GB"/>
          </a:p>
        </p:txBody>
      </p:sp>
    </p:spTree>
    <p:extLst>
      <p:ext uri="{BB962C8B-B14F-4D97-AF65-F5344CB8AC3E}">
        <p14:creationId xmlns:p14="http://schemas.microsoft.com/office/powerpoint/2010/main" val="1030956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just some examples of the impact of the inequalities experienced by people living in socio-economic disadvantage.</a:t>
            </a:r>
          </a:p>
        </p:txBody>
      </p:sp>
      <p:sp>
        <p:nvSpPr>
          <p:cNvPr id="4" name="Slide Number Placeholder 3"/>
          <p:cNvSpPr>
            <a:spLocks noGrp="1"/>
          </p:cNvSpPr>
          <p:nvPr>
            <p:ph type="sldNum" sz="quarter" idx="5"/>
          </p:nvPr>
        </p:nvSpPr>
        <p:spPr/>
        <p:txBody>
          <a:bodyPr/>
          <a:lstStyle/>
          <a:p>
            <a:fld id="{85679D05-FAB8-4A9C-81BE-B0A8EF46E727}" type="slidenum">
              <a:rPr lang="en-GB" smtClean="0"/>
              <a:t>9</a:t>
            </a:fld>
            <a:endParaRPr lang="en-GB"/>
          </a:p>
        </p:txBody>
      </p:sp>
    </p:spTree>
    <p:extLst>
      <p:ext uri="{BB962C8B-B14F-4D97-AF65-F5344CB8AC3E}">
        <p14:creationId xmlns:p14="http://schemas.microsoft.com/office/powerpoint/2010/main" val="3798600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2A554-AE14-CB41-AE8E-78E7B10B9E21}"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B1056-3B3C-EB44-975C-54A882B718DE}" type="slidenum">
              <a:rPr lang="en-US" smtClean="0"/>
              <a:t>‹#›</a:t>
            </a:fld>
            <a:endParaRPr lang="en-US"/>
          </a:p>
        </p:txBody>
      </p:sp>
    </p:spTree>
    <p:extLst>
      <p:ext uri="{BB962C8B-B14F-4D97-AF65-F5344CB8AC3E}">
        <p14:creationId xmlns:p14="http://schemas.microsoft.com/office/powerpoint/2010/main" val="43044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2A554-AE14-CB41-AE8E-78E7B10B9E21}"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B1056-3B3C-EB44-975C-54A882B718DE}" type="slidenum">
              <a:rPr lang="en-US" smtClean="0"/>
              <a:t>‹#›</a:t>
            </a:fld>
            <a:endParaRPr lang="en-US"/>
          </a:p>
        </p:txBody>
      </p:sp>
    </p:spTree>
    <p:extLst>
      <p:ext uri="{BB962C8B-B14F-4D97-AF65-F5344CB8AC3E}">
        <p14:creationId xmlns:p14="http://schemas.microsoft.com/office/powerpoint/2010/main" val="308649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2A554-AE14-CB41-AE8E-78E7B10B9E21}"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B1056-3B3C-EB44-975C-54A882B718DE}" type="slidenum">
              <a:rPr lang="en-US" smtClean="0"/>
              <a:t>‹#›</a:t>
            </a:fld>
            <a:endParaRPr lang="en-US"/>
          </a:p>
        </p:txBody>
      </p:sp>
    </p:spTree>
    <p:extLst>
      <p:ext uri="{BB962C8B-B14F-4D97-AF65-F5344CB8AC3E}">
        <p14:creationId xmlns:p14="http://schemas.microsoft.com/office/powerpoint/2010/main" val="1300753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2A554-AE14-CB41-AE8E-78E7B10B9E21}"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B1056-3B3C-EB44-975C-54A882B718DE}" type="slidenum">
              <a:rPr lang="en-US" smtClean="0"/>
              <a:t>‹#›</a:t>
            </a:fld>
            <a:endParaRPr lang="en-US"/>
          </a:p>
        </p:txBody>
      </p:sp>
    </p:spTree>
    <p:extLst>
      <p:ext uri="{BB962C8B-B14F-4D97-AF65-F5344CB8AC3E}">
        <p14:creationId xmlns:p14="http://schemas.microsoft.com/office/powerpoint/2010/main" val="1835191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2A554-AE14-CB41-AE8E-78E7B10B9E21}" type="datetimeFigureOut">
              <a:rPr lang="en-US" smtClean="0"/>
              <a:t>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2B1056-3B3C-EB44-975C-54A882B718DE}" type="slidenum">
              <a:rPr lang="en-US" smtClean="0"/>
              <a:t>‹#›</a:t>
            </a:fld>
            <a:endParaRPr lang="en-US"/>
          </a:p>
        </p:txBody>
      </p:sp>
    </p:spTree>
    <p:extLst>
      <p:ext uri="{BB962C8B-B14F-4D97-AF65-F5344CB8AC3E}">
        <p14:creationId xmlns:p14="http://schemas.microsoft.com/office/powerpoint/2010/main" val="3830392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2A554-AE14-CB41-AE8E-78E7B10B9E21}" type="datetimeFigureOut">
              <a:rPr lang="en-US" smtClean="0"/>
              <a:t>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2B1056-3B3C-EB44-975C-54A882B718DE}" type="slidenum">
              <a:rPr lang="en-US" smtClean="0"/>
              <a:t>‹#›</a:t>
            </a:fld>
            <a:endParaRPr lang="en-US"/>
          </a:p>
        </p:txBody>
      </p:sp>
    </p:spTree>
    <p:extLst>
      <p:ext uri="{BB962C8B-B14F-4D97-AF65-F5344CB8AC3E}">
        <p14:creationId xmlns:p14="http://schemas.microsoft.com/office/powerpoint/2010/main" val="3081772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2A554-AE14-CB41-AE8E-78E7B10B9E21}" type="datetimeFigureOut">
              <a:rPr lang="en-US" smtClean="0"/>
              <a:t>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2B1056-3B3C-EB44-975C-54A882B718DE}" type="slidenum">
              <a:rPr lang="en-US" smtClean="0"/>
              <a:t>‹#›</a:t>
            </a:fld>
            <a:endParaRPr lang="en-US"/>
          </a:p>
        </p:txBody>
      </p:sp>
    </p:spTree>
    <p:extLst>
      <p:ext uri="{BB962C8B-B14F-4D97-AF65-F5344CB8AC3E}">
        <p14:creationId xmlns:p14="http://schemas.microsoft.com/office/powerpoint/2010/main" val="7963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E2A554-AE14-CB41-AE8E-78E7B10B9E21}"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B1056-3B3C-EB44-975C-54A882B718DE}" type="slidenum">
              <a:rPr lang="en-US" smtClean="0"/>
              <a:t>‹#›</a:t>
            </a:fld>
            <a:endParaRPr lang="en-US"/>
          </a:p>
        </p:txBody>
      </p:sp>
    </p:spTree>
    <p:extLst>
      <p:ext uri="{BB962C8B-B14F-4D97-AF65-F5344CB8AC3E}">
        <p14:creationId xmlns:p14="http://schemas.microsoft.com/office/powerpoint/2010/main" val="2294362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E2A554-AE14-CB41-AE8E-78E7B10B9E21}" type="datetimeFigureOut">
              <a:rPr lang="en-US" smtClean="0"/>
              <a:t>11/6/2019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2B1056-3B3C-EB44-975C-54A882B718DE}" type="slidenum">
              <a:rPr lang="en-US" smtClean="0"/>
              <a:t>‹#›</a:t>
            </a:fld>
            <a:endParaRPr lang="en-US"/>
          </a:p>
        </p:txBody>
      </p:sp>
    </p:spTree>
    <p:extLst>
      <p:ext uri="{BB962C8B-B14F-4D97-AF65-F5344CB8AC3E}">
        <p14:creationId xmlns:p14="http://schemas.microsoft.com/office/powerpoint/2010/main" val="2136015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www.mrscienceshow.com/2010/06/bring-us-your-burning-science-questions.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miriam.mckenna@improvementservice.org.uk"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8" Type="http://schemas.openxmlformats.org/officeDocument/2006/relationships/hyperlink" Target="https://www.gov.scot/publications/fairer-scotland-action-plan/pages/10/" TargetMode="External"/><Relationship Id="rId3" Type="http://schemas.openxmlformats.org/officeDocument/2006/relationships/image" Target="../media/image1.emf"/><Relationship Id="rId7" Type="http://schemas.openxmlformats.org/officeDocument/2006/relationships/hyperlink" Target="https://www.gov.scot/publications/fairer-scotland-action-plan/pages/9/"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gov.scot/publications/fairer-scotland-action-plan/pages/8/" TargetMode="External"/><Relationship Id="rId5" Type="http://schemas.openxmlformats.org/officeDocument/2006/relationships/hyperlink" Target="https://www.gov.scot/publications/fairer-scotland-action-plan/pages/7/" TargetMode="External"/><Relationship Id="rId10"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s://www.gov.scot/publications/fairer-scotland-action-plan/pages/1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D3B88B8-9994-574D-86F4-A852A4AB9BB8}"/>
              </a:ext>
            </a:extLst>
          </p:cNvPr>
          <p:cNvSpPr/>
          <p:nvPr/>
        </p:nvSpPr>
        <p:spPr>
          <a:xfrm>
            <a:off x="0" y="6251099"/>
            <a:ext cx="9144000" cy="606902"/>
          </a:xfrm>
          <a:prstGeom prst="rect">
            <a:avLst/>
          </a:prstGeom>
          <a:solidFill>
            <a:srgbClr val="032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extBox 7">
            <a:extLst>
              <a:ext uri="{FF2B5EF4-FFF2-40B4-BE49-F238E27FC236}">
                <a16:creationId xmlns:a16="http://schemas.microsoft.com/office/drawing/2014/main" id="{35B3406E-80AC-D847-A030-7B1B0BA27B64}"/>
              </a:ext>
            </a:extLst>
          </p:cNvPr>
          <p:cNvSpPr txBox="1"/>
          <p:nvPr/>
        </p:nvSpPr>
        <p:spPr>
          <a:xfrm>
            <a:off x="468826" y="6403902"/>
            <a:ext cx="6183748" cy="338554"/>
          </a:xfrm>
          <a:prstGeom prst="rect">
            <a:avLst/>
          </a:prstGeom>
          <a:noFill/>
        </p:spPr>
        <p:txBody>
          <a:bodyPr wrap="square" rtlCol="0">
            <a:spAutoFit/>
          </a:bodyPr>
          <a:lstStyle/>
          <a:p>
            <a:pPr lvl="0"/>
            <a:r>
              <a:rPr lang="en-GB" sz="1600" i="1" dirty="0">
                <a:solidFill>
                  <a:schemeClr val="bg1"/>
                </a:solidFill>
                <a:latin typeface="+mj-lt"/>
              </a:rPr>
              <a:t>The ‘come to’ organisation for local government improvement in Scotland</a:t>
            </a:r>
          </a:p>
        </p:txBody>
      </p:sp>
      <p:pic>
        <p:nvPicPr>
          <p:cNvPr id="11" name="Picture 10">
            <a:extLst>
              <a:ext uri="{FF2B5EF4-FFF2-40B4-BE49-F238E27FC236}">
                <a16:creationId xmlns:a16="http://schemas.microsoft.com/office/drawing/2014/main" id="{35A67A80-745E-8448-802F-9E7B53867113}"/>
              </a:ext>
            </a:extLst>
          </p:cNvPr>
          <p:cNvPicPr>
            <a:picLocks noChangeAspect="1"/>
          </p:cNvPicPr>
          <p:nvPr/>
        </p:nvPicPr>
        <p:blipFill>
          <a:blip r:embed="rId3"/>
          <a:stretch>
            <a:fillRect/>
          </a:stretch>
        </p:blipFill>
        <p:spPr>
          <a:xfrm>
            <a:off x="8007551" y="6311576"/>
            <a:ext cx="887817" cy="457200"/>
          </a:xfrm>
          <a:prstGeom prst="rect">
            <a:avLst/>
          </a:prstGeom>
        </p:spPr>
      </p:pic>
      <p:pic>
        <p:nvPicPr>
          <p:cNvPr id="9" name="Picture 8">
            <a:extLst>
              <a:ext uri="{FF2B5EF4-FFF2-40B4-BE49-F238E27FC236}">
                <a16:creationId xmlns:a16="http://schemas.microsoft.com/office/drawing/2014/main" id="{DB6936F7-6EEF-5140-B082-6E7E1DB4A540}"/>
              </a:ext>
            </a:extLst>
          </p:cNvPr>
          <p:cNvPicPr>
            <a:picLocks noChangeAspect="1"/>
          </p:cNvPicPr>
          <p:nvPr/>
        </p:nvPicPr>
        <p:blipFill>
          <a:blip r:embed="rId4"/>
          <a:stretch>
            <a:fillRect/>
          </a:stretch>
        </p:blipFill>
        <p:spPr>
          <a:xfrm>
            <a:off x="216241" y="6356550"/>
            <a:ext cx="252585" cy="396000"/>
          </a:xfrm>
          <a:prstGeom prst="rect">
            <a:avLst/>
          </a:prstGeom>
        </p:spPr>
      </p:pic>
      <p:pic>
        <p:nvPicPr>
          <p:cNvPr id="10" name="Picture 9">
            <a:extLst>
              <a:ext uri="{FF2B5EF4-FFF2-40B4-BE49-F238E27FC236}">
                <a16:creationId xmlns:a16="http://schemas.microsoft.com/office/drawing/2014/main" id="{101DD22F-C18E-4E2A-90F9-F353C98D39CE}"/>
              </a:ext>
            </a:extLst>
          </p:cNvPr>
          <p:cNvPicPr>
            <a:picLocks noChangeAspect="1"/>
          </p:cNvPicPr>
          <p:nvPr/>
        </p:nvPicPr>
        <p:blipFill>
          <a:blip r:embed="rId5"/>
          <a:stretch>
            <a:fillRect/>
          </a:stretch>
        </p:blipFill>
        <p:spPr>
          <a:xfrm>
            <a:off x="1885071" y="938934"/>
            <a:ext cx="5420593" cy="5114471"/>
          </a:xfrm>
          <a:prstGeom prst="rect">
            <a:avLst/>
          </a:prstGeom>
        </p:spPr>
      </p:pic>
    </p:spTree>
    <p:extLst>
      <p:ext uri="{BB962C8B-B14F-4D97-AF65-F5344CB8AC3E}">
        <p14:creationId xmlns:p14="http://schemas.microsoft.com/office/powerpoint/2010/main" val="2646826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DEE36F7-ADB3-3246-BD78-C41E4F77BEBF}"/>
              </a:ext>
            </a:extLst>
          </p:cNvPr>
          <p:cNvCxnSpPr>
            <a:cxnSpLocks/>
          </p:cNvCxnSpPr>
          <p:nvPr/>
        </p:nvCxnSpPr>
        <p:spPr>
          <a:xfrm flipV="1">
            <a:off x="0" y="1010313"/>
            <a:ext cx="9144000" cy="1"/>
          </a:xfrm>
          <a:prstGeom prst="line">
            <a:avLst/>
          </a:prstGeom>
          <a:ln w="19050">
            <a:solidFill>
              <a:srgbClr val="03243D"/>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D3B88B8-9994-574D-86F4-A852A4AB9BB8}"/>
              </a:ext>
            </a:extLst>
          </p:cNvPr>
          <p:cNvSpPr/>
          <p:nvPr/>
        </p:nvSpPr>
        <p:spPr>
          <a:xfrm>
            <a:off x="0" y="6251099"/>
            <a:ext cx="9144000" cy="606902"/>
          </a:xfrm>
          <a:prstGeom prst="rect">
            <a:avLst/>
          </a:prstGeom>
          <a:solidFill>
            <a:srgbClr val="032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5A67A80-745E-8448-802F-9E7B53867113}"/>
              </a:ext>
            </a:extLst>
          </p:cNvPr>
          <p:cNvPicPr>
            <a:picLocks noChangeAspect="1"/>
          </p:cNvPicPr>
          <p:nvPr/>
        </p:nvPicPr>
        <p:blipFill>
          <a:blip r:embed="rId3"/>
          <a:stretch>
            <a:fillRect/>
          </a:stretch>
        </p:blipFill>
        <p:spPr>
          <a:xfrm>
            <a:off x="8007551" y="6311576"/>
            <a:ext cx="887817" cy="457200"/>
          </a:xfrm>
          <a:prstGeom prst="rect">
            <a:avLst/>
          </a:prstGeom>
        </p:spPr>
      </p:pic>
      <p:sp>
        <p:nvSpPr>
          <p:cNvPr id="12" name="TextBox 11">
            <a:extLst>
              <a:ext uri="{FF2B5EF4-FFF2-40B4-BE49-F238E27FC236}">
                <a16:creationId xmlns:a16="http://schemas.microsoft.com/office/drawing/2014/main" id="{6C58462B-C2E9-FE42-A135-5F19261B15F5}"/>
              </a:ext>
            </a:extLst>
          </p:cNvPr>
          <p:cNvSpPr txBox="1"/>
          <p:nvPr/>
        </p:nvSpPr>
        <p:spPr>
          <a:xfrm>
            <a:off x="257908" y="288368"/>
            <a:ext cx="3954416" cy="584775"/>
          </a:xfrm>
          <a:prstGeom prst="rect">
            <a:avLst/>
          </a:prstGeom>
          <a:noFill/>
        </p:spPr>
        <p:txBody>
          <a:bodyPr wrap="square" rtlCol="0">
            <a:spAutoFit/>
          </a:bodyPr>
          <a:lstStyle/>
          <a:p>
            <a:r>
              <a:rPr lang="en-US" sz="3200" b="1" dirty="0">
                <a:latin typeface="+mj-lt"/>
              </a:rPr>
              <a:t>Defining Strategic Level</a:t>
            </a:r>
          </a:p>
        </p:txBody>
      </p:sp>
      <p:sp>
        <p:nvSpPr>
          <p:cNvPr id="9" name="TextBox 8">
            <a:extLst>
              <a:ext uri="{FF2B5EF4-FFF2-40B4-BE49-F238E27FC236}">
                <a16:creationId xmlns:a16="http://schemas.microsoft.com/office/drawing/2014/main" id="{DEF30136-AB50-1042-BFC2-D20F202B8553}"/>
              </a:ext>
            </a:extLst>
          </p:cNvPr>
          <p:cNvSpPr txBox="1"/>
          <p:nvPr/>
        </p:nvSpPr>
        <p:spPr>
          <a:xfrm>
            <a:off x="617494" y="6429909"/>
            <a:ext cx="7825154" cy="307777"/>
          </a:xfrm>
          <a:prstGeom prst="rect">
            <a:avLst/>
          </a:prstGeom>
          <a:noFill/>
        </p:spPr>
        <p:txBody>
          <a:bodyPr wrap="square" rtlCol="0">
            <a:spAutoFit/>
          </a:bodyPr>
          <a:lstStyle/>
          <a:p>
            <a:r>
              <a:rPr lang="en-GB" sz="1400" i="1" dirty="0">
                <a:solidFill>
                  <a:schemeClr val="bg1"/>
                </a:solidFill>
                <a:latin typeface="+mj-lt"/>
              </a:rPr>
              <a:t>We are innovators for local government and help councils to identify and share good practice</a:t>
            </a:r>
            <a:endParaRPr lang="en-US" sz="1400" i="1" dirty="0">
              <a:solidFill>
                <a:schemeClr val="bg1"/>
              </a:solidFill>
              <a:latin typeface="+mj-lt"/>
            </a:endParaRPr>
          </a:p>
        </p:txBody>
      </p:sp>
      <p:pic>
        <p:nvPicPr>
          <p:cNvPr id="10" name="Picture 9">
            <a:extLst>
              <a:ext uri="{FF2B5EF4-FFF2-40B4-BE49-F238E27FC236}">
                <a16:creationId xmlns:a16="http://schemas.microsoft.com/office/drawing/2014/main" id="{10D98A50-F059-9544-BC43-6AB5F9BC50EC}"/>
              </a:ext>
            </a:extLst>
          </p:cNvPr>
          <p:cNvPicPr>
            <a:picLocks noChangeAspect="1"/>
          </p:cNvPicPr>
          <p:nvPr/>
        </p:nvPicPr>
        <p:blipFill>
          <a:blip r:embed="rId4"/>
          <a:stretch>
            <a:fillRect/>
          </a:stretch>
        </p:blipFill>
        <p:spPr>
          <a:xfrm>
            <a:off x="248632" y="6372776"/>
            <a:ext cx="376734" cy="396000"/>
          </a:xfrm>
          <a:prstGeom prst="rect">
            <a:avLst/>
          </a:prstGeom>
        </p:spPr>
      </p:pic>
      <p:sp>
        <p:nvSpPr>
          <p:cNvPr id="2" name="Rectangle 1">
            <a:extLst>
              <a:ext uri="{FF2B5EF4-FFF2-40B4-BE49-F238E27FC236}">
                <a16:creationId xmlns:a16="http://schemas.microsoft.com/office/drawing/2014/main" id="{296E10B5-58B1-4E59-A88D-EE5795387A42}"/>
              </a:ext>
            </a:extLst>
          </p:cNvPr>
          <p:cNvSpPr/>
          <p:nvPr/>
        </p:nvSpPr>
        <p:spPr>
          <a:xfrm>
            <a:off x="154546" y="1166843"/>
            <a:ext cx="8740822" cy="4708981"/>
          </a:xfrm>
          <a:prstGeom prst="rect">
            <a:avLst/>
          </a:prstGeom>
        </p:spPr>
        <p:txBody>
          <a:bodyPr wrap="square">
            <a:spAutoFit/>
          </a:bodyPr>
          <a:lstStyle/>
          <a:p>
            <a:pPr marL="342900" indent="-342900">
              <a:buFont typeface="Arial" panose="020B0604020202020204" pitchFamily="34" charset="0"/>
              <a:buChar char="•"/>
            </a:pPr>
            <a:r>
              <a:rPr lang="en-GB" sz="2000" dirty="0"/>
              <a:t>The duty is set at a strategic level</a:t>
            </a:r>
          </a:p>
          <a:p>
            <a:endParaRPr lang="en-GB" sz="2000" dirty="0"/>
          </a:p>
          <a:p>
            <a:pPr marL="342900" indent="-342900">
              <a:buFont typeface="Arial" panose="020B0604020202020204" pitchFamily="34" charset="0"/>
              <a:buChar char="•"/>
            </a:pPr>
            <a:r>
              <a:rPr lang="en-GB" sz="2000" dirty="0"/>
              <a:t>High level public sector decisions</a:t>
            </a:r>
          </a:p>
          <a:p>
            <a:endParaRPr lang="en-GB" sz="2000" dirty="0"/>
          </a:p>
          <a:p>
            <a:pPr marL="342900" indent="-342900">
              <a:buFont typeface="Arial" panose="020B0604020202020204" pitchFamily="34" charset="0"/>
              <a:buChar char="•"/>
            </a:pPr>
            <a:r>
              <a:rPr lang="en-GB" sz="2000" dirty="0"/>
              <a:t>Decisions which affect how a public body fulfils its intended purpose, over a significant period of time</a:t>
            </a:r>
          </a:p>
          <a:p>
            <a:endParaRPr lang="en-GB" sz="2000" dirty="0"/>
          </a:p>
          <a:p>
            <a:pPr marL="342900" indent="-342900">
              <a:buFont typeface="Arial" panose="020B0604020202020204" pitchFamily="34" charset="0"/>
              <a:buChar char="•"/>
            </a:pPr>
            <a:r>
              <a:rPr lang="en-GB" sz="2000" dirty="0"/>
              <a:t>Examples from guidance – Local Development Plan, City Deals, preparing legislation, development of new strategic frameworks, budget preparation, preparing LOIPs or Corporate Plans, commissioning of a service, Locality Planning</a:t>
            </a:r>
          </a:p>
          <a:p>
            <a:endParaRPr lang="en-GB" sz="2000" dirty="0"/>
          </a:p>
          <a:p>
            <a:pPr marL="342900" indent="-342900">
              <a:buFont typeface="Arial" panose="020B0604020202020204" pitchFamily="34" charset="0"/>
              <a:buChar char="•"/>
            </a:pPr>
            <a:r>
              <a:rPr lang="en-GB" sz="2000" dirty="0"/>
              <a:t>Suggestions to include: Procurement Strategies, Workforce Planning, CLD Strategic Plans, Decommissioning/Disinvestment plans, IJB Strategic Plans, Community Justice Outcome Improvement Plans etc</a:t>
            </a:r>
          </a:p>
        </p:txBody>
      </p:sp>
    </p:spTree>
    <p:extLst>
      <p:ext uri="{BB962C8B-B14F-4D97-AF65-F5344CB8AC3E}">
        <p14:creationId xmlns:p14="http://schemas.microsoft.com/office/powerpoint/2010/main" val="3215515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DEE36F7-ADB3-3246-BD78-C41E4F77BEBF}"/>
              </a:ext>
            </a:extLst>
          </p:cNvPr>
          <p:cNvCxnSpPr>
            <a:cxnSpLocks/>
          </p:cNvCxnSpPr>
          <p:nvPr/>
        </p:nvCxnSpPr>
        <p:spPr>
          <a:xfrm flipV="1">
            <a:off x="0" y="1010313"/>
            <a:ext cx="9144000" cy="1"/>
          </a:xfrm>
          <a:prstGeom prst="line">
            <a:avLst/>
          </a:prstGeom>
          <a:ln w="19050">
            <a:solidFill>
              <a:srgbClr val="03243D"/>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D3B88B8-9994-574D-86F4-A852A4AB9BB8}"/>
              </a:ext>
            </a:extLst>
          </p:cNvPr>
          <p:cNvSpPr/>
          <p:nvPr/>
        </p:nvSpPr>
        <p:spPr>
          <a:xfrm>
            <a:off x="0" y="6251099"/>
            <a:ext cx="9144000" cy="606902"/>
          </a:xfrm>
          <a:prstGeom prst="rect">
            <a:avLst/>
          </a:prstGeom>
          <a:solidFill>
            <a:srgbClr val="032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5A67A80-745E-8448-802F-9E7B53867113}"/>
              </a:ext>
            </a:extLst>
          </p:cNvPr>
          <p:cNvPicPr>
            <a:picLocks noChangeAspect="1"/>
          </p:cNvPicPr>
          <p:nvPr/>
        </p:nvPicPr>
        <p:blipFill>
          <a:blip r:embed="rId3"/>
          <a:stretch>
            <a:fillRect/>
          </a:stretch>
        </p:blipFill>
        <p:spPr>
          <a:xfrm>
            <a:off x="8007551" y="6311576"/>
            <a:ext cx="887817" cy="457200"/>
          </a:xfrm>
          <a:prstGeom prst="rect">
            <a:avLst/>
          </a:prstGeom>
        </p:spPr>
      </p:pic>
      <p:sp>
        <p:nvSpPr>
          <p:cNvPr id="12" name="TextBox 11">
            <a:extLst>
              <a:ext uri="{FF2B5EF4-FFF2-40B4-BE49-F238E27FC236}">
                <a16:creationId xmlns:a16="http://schemas.microsoft.com/office/drawing/2014/main" id="{6C58462B-C2E9-FE42-A135-5F19261B15F5}"/>
              </a:ext>
            </a:extLst>
          </p:cNvPr>
          <p:cNvSpPr txBox="1"/>
          <p:nvPr/>
        </p:nvSpPr>
        <p:spPr>
          <a:xfrm>
            <a:off x="257908" y="288368"/>
            <a:ext cx="3489610" cy="584775"/>
          </a:xfrm>
          <a:prstGeom prst="rect">
            <a:avLst/>
          </a:prstGeom>
          <a:noFill/>
        </p:spPr>
        <p:txBody>
          <a:bodyPr wrap="none" rtlCol="0">
            <a:spAutoFit/>
          </a:bodyPr>
          <a:lstStyle/>
          <a:p>
            <a:r>
              <a:rPr lang="en-US" sz="3200" b="1" dirty="0">
                <a:latin typeface="+mj-lt"/>
              </a:rPr>
              <a:t>Defining Due Regard</a:t>
            </a:r>
          </a:p>
        </p:txBody>
      </p:sp>
      <p:sp>
        <p:nvSpPr>
          <p:cNvPr id="8" name="TextBox 7">
            <a:extLst>
              <a:ext uri="{FF2B5EF4-FFF2-40B4-BE49-F238E27FC236}">
                <a16:creationId xmlns:a16="http://schemas.microsoft.com/office/drawing/2014/main" id="{2ED439D7-AE77-8042-8EB5-7C294B131F83}"/>
              </a:ext>
            </a:extLst>
          </p:cNvPr>
          <p:cNvSpPr txBox="1"/>
          <p:nvPr/>
        </p:nvSpPr>
        <p:spPr>
          <a:xfrm>
            <a:off x="708006" y="6376299"/>
            <a:ext cx="5852747" cy="338554"/>
          </a:xfrm>
          <a:prstGeom prst="rect">
            <a:avLst/>
          </a:prstGeom>
          <a:noFill/>
        </p:spPr>
        <p:txBody>
          <a:bodyPr wrap="square" rtlCol="0">
            <a:spAutoFit/>
          </a:bodyPr>
          <a:lstStyle/>
          <a:p>
            <a:r>
              <a:rPr lang="en-GB" sz="1600" i="1" dirty="0">
                <a:solidFill>
                  <a:schemeClr val="bg1"/>
                </a:solidFill>
                <a:latin typeface="+mj-lt"/>
              </a:rPr>
              <a:t>We facilitate the sharing of skills, capacity, knowledge and expertise </a:t>
            </a:r>
            <a:endParaRPr lang="en-US" sz="1600" i="1" dirty="0">
              <a:solidFill>
                <a:schemeClr val="bg1"/>
              </a:solidFill>
              <a:latin typeface="+mj-lt"/>
            </a:endParaRPr>
          </a:p>
        </p:txBody>
      </p:sp>
      <p:pic>
        <p:nvPicPr>
          <p:cNvPr id="13" name="Picture 12">
            <a:extLst>
              <a:ext uri="{FF2B5EF4-FFF2-40B4-BE49-F238E27FC236}">
                <a16:creationId xmlns:a16="http://schemas.microsoft.com/office/drawing/2014/main" id="{2A1B61FA-F4BF-D34E-B1C4-EEFC702E0590}"/>
              </a:ext>
            </a:extLst>
          </p:cNvPr>
          <p:cNvPicPr>
            <a:picLocks noChangeAspect="1"/>
          </p:cNvPicPr>
          <p:nvPr/>
        </p:nvPicPr>
        <p:blipFill>
          <a:blip r:embed="rId4"/>
          <a:stretch>
            <a:fillRect/>
          </a:stretch>
        </p:blipFill>
        <p:spPr>
          <a:xfrm>
            <a:off x="257908" y="6311576"/>
            <a:ext cx="450098" cy="468000"/>
          </a:xfrm>
          <a:prstGeom prst="rect">
            <a:avLst/>
          </a:prstGeom>
        </p:spPr>
      </p:pic>
      <p:sp>
        <p:nvSpPr>
          <p:cNvPr id="3" name="Rectangle 2">
            <a:extLst>
              <a:ext uri="{FF2B5EF4-FFF2-40B4-BE49-F238E27FC236}">
                <a16:creationId xmlns:a16="http://schemas.microsoft.com/office/drawing/2014/main" id="{EE82130C-E36D-479E-BD0F-C4F40993E374}"/>
              </a:ext>
            </a:extLst>
          </p:cNvPr>
          <p:cNvSpPr/>
          <p:nvPr/>
        </p:nvSpPr>
        <p:spPr>
          <a:xfrm>
            <a:off x="257908" y="1185670"/>
            <a:ext cx="8628184" cy="4524315"/>
          </a:xfrm>
          <a:prstGeom prst="rect">
            <a:avLst/>
          </a:prstGeom>
        </p:spPr>
        <p:txBody>
          <a:bodyPr wrap="square">
            <a:spAutoFit/>
          </a:bodyPr>
          <a:lstStyle/>
          <a:p>
            <a:pPr marL="342900" indent="-342900">
              <a:buFont typeface="Arial" panose="020B0604020202020204" pitchFamily="34" charset="0"/>
              <a:buChar char="•"/>
            </a:pPr>
            <a:r>
              <a:rPr lang="en-GB" sz="2400" dirty="0"/>
              <a:t>Active consideration</a:t>
            </a:r>
          </a:p>
          <a:p>
            <a:endParaRPr lang="en-GB" sz="2400" dirty="0"/>
          </a:p>
          <a:p>
            <a:pPr marL="342900" indent="-342900">
              <a:buFont typeface="Arial" panose="020B0604020202020204" pitchFamily="34" charset="0"/>
              <a:buChar char="•"/>
            </a:pPr>
            <a:r>
              <a:rPr lang="en-GB" sz="2400" dirty="0"/>
              <a:t>Actively consider with an open mind, whether there are opportunities to reduce inequalities of outcome caused by socio-economic disadvantage.</a:t>
            </a:r>
          </a:p>
          <a:p>
            <a:endParaRPr lang="en-GB" sz="2400" dirty="0"/>
          </a:p>
          <a:p>
            <a:pPr marL="342900" indent="-342900">
              <a:buFont typeface="Arial" panose="020B0604020202020204" pitchFamily="34" charset="0"/>
              <a:buChar char="•"/>
            </a:pPr>
            <a:r>
              <a:rPr lang="en-GB" sz="2400" dirty="0"/>
              <a:t>Serious consideration must be given, as early as possible in the decision making process</a:t>
            </a:r>
          </a:p>
          <a:p>
            <a:endParaRPr lang="en-GB" sz="2400" dirty="0"/>
          </a:p>
          <a:p>
            <a:pPr marL="342900" indent="-342900">
              <a:buFont typeface="Arial" panose="020B0604020202020204" pitchFamily="34" charset="0"/>
              <a:buChar char="•"/>
            </a:pPr>
            <a:r>
              <a:rPr lang="en-GB" sz="2400" dirty="0"/>
              <a:t>Expectation that due regard is given both by staff at the formation of any strategy/plan/programme and by decision makers at its adoption</a:t>
            </a:r>
          </a:p>
        </p:txBody>
      </p:sp>
    </p:spTree>
    <p:extLst>
      <p:ext uri="{BB962C8B-B14F-4D97-AF65-F5344CB8AC3E}">
        <p14:creationId xmlns:p14="http://schemas.microsoft.com/office/powerpoint/2010/main" val="1919994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40BD04B-434F-4DEA-91C2-8C4E266BF588}"/>
              </a:ext>
            </a:extLst>
          </p:cNvPr>
          <p:cNvPicPr>
            <a:picLocks noGrp="1" noChangeAspect="1"/>
          </p:cNvPicPr>
          <p:nvPr>
            <p:ph idx="1"/>
          </p:nvPr>
        </p:nvPicPr>
        <p:blipFill>
          <a:blip r:embed="rId3"/>
          <a:stretch>
            <a:fillRect/>
          </a:stretch>
        </p:blipFill>
        <p:spPr>
          <a:xfrm>
            <a:off x="198208" y="171343"/>
            <a:ext cx="8945791" cy="6363271"/>
          </a:xfrm>
          <a:prstGeom prst="rect">
            <a:avLst/>
          </a:prstGeom>
        </p:spPr>
      </p:pic>
    </p:spTree>
    <p:extLst>
      <p:ext uri="{BB962C8B-B14F-4D97-AF65-F5344CB8AC3E}">
        <p14:creationId xmlns:p14="http://schemas.microsoft.com/office/powerpoint/2010/main" val="1358200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C9428973-C7C1-40B8-9841-A0517EC19079}"/>
              </a:ext>
            </a:extLst>
          </p:cNvPr>
          <p:cNvGraphicFramePr/>
          <p:nvPr>
            <p:extLst>
              <p:ext uri="{D42A27DB-BD31-4B8C-83A1-F6EECF244321}">
                <p14:modId xmlns:p14="http://schemas.microsoft.com/office/powerpoint/2010/main" val="2909401300"/>
              </p:ext>
            </p:extLst>
          </p:nvPr>
        </p:nvGraphicFramePr>
        <p:xfrm>
          <a:off x="0" y="0"/>
          <a:ext cx="9151144"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8526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DEE36F7-ADB3-3246-BD78-C41E4F77BEBF}"/>
              </a:ext>
            </a:extLst>
          </p:cNvPr>
          <p:cNvCxnSpPr>
            <a:cxnSpLocks/>
          </p:cNvCxnSpPr>
          <p:nvPr/>
        </p:nvCxnSpPr>
        <p:spPr>
          <a:xfrm flipV="1">
            <a:off x="0" y="1432341"/>
            <a:ext cx="9144000" cy="1"/>
          </a:xfrm>
          <a:prstGeom prst="line">
            <a:avLst/>
          </a:prstGeom>
          <a:ln w="19050">
            <a:solidFill>
              <a:srgbClr val="03243D"/>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D3B88B8-9994-574D-86F4-A852A4AB9BB8}"/>
              </a:ext>
            </a:extLst>
          </p:cNvPr>
          <p:cNvSpPr/>
          <p:nvPr/>
        </p:nvSpPr>
        <p:spPr>
          <a:xfrm>
            <a:off x="0" y="6251099"/>
            <a:ext cx="9144000" cy="606902"/>
          </a:xfrm>
          <a:prstGeom prst="rect">
            <a:avLst/>
          </a:prstGeom>
          <a:solidFill>
            <a:srgbClr val="032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5A67A80-745E-8448-802F-9E7B53867113}"/>
              </a:ext>
            </a:extLst>
          </p:cNvPr>
          <p:cNvPicPr>
            <a:picLocks noChangeAspect="1"/>
          </p:cNvPicPr>
          <p:nvPr/>
        </p:nvPicPr>
        <p:blipFill>
          <a:blip r:embed="rId3"/>
          <a:stretch>
            <a:fillRect/>
          </a:stretch>
        </p:blipFill>
        <p:spPr>
          <a:xfrm>
            <a:off x="8007551" y="6311576"/>
            <a:ext cx="887817" cy="457200"/>
          </a:xfrm>
          <a:prstGeom prst="rect">
            <a:avLst/>
          </a:prstGeom>
        </p:spPr>
      </p:pic>
      <p:sp>
        <p:nvSpPr>
          <p:cNvPr id="12" name="TextBox 11">
            <a:extLst>
              <a:ext uri="{FF2B5EF4-FFF2-40B4-BE49-F238E27FC236}">
                <a16:creationId xmlns:a16="http://schemas.microsoft.com/office/drawing/2014/main" id="{6C58462B-C2E9-FE42-A135-5F19261B15F5}"/>
              </a:ext>
            </a:extLst>
          </p:cNvPr>
          <p:cNvSpPr txBox="1"/>
          <p:nvPr/>
        </p:nvSpPr>
        <p:spPr>
          <a:xfrm>
            <a:off x="257908" y="288368"/>
            <a:ext cx="8745415" cy="1077218"/>
          </a:xfrm>
          <a:prstGeom prst="rect">
            <a:avLst/>
          </a:prstGeom>
          <a:noFill/>
        </p:spPr>
        <p:txBody>
          <a:bodyPr wrap="square" rtlCol="0">
            <a:spAutoFit/>
          </a:bodyPr>
          <a:lstStyle/>
          <a:p>
            <a:r>
              <a:rPr lang="en-GB" sz="3200" b="1" dirty="0">
                <a:latin typeface="+mj-lt"/>
              </a:rPr>
              <a:t>International Covenant on Economic, Social and Cultural Rights</a:t>
            </a:r>
            <a:endParaRPr lang="en-US" sz="3200" b="1" dirty="0">
              <a:latin typeface="+mj-lt"/>
            </a:endParaRPr>
          </a:p>
        </p:txBody>
      </p:sp>
      <p:sp>
        <p:nvSpPr>
          <p:cNvPr id="8" name="TextBox 7">
            <a:extLst>
              <a:ext uri="{FF2B5EF4-FFF2-40B4-BE49-F238E27FC236}">
                <a16:creationId xmlns:a16="http://schemas.microsoft.com/office/drawing/2014/main" id="{2ED439D7-AE77-8042-8EB5-7C294B131F83}"/>
              </a:ext>
            </a:extLst>
          </p:cNvPr>
          <p:cNvSpPr txBox="1"/>
          <p:nvPr/>
        </p:nvSpPr>
        <p:spPr>
          <a:xfrm>
            <a:off x="708006" y="6376299"/>
            <a:ext cx="6415283" cy="338554"/>
          </a:xfrm>
          <a:prstGeom prst="rect">
            <a:avLst/>
          </a:prstGeom>
          <a:noFill/>
        </p:spPr>
        <p:txBody>
          <a:bodyPr wrap="square" rtlCol="0">
            <a:spAutoFit/>
          </a:bodyPr>
          <a:lstStyle/>
          <a:p>
            <a:r>
              <a:rPr lang="en-GB" sz="1600" i="1" dirty="0">
                <a:solidFill>
                  <a:schemeClr val="bg1"/>
                </a:solidFill>
                <a:latin typeface="+mj-lt"/>
              </a:rPr>
              <a:t>The ‘come to’ organisation for local government improvement in Scotland</a:t>
            </a:r>
            <a:endParaRPr lang="en-US" sz="1600" i="1" dirty="0">
              <a:solidFill>
                <a:schemeClr val="bg1"/>
              </a:solidFill>
              <a:latin typeface="+mj-lt"/>
            </a:endParaRPr>
          </a:p>
        </p:txBody>
      </p:sp>
      <p:sp>
        <p:nvSpPr>
          <p:cNvPr id="2" name="Rectangle 1">
            <a:extLst>
              <a:ext uri="{FF2B5EF4-FFF2-40B4-BE49-F238E27FC236}">
                <a16:creationId xmlns:a16="http://schemas.microsoft.com/office/drawing/2014/main" id="{4CFEDF14-38D9-4E9F-9A30-31BD80D663C1}"/>
              </a:ext>
            </a:extLst>
          </p:cNvPr>
          <p:cNvSpPr/>
          <p:nvPr/>
        </p:nvSpPr>
        <p:spPr>
          <a:xfrm>
            <a:off x="257908" y="1860991"/>
            <a:ext cx="8637460" cy="3539430"/>
          </a:xfrm>
          <a:prstGeom prst="rect">
            <a:avLst/>
          </a:prstGeom>
        </p:spPr>
        <p:txBody>
          <a:bodyPr wrap="square">
            <a:spAutoFit/>
          </a:bodyPr>
          <a:lstStyle/>
          <a:p>
            <a:r>
              <a:rPr lang="en-GB" sz="2800" dirty="0"/>
              <a:t>Progressive realisation of:</a:t>
            </a:r>
          </a:p>
          <a:p>
            <a:pPr marL="285750" indent="-285750">
              <a:buFont typeface="Arial" panose="020B0604020202020204" pitchFamily="34" charset="0"/>
              <a:buChar char="•"/>
            </a:pPr>
            <a:r>
              <a:rPr lang="en-GB" sz="2800" dirty="0"/>
              <a:t>Workers Rights</a:t>
            </a:r>
          </a:p>
          <a:p>
            <a:pPr marL="285750" indent="-285750">
              <a:buFont typeface="Arial" panose="020B0604020202020204" pitchFamily="34" charset="0"/>
              <a:buChar char="•"/>
            </a:pPr>
            <a:r>
              <a:rPr lang="en-GB" sz="2800" dirty="0"/>
              <a:t>The right to social security and social protection</a:t>
            </a:r>
          </a:p>
          <a:p>
            <a:pPr marL="285750" indent="-285750">
              <a:buFont typeface="Arial" panose="020B0604020202020204" pitchFamily="34" charset="0"/>
              <a:buChar char="•"/>
            </a:pPr>
            <a:r>
              <a:rPr lang="en-GB" sz="2800" dirty="0"/>
              <a:t>Protection of and assistance to the family</a:t>
            </a:r>
          </a:p>
          <a:p>
            <a:pPr marL="285750" indent="-285750">
              <a:buFont typeface="Arial" panose="020B0604020202020204" pitchFamily="34" charset="0"/>
              <a:buChar char="•"/>
            </a:pPr>
            <a:r>
              <a:rPr lang="en-GB" sz="2800" dirty="0"/>
              <a:t>The right to an adequate standard of living</a:t>
            </a:r>
          </a:p>
          <a:p>
            <a:pPr marL="285750" indent="-285750">
              <a:buFont typeface="Arial" panose="020B0604020202020204" pitchFamily="34" charset="0"/>
              <a:buChar char="•"/>
            </a:pPr>
            <a:r>
              <a:rPr lang="en-GB" sz="2800" dirty="0"/>
              <a:t>The right to health</a:t>
            </a:r>
          </a:p>
          <a:p>
            <a:pPr marL="285750" indent="-285750">
              <a:buFont typeface="Arial" panose="020B0604020202020204" pitchFamily="34" charset="0"/>
              <a:buChar char="•"/>
            </a:pPr>
            <a:r>
              <a:rPr lang="en-GB" sz="2800" dirty="0"/>
              <a:t>The right to education</a:t>
            </a:r>
          </a:p>
          <a:p>
            <a:pPr marL="285750" indent="-285750">
              <a:buFont typeface="Arial" panose="020B0604020202020204" pitchFamily="34" charset="0"/>
              <a:buChar char="•"/>
            </a:pPr>
            <a:r>
              <a:rPr lang="en-GB" sz="2800" dirty="0"/>
              <a:t>Cultural rights</a:t>
            </a:r>
          </a:p>
        </p:txBody>
      </p:sp>
      <p:pic>
        <p:nvPicPr>
          <p:cNvPr id="4" name="Picture 3">
            <a:extLst>
              <a:ext uri="{FF2B5EF4-FFF2-40B4-BE49-F238E27FC236}">
                <a16:creationId xmlns:a16="http://schemas.microsoft.com/office/drawing/2014/main" id="{6B8F7B8F-0D4E-4BCD-BDF4-DCED17DC098A}"/>
              </a:ext>
            </a:extLst>
          </p:cNvPr>
          <p:cNvPicPr>
            <a:picLocks noChangeAspect="1"/>
          </p:cNvPicPr>
          <p:nvPr/>
        </p:nvPicPr>
        <p:blipFill>
          <a:blip r:embed="rId4"/>
          <a:stretch>
            <a:fillRect/>
          </a:stretch>
        </p:blipFill>
        <p:spPr>
          <a:xfrm>
            <a:off x="203320" y="6376299"/>
            <a:ext cx="256054" cy="396274"/>
          </a:xfrm>
          <a:prstGeom prst="rect">
            <a:avLst/>
          </a:prstGeom>
        </p:spPr>
      </p:pic>
    </p:spTree>
    <p:extLst>
      <p:ext uri="{BB962C8B-B14F-4D97-AF65-F5344CB8AC3E}">
        <p14:creationId xmlns:p14="http://schemas.microsoft.com/office/powerpoint/2010/main" val="4115338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C9428973-C7C1-40B8-9841-A0517EC19079}"/>
              </a:ext>
            </a:extLst>
          </p:cNvPr>
          <p:cNvGraphicFramePr/>
          <p:nvPr/>
        </p:nvGraphicFramePr>
        <p:xfrm>
          <a:off x="0" y="0"/>
          <a:ext cx="9151144"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8484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DEE36F7-ADB3-3246-BD78-C41E4F77BEBF}"/>
              </a:ext>
            </a:extLst>
          </p:cNvPr>
          <p:cNvCxnSpPr>
            <a:cxnSpLocks/>
          </p:cNvCxnSpPr>
          <p:nvPr/>
        </p:nvCxnSpPr>
        <p:spPr>
          <a:xfrm flipV="1">
            <a:off x="0" y="1010313"/>
            <a:ext cx="9144000" cy="1"/>
          </a:xfrm>
          <a:prstGeom prst="line">
            <a:avLst/>
          </a:prstGeom>
          <a:ln w="19050">
            <a:solidFill>
              <a:srgbClr val="03243D"/>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D3B88B8-9994-574D-86F4-A852A4AB9BB8}"/>
              </a:ext>
            </a:extLst>
          </p:cNvPr>
          <p:cNvSpPr/>
          <p:nvPr/>
        </p:nvSpPr>
        <p:spPr>
          <a:xfrm>
            <a:off x="0" y="6251099"/>
            <a:ext cx="9144000" cy="606902"/>
          </a:xfrm>
          <a:prstGeom prst="rect">
            <a:avLst/>
          </a:prstGeom>
          <a:solidFill>
            <a:srgbClr val="032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5A67A80-745E-8448-802F-9E7B53867113}"/>
              </a:ext>
            </a:extLst>
          </p:cNvPr>
          <p:cNvPicPr>
            <a:picLocks noChangeAspect="1"/>
          </p:cNvPicPr>
          <p:nvPr/>
        </p:nvPicPr>
        <p:blipFill>
          <a:blip r:embed="rId3"/>
          <a:stretch>
            <a:fillRect/>
          </a:stretch>
        </p:blipFill>
        <p:spPr>
          <a:xfrm>
            <a:off x="8007551" y="6311576"/>
            <a:ext cx="887817" cy="457200"/>
          </a:xfrm>
          <a:prstGeom prst="rect">
            <a:avLst/>
          </a:prstGeom>
        </p:spPr>
      </p:pic>
      <p:sp>
        <p:nvSpPr>
          <p:cNvPr id="12" name="TextBox 11">
            <a:extLst>
              <a:ext uri="{FF2B5EF4-FFF2-40B4-BE49-F238E27FC236}">
                <a16:creationId xmlns:a16="http://schemas.microsoft.com/office/drawing/2014/main" id="{6C58462B-C2E9-FE42-A135-5F19261B15F5}"/>
              </a:ext>
            </a:extLst>
          </p:cNvPr>
          <p:cNvSpPr txBox="1"/>
          <p:nvPr/>
        </p:nvSpPr>
        <p:spPr>
          <a:xfrm>
            <a:off x="257908" y="288368"/>
            <a:ext cx="7631769" cy="584775"/>
          </a:xfrm>
          <a:prstGeom prst="rect">
            <a:avLst/>
          </a:prstGeom>
          <a:noFill/>
        </p:spPr>
        <p:txBody>
          <a:bodyPr wrap="none" rtlCol="0">
            <a:spAutoFit/>
          </a:bodyPr>
          <a:lstStyle/>
          <a:p>
            <a:r>
              <a:rPr lang="en-GB" sz="3200" b="1" dirty="0">
                <a:latin typeface="+mj-lt"/>
              </a:rPr>
              <a:t>Priority Groups from Legislation and Guidance</a:t>
            </a:r>
            <a:endParaRPr lang="en-US" sz="3200" b="1" dirty="0">
              <a:latin typeface="+mj-lt"/>
            </a:endParaRPr>
          </a:p>
        </p:txBody>
      </p:sp>
      <p:sp>
        <p:nvSpPr>
          <p:cNvPr id="8" name="TextBox 7">
            <a:extLst>
              <a:ext uri="{FF2B5EF4-FFF2-40B4-BE49-F238E27FC236}">
                <a16:creationId xmlns:a16="http://schemas.microsoft.com/office/drawing/2014/main" id="{2ED439D7-AE77-8042-8EB5-7C294B131F83}"/>
              </a:ext>
            </a:extLst>
          </p:cNvPr>
          <p:cNvSpPr txBox="1"/>
          <p:nvPr/>
        </p:nvSpPr>
        <p:spPr>
          <a:xfrm>
            <a:off x="708006" y="6376299"/>
            <a:ext cx="6539461" cy="338554"/>
          </a:xfrm>
          <a:prstGeom prst="rect">
            <a:avLst/>
          </a:prstGeom>
          <a:noFill/>
        </p:spPr>
        <p:txBody>
          <a:bodyPr wrap="square" rtlCol="0">
            <a:spAutoFit/>
          </a:bodyPr>
          <a:lstStyle/>
          <a:p>
            <a:r>
              <a:rPr lang="en-GB" sz="1600" i="1" dirty="0">
                <a:solidFill>
                  <a:schemeClr val="bg1"/>
                </a:solidFill>
                <a:latin typeface="+mj-lt"/>
              </a:rPr>
              <a:t>We broker additional resources for local government to support improvement</a:t>
            </a:r>
            <a:endParaRPr lang="en-US" sz="1600" i="1" dirty="0">
              <a:solidFill>
                <a:schemeClr val="bg1"/>
              </a:solidFill>
              <a:latin typeface="+mj-lt"/>
            </a:endParaRPr>
          </a:p>
        </p:txBody>
      </p:sp>
      <p:pic>
        <p:nvPicPr>
          <p:cNvPr id="2" name="Picture 1">
            <a:extLst>
              <a:ext uri="{FF2B5EF4-FFF2-40B4-BE49-F238E27FC236}">
                <a16:creationId xmlns:a16="http://schemas.microsoft.com/office/drawing/2014/main" id="{9DB4D60D-6DE7-4DDC-AD5A-4164D1C2EA2C}"/>
              </a:ext>
            </a:extLst>
          </p:cNvPr>
          <p:cNvPicPr>
            <a:picLocks noChangeAspect="1"/>
          </p:cNvPicPr>
          <p:nvPr/>
        </p:nvPicPr>
        <p:blipFill>
          <a:blip r:embed="rId4"/>
          <a:stretch>
            <a:fillRect/>
          </a:stretch>
        </p:blipFill>
        <p:spPr>
          <a:xfrm>
            <a:off x="257908" y="1185670"/>
            <a:ext cx="8461089" cy="4863994"/>
          </a:xfrm>
          <a:prstGeom prst="rect">
            <a:avLst/>
          </a:prstGeom>
        </p:spPr>
      </p:pic>
      <p:pic>
        <p:nvPicPr>
          <p:cNvPr id="3" name="Picture 2">
            <a:extLst>
              <a:ext uri="{FF2B5EF4-FFF2-40B4-BE49-F238E27FC236}">
                <a16:creationId xmlns:a16="http://schemas.microsoft.com/office/drawing/2014/main" id="{EC2C61BB-324F-427C-95BF-7135D0548E1B}"/>
              </a:ext>
            </a:extLst>
          </p:cNvPr>
          <p:cNvPicPr>
            <a:picLocks noChangeAspect="1"/>
          </p:cNvPicPr>
          <p:nvPr/>
        </p:nvPicPr>
        <p:blipFill>
          <a:blip r:embed="rId5"/>
          <a:stretch>
            <a:fillRect/>
          </a:stretch>
        </p:blipFill>
        <p:spPr>
          <a:xfrm>
            <a:off x="125383" y="6402745"/>
            <a:ext cx="457240" cy="347502"/>
          </a:xfrm>
          <a:prstGeom prst="rect">
            <a:avLst/>
          </a:prstGeom>
        </p:spPr>
      </p:pic>
    </p:spTree>
    <p:extLst>
      <p:ext uri="{BB962C8B-B14F-4D97-AF65-F5344CB8AC3E}">
        <p14:creationId xmlns:p14="http://schemas.microsoft.com/office/powerpoint/2010/main" val="2244009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DEE36F7-ADB3-3246-BD78-C41E4F77BEBF}"/>
              </a:ext>
            </a:extLst>
          </p:cNvPr>
          <p:cNvCxnSpPr>
            <a:cxnSpLocks/>
          </p:cNvCxnSpPr>
          <p:nvPr/>
        </p:nvCxnSpPr>
        <p:spPr>
          <a:xfrm flipV="1">
            <a:off x="0" y="1372263"/>
            <a:ext cx="9144000" cy="1"/>
          </a:xfrm>
          <a:prstGeom prst="line">
            <a:avLst/>
          </a:prstGeom>
          <a:ln w="19050">
            <a:solidFill>
              <a:srgbClr val="03243D"/>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D3B88B8-9994-574D-86F4-A852A4AB9BB8}"/>
              </a:ext>
            </a:extLst>
          </p:cNvPr>
          <p:cNvSpPr/>
          <p:nvPr/>
        </p:nvSpPr>
        <p:spPr>
          <a:xfrm>
            <a:off x="0" y="6251099"/>
            <a:ext cx="9144000" cy="606902"/>
          </a:xfrm>
          <a:prstGeom prst="rect">
            <a:avLst/>
          </a:prstGeom>
          <a:solidFill>
            <a:srgbClr val="032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5A67A80-745E-8448-802F-9E7B53867113}"/>
              </a:ext>
            </a:extLst>
          </p:cNvPr>
          <p:cNvPicPr>
            <a:picLocks noChangeAspect="1"/>
          </p:cNvPicPr>
          <p:nvPr/>
        </p:nvPicPr>
        <p:blipFill>
          <a:blip r:embed="rId3"/>
          <a:stretch>
            <a:fillRect/>
          </a:stretch>
        </p:blipFill>
        <p:spPr>
          <a:xfrm>
            <a:off x="8007551" y="6311576"/>
            <a:ext cx="887817" cy="457200"/>
          </a:xfrm>
          <a:prstGeom prst="rect">
            <a:avLst/>
          </a:prstGeom>
        </p:spPr>
      </p:pic>
      <p:sp>
        <p:nvSpPr>
          <p:cNvPr id="12" name="TextBox 11">
            <a:extLst>
              <a:ext uri="{FF2B5EF4-FFF2-40B4-BE49-F238E27FC236}">
                <a16:creationId xmlns:a16="http://schemas.microsoft.com/office/drawing/2014/main" id="{6C58462B-C2E9-FE42-A135-5F19261B15F5}"/>
              </a:ext>
            </a:extLst>
          </p:cNvPr>
          <p:cNvSpPr txBox="1"/>
          <p:nvPr/>
        </p:nvSpPr>
        <p:spPr>
          <a:xfrm>
            <a:off x="409326" y="223156"/>
            <a:ext cx="8486042" cy="1077218"/>
          </a:xfrm>
          <a:prstGeom prst="rect">
            <a:avLst/>
          </a:prstGeom>
          <a:noFill/>
        </p:spPr>
        <p:txBody>
          <a:bodyPr wrap="square" rtlCol="0">
            <a:spAutoFit/>
          </a:bodyPr>
          <a:lstStyle/>
          <a:p>
            <a:r>
              <a:rPr lang="en-US" sz="3200" b="1" dirty="0">
                <a:latin typeface="+mj-lt"/>
              </a:rPr>
              <a:t>What kinds of thing can cause or exacerbate socio-economic disadvantage?</a:t>
            </a:r>
          </a:p>
        </p:txBody>
      </p:sp>
      <p:sp>
        <p:nvSpPr>
          <p:cNvPr id="8" name="TextBox 7">
            <a:extLst>
              <a:ext uri="{FF2B5EF4-FFF2-40B4-BE49-F238E27FC236}">
                <a16:creationId xmlns:a16="http://schemas.microsoft.com/office/drawing/2014/main" id="{B5456021-85EB-DB43-BFA0-21CB8BB25ECC}"/>
              </a:ext>
            </a:extLst>
          </p:cNvPr>
          <p:cNvSpPr txBox="1"/>
          <p:nvPr/>
        </p:nvSpPr>
        <p:spPr>
          <a:xfrm>
            <a:off x="682872" y="6394877"/>
            <a:ext cx="5037995" cy="338554"/>
          </a:xfrm>
          <a:prstGeom prst="rect">
            <a:avLst/>
          </a:prstGeom>
          <a:noFill/>
        </p:spPr>
        <p:txBody>
          <a:bodyPr wrap="square" rtlCol="0">
            <a:spAutoFit/>
          </a:bodyPr>
          <a:lstStyle/>
          <a:p>
            <a:pPr lvl="0"/>
            <a:r>
              <a:rPr lang="en-GB" sz="1600" i="1" dirty="0">
                <a:solidFill>
                  <a:schemeClr val="bg1"/>
                </a:solidFill>
                <a:latin typeface="+mj-lt"/>
              </a:rPr>
              <a:t>We help councils deliver against local and national priorities</a:t>
            </a:r>
          </a:p>
        </p:txBody>
      </p:sp>
      <p:pic>
        <p:nvPicPr>
          <p:cNvPr id="13" name="Picture 12">
            <a:extLst>
              <a:ext uri="{FF2B5EF4-FFF2-40B4-BE49-F238E27FC236}">
                <a16:creationId xmlns:a16="http://schemas.microsoft.com/office/drawing/2014/main" id="{CB2389DA-5F34-6D42-A074-B2275FB57163}"/>
              </a:ext>
            </a:extLst>
          </p:cNvPr>
          <p:cNvPicPr>
            <a:picLocks noChangeAspect="1"/>
          </p:cNvPicPr>
          <p:nvPr/>
        </p:nvPicPr>
        <p:blipFill>
          <a:blip r:embed="rId4"/>
          <a:stretch>
            <a:fillRect/>
          </a:stretch>
        </p:blipFill>
        <p:spPr>
          <a:xfrm>
            <a:off x="248632" y="6336776"/>
            <a:ext cx="432000" cy="432000"/>
          </a:xfrm>
          <a:prstGeom prst="rect">
            <a:avLst/>
          </a:prstGeom>
        </p:spPr>
      </p:pic>
      <p:sp>
        <p:nvSpPr>
          <p:cNvPr id="3" name="Content Placeholder 2">
            <a:extLst>
              <a:ext uri="{FF2B5EF4-FFF2-40B4-BE49-F238E27FC236}">
                <a16:creationId xmlns:a16="http://schemas.microsoft.com/office/drawing/2014/main" id="{B118477A-9EB8-4295-99B6-731A103B1132}"/>
              </a:ext>
            </a:extLst>
          </p:cNvPr>
          <p:cNvSpPr>
            <a:spLocks noGrp="1"/>
          </p:cNvSpPr>
          <p:nvPr>
            <p:ph idx="1"/>
          </p:nvPr>
        </p:nvSpPr>
        <p:spPr/>
        <p:txBody>
          <a:bodyPr/>
          <a:lstStyle/>
          <a:p>
            <a:r>
              <a:rPr lang="en-GB" dirty="0"/>
              <a:t>Restriction of transport</a:t>
            </a:r>
          </a:p>
          <a:p>
            <a:r>
              <a:rPr lang="en-GB" dirty="0"/>
              <a:t>Removal of care services</a:t>
            </a:r>
          </a:p>
          <a:p>
            <a:r>
              <a:rPr lang="en-GB" dirty="0"/>
              <a:t>Charging for services</a:t>
            </a:r>
          </a:p>
          <a:p>
            <a:r>
              <a:rPr lang="en-GB" dirty="0"/>
              <a:t>Introduction of low emissions zones</a:t>
            </a:r>
          </a:p>
          <a:p>
            <a:r>
              <a:rPr lang="en-GB" dirty="0"/>
              <a:t>Reductions in staffing levels</a:t>
            </a:r>
          </a:p>
          <a:p>
            <a:r>
              <a:rPr lang="en-GB" dirty="0"/>
              <a:t>Planning decisions on new build housing</a:t>
            </a:r>
          </a:p>
          <a:p>
            <a:endParaRPr lang="en-GB" dirty="0"/>
          </a:p>
          <a:p>
            <a:endParaRPr lang="en-GB" dirty="0"/>
          </a:p>
        </p:txBody>
      </p:sp>
    </p:spTree>
    <p:extLst>
      <p:ext uri="{BB962C8B-B14F-4D97-AF65-F5344CB8AC3E}">
        <p14:creationId xmlns:p14="http://schemas.microsoft.com/office/powerpoint/2010/main" val="1831869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DEE36F7-ADB3-3246-BD78-C41E4F77BEBF}"/>
              </a:ext>
            </a:extLst>
          </p:cNvPr>
          <p:cNvCxnSpPr>
            <a:cxnSpLocks/>
          </p:cNvCxnSpPr>
          <p:nvPr/>
        </p:nvCxnSpPr>
        <p:spPr>
          <a:xfrm flipV="1">
            <a:off x="0" y="1010313"/>
            <a:ext cx="9144000" cy="1"/>
          </a:xfrm>
          <a:prstGeom prst="line">
            <a:avLst/>
          </a:prstGeom>
          <a:ln w="19050">
            <a:solidFill>
              <a:srgbClr val="03243D"/>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D3B88B8-9994-574D-86F4-A852A4AB9BB8}"/>
              </a:ext>
            </a:extLst>
          </p:cNvPr>
          <p:cNvSpPr/>
          <p:nvPr/>
        </p:nvSpPr>
        <p:spPr>
          <a:xfrm>
            <a:off x="0" y="6251099"/>
            <a:ext cx="9144000" cy="606902"/>
          </a:xfrm>
          <a:prstGeom prst="rect">
            <a:avLst/>
          </a:prstGeom>
          <a:solidFill>
            <a:srgbClr val="032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5A67A80-745E-8448-802F-9E7B53867113}"/>
              </a:ext>
            </a:extLst>
          </p:cNvPr>
          <p:cNvPicPr>
            <a:picLocks noChangeAspect="1"/>
          </p:cNvPicPr>
          <p:nvPr/>
        </p:nvPicPr>
        <p:blipFill>
          <a:blip r:embed="rId3"/>
          <a:stretch>
            <a:fillRect/>
          </a:stretch>
        </p:blipFill>
        <p:spPr>
          <a:xfrm>
            <a:off x="8007551" y="6311576"/>
            <a:ext cx="887817" cy="457200"/>
          </a:xfrm>
          <a:prstGeom prst="rect">
            <a:avLst/>
          </a:prstGeom>
        </p:spPr>
      </p:pic>
      <p:sp>
        <p:nvSpPr>
          <p:cNvPr id="12" name="TextBox 11">
            <a:extLst>
              <a:ext uri="{FF2B5EF4-FFF2-40B4-BE49-F238E27FC236}">
                <a16:creationId xmlns:a16="http://schemas.microsoft.com/office/drawing/2014/main" id="{6C58462B-C2E9-FE42-A135-5F19261B15F5}"/>
              </a:ext>
            </a:extLst>
          </p:cNvPr>
          <p:cNvSpPr txBox="1"/>
          <p:nvPr/>
        </p:nvSpPr>
        <p:spPr>
          <a:xfrm>
            <a:off x="257908" y="-7849"/>
            <a:ext cx="8637460" cy="1077218"/>
          </a:xfrm>
          <a:prstGeom prst="rect">
            <a:avLst/>
          </a:prstGeom>
          <a:noFill/>
        </p:spPr>
        <p:txBody>
          <a:bodyPr wrap="square" rtlCol="0">
            <a:spAutoFit/>
          </a:bodyPr>
          <a:lstStyle/>
          <a:p>
            <a:r>
              <a:rPr lang="en-GB" sz="3200" b="1" dirty="0">
                <a:latin typeface="+mj-lt"/>
              </a:rPr>
              <a:t>What needs to be in place to deliver the Fairer Scotland Duty?</a:t>
            </a:r>
            <a:endParaRPr lang="en-US" sz="3200" b="1" dirty="0">
              <a:latin typeface="+mj-lt"/>
            </a:endParaRPr>
          </a:p>
        </p:txBody>
      </p:sp>
      <p:sp>
        <p:nvSpPr>
          <p:cNvPr id="8" name="TextBox 7">
            <a:extLst>
              <a:ext uri="{FF2B5EF4-FFF2-40B4-BE49-F238E27FC236}">
                <a16:creationId xmlns:a16="http://schemas.microsoft.com/office/drawing/2014/main" id="{2ED439D7-AE77-8042-8EB5-7C294B131F83}"/>
              </a:ext>
            </a:extLst>
          </p:cNvPr>
          <p:cNvSpPr txBox="1"/>
          <p:nvPr/>
        </p:nvSpPr>
        <p:spPr>
          <a:xfrm>
            <a:off x="708006" y="6376299"/>
            <a:ext cx="5852747" cy="338554"/>
          </a:xfrm>
          <a:prstGeom prst="rect">
            <a:avLst/>
          </a:prstGeom>
          <a:noFill/>
        </p:spPr>
        <p:txBody>
          <a:bodyPr wrap="square" rtlCol="0">
            <a:spAutoFit/>
          </a:bodyPr>
          <a:lstStyle/>
          <a:p>
            <a:r>
              <a:rPr lang="en-GB" sz="1600" i="1" dirty="0">
                <a:solidFill>
                  <a:schemeClr val="bg1"/>
                </a:solidFill>
                <a:latin typeface="+mj-lt"/>
              </a:rPr>
              <a:t>We provide a wide range of practical improvement support</a:t>
            </a:r>
            <a:endParaRPr lang="en-US" sz="1600" i="1" dirty="0">
              <a:solidFill>
                <a:schemeClr val="bg1"/>
              </a:solidFill>
              <a:latin typeface="+mj-lt"/>
            </a:endParaRPr>
          </a:p>
        </p:txBody>
      </p:sp>
      <p:sp>
        <p:nvSpPr>
          <p:cNvPr id="3" name="Rectangle 2">
            <a:extLst>
              <a:ext uri="{FF2B5EF4-FFF2-40B4-BE49-F238E27FC236}">
                <a16:creationId xmlns:a16="http://schemas.microsoft.com/office/drawing/2014/main" id="{EE82130C-E36D-479E-BD0F-C4F40993E374}"/>
              </a:ext>
            </a:extLst>
          </p:cNvPr>
          <p:cNvSpPr/>
          <p:nvPr/>
        </p:nvSpPr>
        <p:spPr>
          <a:xfrm>
            <a:off x="267184" y="1029559"/>
            <a:ext cx="8628184" cy="5262979"/>
          </a:xfrm>
          <a:prstGeom prst="rect">
            <a:avLst/>
          </a:prstGeom>
        </p:spPr>
        <p:txBody>
          <a:bodyPr wrap="square">
            <a:spAutoFit/>
          </a:bodyPr>
          <a:lstStyle/>
          <a:p>
            <a:pPr marL="342900" indent="-342900">
              <a:buFont typeface="Arial" panose="020B0604020202020204" pitchFamily="34" charset="0"/>
              <a:buChar char="•"/>
            </a:pPr>
            <a:r>
              <a:rPr lang="en-GB" sz="2800" b="1" dirty="0"/>
              <a:t>Leadership</a:t>
            </a:r>
            <a:r>
              <a:rPr lang="en-GB" sz="2800" dirty="0"/>
              <a:t> from the top</a:t>
            </a:r>
          </a:p>
          <a:p>
            <a:pPr marL="342900" indent="-342900">
              <a:buFont typeface="Arial" panose="020B0604020202020204" pitchFamily="34" charset="0"/>
              <a:buChar char="•"/>
            </a:pPr>
            <a:r>
              <a:rPr lang="en-GB" sz="2800" b="1" dirty="0"/>
              <a:t>Awareness</a:t>
            </a:r>
            <a:r>
              <a:rPr lang="en-GB" sz="2800" dirty="0"/>
              <a:t> of the Fairer Scotland Duty across the organisation</a:t>
            </a:r>
          </a:p>
          <a:p>
            <a:pPr marL="342900" indent="-342900">
              <a:buFont typeface="Arial" panose="020B0604020202020204" pitchFamily="34" charset="0"/>
              <a:buChar char="•"/>
            </a:pPr>
            <a:r>
              <a:rPr lang="en-GB" sz="2800" b="1" dirty="0"/>
              <a:t>Training</a:t>
            </a:r>
            <a:r>
              <a:rPr lang="en-GB" sz="2800" dirty="0"/>
              <a:t> for employees to promote understanding of the duty and a change in culture when considering socio-economic disadvantage</a:t>
            </a:r>
          </a:p>
          <a:p>
            <a:pPr marL="342900" indent="-342900">
              <a:buFont typeface="Arial" panose="020B0604020202020204" pitchFamily="34" charset="0"/>
              <a:buChar char="•"/>
            </a:pPr>
            <a:r>
              <a:rPr lang="en-GB" sz="2800" b="1" dirty="0"/>
              <a:t>Toolkits</a:t>
            </a:r>
            <a:r>
              <a:rPr lang="en-GB" sz="2800" dirty="0"/>
              <a:t> to help with assessment, particularly making connections with other duties e.g. Public Sector Equality Duty</a:t>
            </a:r>
          </a:p>
          <a:p>
            <a:pPr marL="342900" indent="-342900">
              <a:buFont typeface="Arial" panose="020B0604020202020204" pitchFamily="34" charset="0"/>
              <a:buChar char="•"/>
            </a:pPr>
            <a:r>
              <a:rPr lang="en-GB" sz="2800" b="1" dirty="0"/>
              <a:t>Good community engagement</a:t>
            </a:r>
            <a:r>
              <a:rPr lang="en-GB" sz="2800" dirty="0"/>
              <a:t>, involvement and capacity building</a:t>
            </a:r>
          </a:p>
          <a:p>
            <a:pPr marL="342900" indent="-342900">
              <a:buFont typeface="Arial" panose="020B0604020202020204" pitchFamily="34" charset="0"/>
              <a:buChar char="•"/>
            </a:pPr>
            <a:r>
              <a:rPr lang="en-GB" sz="2800" b="1" dirty="0"/>
              <a:t>Understanding</a:t>
            </a:r>
            <a:r>
              <a:rPr lang="en-GB" sz="2800" dirty="0"/>
              <a:t> of local and national </a:t>
            </a:r>
            <a:r>
              <a:rPr lang="en-GB" sz="2800" b="1" dirty="0"/>
              <a:t>data</a:t>
            </a:r>
          </a:p>
        </p:txBody>
      </p:sp>
      <p:pic>
        <p:nvPicPr>
          <p:cNvPr id="2" name="Picture 1">
            <a:extLst>
              <a:ext uri="{FF2B5EF4-FFF2-40B4-BE49-F238E27FC236}">
                <a16:creationId xmlns:a16="http://schemas.microsoft.com/office/drawing/2014/main" id="{F87411D4-C5B6-4E37-84D2-195ED70FD3FC}"/>
              </a:ext>
            </a:extLst>
          </p:cNvPr>
          <p:cNvPicPr>
            <a:picLocks noChangeAspect="1"/>
          </p:cNvPicPr>
          <p:nvPr/>
        </p:nvPicPr>
        <p:blipFill>
          <a:blip r:embed="rId4"/>
          <a:stretch>
            <a:fillRect/>
          </a:stretch>
        </p:blipFill>
        <p:spPr>
          <a:xfrm>
            <a:off x="152818" y="6335154"/>
            <a:ext cx="402371" cy="353599"/>
          </a:xfrm>
          <a:prstGeom prst="rect">
            <a:avLst/>
          </a:prstGeom>
        </p:spPr>
      </p:pic>
    </p:spTree>
    <p:extLst>
      <p:ext uri="{BB962C8B-B14F-4D97-AF65-F5344CB8AC3E}">
        <p14:creationId xmlns:p14="http://schemas.microsoft.com/office/powerpoint/2010/main" val="2068809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DEE36F7-ADB3-3246-BD78-C41E4F77BEBF}"/>
              </a:ext>
            </a:extLst>
          </p:cNvPr>
          <p:cNvCxnSpPr>
            <a:cxnSpLocks/>
          </p:cNvCxnSpPr>
          <p:nvPr/>
        </p:nvCxnSpPr>
        <p:spPr>
          <a:xfrm flipV="1">
            <a:off x="0" y="1010313"/>
            <a:ext cx="9144000" cy="1"/>
          </a:xfrm>
          <a:prstGeom prst="line">
            <a:avLst/>
          </a:prstGeom>
          <a:ln w="19050">
            <a:solidFill>
              <a:srgbClr val="03243D"/>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D3B88B8-9994-574D-86F4-A852A4AB9BB8}"/>
              </a:ext>
            </a:extLst>
          </p:cNvPr>
          <p:cNvSpPr/>
          <p:nvPr/>
        </p:nvSpPr>
        <p:spPr>
          <a:xfrm>
            <a:off x="0" y="6251099"/>
            <a:ext cx="9144000" cy="606902"/>
          </a:xfrm>
          <a:prstGeom prst="rect">
            <a:avLst/>
          </a:prstGeom>
          <a:solidFill>
            <a:srgbClr val="032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5A67A80-745E-8448-802F-9E7B53867113}"/>
              </a:ext>
            </a:extLst>
          </p:cNvPr>
          <p:cNvPicPr>
            <a:picLocks noChangeAspect="1"/>
          </p:cNvPicPr>
          <p:nvPr/>
        </p:nvPicPr>
        <p:blipFill>
          <a:blip r:embed="rId3"/>
          <a:stretch>
            <a:fillRect/>
          </a:stretch>
        </p:blipFill>
        <p:spPr>
          <a:xfrm>
            <a:off x="8007551" y="6311576"/>
            <a:ext cx="887817" cy="457200"/>
          </a:xfrm>
          <a:prstGeom prst="rect">
            <a:avLst/>
          </a:prstGeom>
        </p:spPr>
      </p:pic>
      <p:sp>
        <p:nvSpPr>
          <p:cNvPr id="12" name="TextBox 11">
            <a:extLst>
              <a:ext uri="{FF2B5EF4-FFF2-40B4-BE49-F238E27FC236}">
                <a16:creationId xmlns:a16="http://schemas.microsoft.com/office/drawing/2014/main" id="{6C58462B-C2E9-FE42-A135-5F19261B15F5}"/>
              </a:ext>
            </a:extLst>
          </p:cNvPr>
          <p:cNvSpPr txBox="1"/>
          <p:nvPr/>
        </p:nvSpPr>
        <p:spPr>
          <a:xfrm>
            <a:off x="257908" y="231218"/>
            <a:ext cx="3766672" cy="584775"/>
          </a:xfrm>
          <a:prstGeom prst="rect">
            <a:avLst/>
          </a:prstGeom>
          <a:noFill/>
        </p:spPr>
        <p:txBody>
          <a:bodyPr wrap="none" rtlCol="0">
            <a:spAutoFit/>
          </a:bodyPr>
          <a:lstStyle/>
          <a:p>
            <a:r>
              <a:rPr lang="en-US" sz="3200" b="1" dirty="0">
                <a:latin typeface="+mj-lt"/>
              </a:rPr>
              <a:t>Implementation so far</a:t>
            </a:r>
          </a:p>
        </p:txBody>
      </p:sp>
      <p:sp>
        <p:nvSpPr>
          <p:cNvPr id="8" name="TextBox 7">
            <a:extLst>
              <a:ext uri="{FF2B5EF4-FFF2-40B4-BE49-F238E27FC236}">
                <a16:creationId xmlns:a16="http://schemas.microsoft.com/office/drawing/2014/main" id="{98E5FA05-9651-8645-B889-1816F28272B8}"/>
              </a:ext>
            </a:extLst>
          </p:cNvPr>
          <p:cNvSpPr txBox="1"/>
          <p:nvPr/>
        </p:nvSpPr>
        <p:spPr>
          <a:xfrm>
            <a:off x="653896" y="6438382"/>
            <a:ext cx="8141676" cy="307777"/>
          </a:xfrm>
          <a:prstGeom prst="rect">
            <a:avLst/>
          </a:prstGeom>
          <a:noFill/>
        </p:spPr>
        <p:txBody>
          <a:bodyPr wrap="square" rtlCol="0">
            <a:spAutoFit/>
          </a:bodyPr>
          <a:lstStyle/>
          <a:p>
            <a:r>
              <a:rPr lang="en-GB" sz="1400" i="1" dirty="0">
                <a:solidFill>
                  <a:schemeClr val="bg1"/>
                </a:solidFill>
                <a:latin typeface="+mj-lt"/>
              </a:rPr>
              <a:t>We work closely with local government partners to better align policy, improvement and delivery</a:t>
            </a:r>
            <a:endParaRPr lang="en-US" sz="1400" i="1" dirty="0">
              <a:solidFill>
                <a:schemeClr val="bg1"/>
              </a:solidFill>
              <a:latin typeface="+mj-lt"/>
            </a:endParaRPr>
          </a:p>
        </p:txBody>
      </p:sp>
      <p:pic>
        <p:nvPicPr>
          <p:cNvPr id="13" name="Picture 12">
            <a:extLst>
              <a:ext uri="{FF2B5EF4-FFF2-40B4-BE49-F238E27FC236}">
                <a16:creationId xmlns:a16="http://schemas.microsoft.com/office/drawing/2014/main" id="{67B1AA6B-9235-1446-B56C-BA827E309351}"/>
              </a:ext>
            </a:extLst>
          </p:cNvPr>
          <p:cNvPicPr>
            <a:picLocks noChangeAspect="1"/>
          </p:cNvPicPr>
          <p:nvPr/>
        </p:nvPicPr>
        <p:blipFill>
          <a:blip r:embed="rId4"/>
          <a:stretch>
            <a:fillRect/>
          </a:stretch>
        </p:blipFill>
        <p:spPr>
          <a:xfrm>
            <a:off x="248632" y="6371279"/>
            <a:ext cx="405264" cy="396000"/>
          </a:xfrm>
          <a:prstGeom prst="rect">
            <a:avLst/>
          </a:prstGeom>
        </p:spPr>
      </p:pic>
      <p:sp>
        <p:nvSpPr>
          <p:cNvPr id="3" name="Content Placeholder 2">
            <a:extLst>
              <a:ext uri="{FF2B5EF4-FFF2-40B4-BE49-F238E27FC236}">
                <a16:creationId xmlns:a16="http://schemas.microsoft.com/office/drawing/2014/main" id="{077F213A-4EF1-4231-9CA2-7C2ED77E7A35}"/>
              </a:ext>
            </a:extLst>
          </p:cNvPr>
          <p:cNvSpPr>
            <a:spLocks noGrp="1"/>
          </p:cNvSpPr>
          <p:nvPr>
            <p:ph idx="1"/>
          </p:nvPr>
        </p:nvSpPr>
        <p:spPr>
          <a:xfrm>
            <a:off x="628650" y="1349375"/>
            <a:ext cx="7886700" cy="4351338"/>
          </a:xfrm>
        </p:spPr>
        <p:txBody>
          <a:bodyPr/>
          <a:lstStyle/>
          <a:p>
            <a:r>
              <a:rPr lang="en-GB" dirty="0"/>
              <a:t>Wide range of strategic decisions considered over the last year</a:t>
            </a:r>
          </a:p>
          <a:p>
            <a:r>
              <a:rPr lang="en-GB" dirty="0"/>
              <a:t>Most organisations using Integrated Impact Assessment, including Fairer Scotland Duty Assessment</a:t>
            </a:r>
          </a:p>
          <a:p>
            <a:r>
              <a:rPr lang="en-GB" dirty="0"/>
              <a:t>Challenges include:</a:t>
            </a:r>
          </a:p>
          <a:p>
            <a:pPr lvl="1"/>
            <a:r>
              <a:rPr lang="en-GB" dirty="0"/>
              <a:t>Not having a tick box approach to assessment</a:t>
            </a:r>
          </a:p>
          <a:p>
            <a:pPr lvl="1"/>
            <a:r>
              <a:rPr lang="en-GB" dirty="0"/>
              <a:t>Agreeing what is a strategic decision</a:t>
            </a:r>
          </a:p>
          <a:p>
            <a:pPr lvl="1"/>
            <a:r>
              <a:rPr lang="en-GB" dirty="0"/>
              <a:t>Quality of assessments</a:t>
            </a:r>
          </a:p>
          <a:p>
            <a:pPr lvl="1"/>
            <a:r>
              <a:rPr lang="en-GB" dirty="0"/>
              <a:t>Resources to carry out assessments</a:t>
            </a:r>
          </a:p>
          <a:p>
            <a:pPr lvl="1"/>
            <a:endParaRPr lang="en-GB" dirty="0"/>
          </a:p>
        </p:txBody>
      </p:sp>
    </p:spTree>
    <p:extLst>
      <p:ext uri="{BB962C8B-B14F-4D97-AF65-F5344CB8AC3E}">
        <p14:creationId xmlns:p14="http://schemas.microsoft.com/office/powerpoint/2010/main" val="3413989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DEE36F7-ADB3-3246-BD78-C41E4F77BEBF}"/>
              </a:ext>
            </a:extLst>
          </p:cNvPr>
          <p:cNvCxnSpPr>
            <a:cxnSpLocks/>
          </p:cNvCxnSpPr>
          <p:nvPr/>
        </p:nvCxnSpPr>
        <p:spPr>
          <a:xfrm flipV="1">
            <a:off x="0" y="1010313"/>
            <a:ext cx="9144000" cy="1"/>
          </a:xfrm>
          <a:prstGeom prst="line">
            <a:avLst/>
          </a:prstGeom>
          <a:ln w="19050">
            <a:solidFill>
              <a:srgbClr val="03243D"/>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D3B88B8-9994-574D-86F4-A852A4AB9BB8}"/>
              </a:ext>
            </a:extLst>
          </p:cNvPr>
          <p:cNvSpPr/>
          <p:nvPr/>
        </p:nvSpPr>
        <p:spPr>
          <a:xfrm>
            <a:off x="0" y="6251099"/>
            <a:ext cx="9144000" cy="606902"/>
          </a:xfrm>
          <a:prstGeom prst="rect">
            <a:avLst/>
          </a:prstGeom>
          <a:solidFill>
            <a:srgbClr val="032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5A67A80-745E-8448-802F-9E7B53867113}"/>
              </a:ext>
            </a:extLst>
          </p:cNvPr>
          <p:cNvPicPr>
            <a:picLocks noChangeAspect="1"/>
          </p:cNvPicPr>
          <p:nvPr/>
        </p:nvPicPr>
        <p:blipFill>
          <a:blip r:embed="rId3"/>
          <a:stretch>
            <a:fillRect/>
          </a:stretch>
        </p:blipFill>
        <p:spPr>
          <a:xfrm>
            <a:off x="8007551" y="6311576"/>
            <a:ext cx="887817" cy="457200"/>
          </a:xfrm>
          <a:prstGeom prst="rect">
            <a:avLst/>
          </a:prstGeom>
        </p:spPr>
      </p:pic>
      <p:sp>
        <p:nvSpPr>
          <p:cNvPr id="12" name="TextBox 11">
            <a:extLst>
              <a:ext uri="{FF2B5EF4-FFF2-40B4-BE49-F238E27FC236}">
                <a16:creationId xmlns:a16="http://schemas.microsoft.com/office/drawing/2014/main" id="{6C58462B-C2E9-FE42-A135-5F19261B15F5}"/>
              </a:ext>
            </a:extLst>
          </p:cNvPr>
          <p:cNvSpPr txBox="1"/>
          <p:nvPr/>
        </p:nvSpPr>
        <p:spPr>
          <a:xfrm>
            <a:off x="257908" y="288368"/>
            <a:ext cx="1639295" cy="584775"/>
          </a:xfrm>
          <a:prstGeom prst="rect">
            <a:avLst/>
          </a:prstGeom>
          <a:noFill/>
        </p:spPr>
        <p:txBody>
          <a:bodyPr wrap="none" rtlCol="0">
            <a:spAutoFit/>
          </a:bodyPr>
          <a:lstStyle/>
          <a:p>
            <a:r>
              <a:rPr lang="en-US" sz="3200" b="1" dirty="0">
                <a:latin typeface="+mj-lt"/>
              </a:rPr>
              <a:t>Contents</a:t>
            </a:r>
          </a:p>
        </p:txBody>
      </p:sp>
      <p:sp>
        <p:nvSpPr>
          <p:cNvPr id="9" name="TextBox 8">
            <a:extLst>
              <a:ext uri="{FF2B5EF4-FFF2-40B4-BE49-F238E27FC236}">
                <a16:creationId xmlns:a16="http://schemas.microsoft.com/office/drawing/2014/main" id="{CA6283D2-D568-564F-A1E2-717346E6594D}"/>
              </a:ext>
            </a:extLst>
          </p:cNvPr>
          <p:cNvSpPr txBox="1"/>
          <p:nvPr/>
        </p:nvSpPr>
        <p:spPr>
          <a:xfrm>
            <a:off x="735985" y="6400355"/>
            <a:ext cx="6626471" cy="338554"/>
          </a:xfrm>
          <a:prstGeom prst="rect">
            <a:avLst/>
          </a:prstGeom>
          <a:noFill/>
        </p:spPr>
        <p:txBody>
          <a:bodyPr wrap="square" rtlCol="0">
            <a:spAutoFit/>
          </a:bodyPr>
          <a:lstStyle/>
          <a:p>
            <a:r>
              <a:rPr lang="en-GB" sz="1600" i="1" dirty="0">
                <a:solidFill>
                  <a:schemeClr val="bg1"/>
                </a:solidFill>
                <a:latin typeface="+mj-lt"/>
              </a:rPr>
              <a:t>We broker additional resources for local government to support improvement </a:t>
            </a:r>
            <a:endParaRPr lang="en-US" sz="1600" i="1" dirty="0">
              <a:solidFill>
                <a:schemeClr val="bg1"/>
              </a:solidFill>
              <a:latin typeface="+mj-lt"/>
            </a:endParaRPr>
          </a:p>
        </p:txBody>
      </p:sp>
      <p:pic>
        <p:nvPicPr>
          <p:cNvPr id="10" name="Picture 9">
            <a:extLst>
              <a:ext uri="{FF2B5EF4-FFF2-40B4-BE49-F238E27FC236}">
                <a16:creationId xmlns:a16="http://schemas.microsoft.com/office/drawing/2014/main" id="{1B5FC4D2-8F56-304A-9479-2C511B106C47}"/>
              </a:ext>
            </a:extLst>
          </p:cNvPr>
          <p:cNvPicPr>
            <a:picLocks noChangeAspect="1"/>
          </p:cNvPicPr>
          <p:nvPr/>
        </p:nvPicPr>
        <p:blipFill>
          <a:blip r:embed="rId4"/>
          <a:stretch>
            <a:fillRect/>
          </a:stretch>
        </p:blipFill>
        <p:spPr>
          <a:xfrm>
            <a:off x="257908" y="6391562"/>
            <a:ext cx="457317" cy="344241"/>
          </a:xfrm>
          <a:prstGeom prst="rect">
            <a:avLst/>
          </a:prstGeom>
        </p:spPr>
      </p:pic>
      <p:sp>
        <p:nvSpPr>
          <p:cNvPr id="2" name="Rectangle 1">
            <a:extLst>
              <a:ext uri="{FF2B5EF4-FFF2-40B4-BE49-F238E27FC236}">
                <a16:creationId xmlns:a16="http://schemas.microsoft.com/office/drawing/2014/main" id="{319F18F8-791A-4B9C-8947-1B61E9C43BE3}"/>
              </a:ext>
            </a:extLst>
          </p:cNvPr>
          <p:cNvSpPr/>
          <p:nvPr/>
        </p:nvSpPr>
        <p:spPr>
          <a:xfrm>
            <a:off x="837398" y="1069250"/>
            <a:ext cx="7286324" cy="5016758"/>
          </a:xfrm>
          <a:prstGeom prst="rect">
            <a:avLst/>
          </a:prstGeom>
        </p:spPr>
        <p:txBody>
          <a:bodyPr wrap="square">
            <a:spAutoFit/>
          </a:bodyPr>
          <a:lstStyle/>
          <a:p>
            <a:pPr marL="457200" indent="-457200">
              <a:buFont typeface="Arial" panose="020B0604020202020204" pitchFamily="34" charset="0"/>
              <a:buChar char="•"/>
            </a:pPr>
            <a:r>
              <a:rPr lang="en-GB" altLang="en-US" sz="3200" dirty="0">
                <a:solidFill>
                  <a:srgbClr val="000000"/>
                </a:solidFill>
              </a:rPr>
              <a:t>What is the Fairer Scotland Duty?</a:t>
            </a:r>
          </a:p>
          <a:p>
            <a:pPr marL="457200" indent="-457200">
              <a:buFont typeface="Arial" panose="020B0604020202020204" pitchFamily="34" charset="0"/>
              <a:buChar char="•"/>
            </a:pPr>
            <a:r>
              <a:rPr lang="en-GB" altLang="en-US" sz="3200" dirty="0">
                <a:solidFill>
                  <a:srgbClr val="000000"/>
                </a:solidFill>
              </a:rPr>
              <a:t>Definitions</a:t>
            </a:r>
          </a:p>
          <a:p>
            <a:pPr marL="457200" indent="-457200">
              <a:buFont typeface="Arial" panose="020B0604020202020204" pitchFamily="34" charset="0"/>
              <a:buChar char="•"/>
            </a:pPr>
            <a:r>
              <a:rPr lang="en-GB" altLang="en-US" sz="3200" dirty="0">
                <a:solidFill>
                  <a:srgbClr val="000000"/>
                </a:solidFill>
              </a:rPr>
              <a:t>Impacts </a:t>
            </a:r>
          </a:p>
          <a:p>
            <a:pPr marL="457200" indent="-457200">
              <a:buFont typeface="Arial" panose="020B0604020202020204" pitchFamily="34" charset="0"/>
              <a:buChar char="•"/>
            </a:pPr>
            <a:r>
              <a:rPr lang="en-GB" altLang="en-US" sz="3200" dirty="0">
                <a:solidFill>
                  <a:srgbClr val="000000"/>
                </a:solidFill>
              </a:rPr>
              <a:t>Links to other legislation</a:t>
            </a:r>
          </a:p>
          <a:p>
            <a:pPr marL="457200" indent="-457200">
              <a:buFont typeface="Arial" panose="020B0604020202020204" pitchFamily="34" charset="0"/>
              <a:buChar char="•"/>
            </a:pPr>
            <a:r>
              <a:rPr lang="en-GB" altLang="en-US" sz="3200" dirty="0">
                <a:solidFill>
                  <a:srgbClr val="000000"/>
                </a:solidFill>
              </a:rPr>
              <a:t>What exacerbates socio-economic disadvantage?</a:t>
            </a:r>
          </a:p>
          <a:p>
            <a:pPr marL="457200" indent="-457200">
              <a:buFont typeface="Arial" panose="020B0604020202020204" pitchFamily="34" charset="0"/>
              <a:buChar char="•"/>
            </a:pPr>
            <a:r>
              <a:rPr lang="en-GB" altLang="en-US" sz="3200" dirty="0">
                <a:solidFill>
                  <a:srgbClr val="000000"/>
                </a:solidFill>
              </a:rPr>
              <a:t>Key themes from engagement/what needs to be in place</a:t>
            </a:r>
          </a:p>
          <a:p>
            <a:pPr marL="457200" indent="-457200">
              <a:buFont typeface="Arial" panose="020B0604020202020204" pitchFamily="34" charset="0"/>
              <a:buChar char="•"/>
            </a:pPr>
            <a:r>
              <a:rPr lang="en-GB" altLang="en-US" sz="3200" dirty="0">
                <a:solidFill>
                  <a:srgbClr val="000000"/>
                </a:solidFill>
              </a:rPr>
              <a:t>Examples of practice and impact</a:t>
            </a:r>
          </a:p>
          <a:p>
            <a:pPr marL="457200" indent="-457200">
              <a:buFont typeface="Arial" panose="020B0604020202020204" pitchFamily="34" charset="0"/>
              <a:buChar char="•"/>
            </a:pPr>
            <a:r>
              <a:rPr lang="en-GB" altLang="en-US" sz="3200" dirty="0">
                <a:solidFill>
                  <a:srgbClr val="000000"/>
                </a:solidFill>
              </a:rPr>
              <a:t>Questions</a:t>
            </a:r>
          </a:p>
        </p:txBody>
      </p:sp>
    </p:spTree>
    <p:extLst>
      <p:ext uri="{BB962C8B-B14F-4D97-AF65-F5344CB8AC3E}">
        <p14:creationId xmlns:p14="http://schemas.microsoft.com/office/powerpoint/2010/main" val="3183627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DEE36F7-ADB3-3246-BD78-C41E4F77BEBF}"/>
              </a:ext>
            </a:extLst>
          </p:cNvPr>
          <p:cNvCxnSpPr>
            <a:cxnSpLocks/>
          </p:cNvCxnSpPr>
          <p:nvPr/>
        </p:nvCxnSpPr>
        <p:spPr>
          <a:xfrm flipV="1">
            <a:off x="0" y="1010313"/>
            <a:ext cx="9144000" cy="1"/>
          </a:xfrm>
          <a:prstGeom prst="line">
            <a:avLst/>
          </a:prstGeom>
          <a:ln w="19050">
            <a:solidFill>
              <a:srgbClr val="03243D"/>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D3B88B8-9994-574D-86F4-A852A4AB9BB8}"/>
              </a:ext>
            </a:extLst>
          </p:cNvPr>
          <p:cNvSpPr/>
          <p:nvPr/>
        </p:nvSpPr>
        <p:spPr>
          <a:xfrm>
            <a:off x="0" y="6251099"/>
            <a:ext cx="9144000" cy="606902"/>
          </a:xfrm>
          <a:prstGeom prst="rect">
            <a:avLst/>
          </a:prstGeom>
          <a:solidFill>
            <a:srgbClr val="032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5A67A80-745E-8448-802F-9E7B53867113}"/>
              </a:ext>
            </a:extLst>
          </p:cNvPr>
          <p:cNvPicPr>
            <a:picLocks noChangeAspect="1"/>
          </p:cNvPicPr>
          <p:nvPr/>
        </p:nvPicPr>
        <p:blipFill>
          <a:blip r:embed="rId3"/>
          <a:stretch>
            <a:fillRect/>
          </a:stretch>
        </p:blipFill>
        <p:spPr>
          <a:xfrm>
            <a:off x="8007551" y="6311576"/>
            <a:ext cx="887817" cy="457200"/>
          </a:xfrm>
          <a:prstGeom prst="rect">
            <a:avLst/>
          </a:prstGeom>
        </p:spPr>
      </p:pic>
      <p:sp>
        <p:nvSpPr>
          <p:cNvPr id="12" name="TextBox 11">
            <a:extLst>
              <a:ext uri="{FF2B5EF4-FFF2-40B4-BE49-F238E27FC236}">
                <a16:creationId xmlns:a16="http://schemas.microsoft.com/office/drawing/2014/main" id="{6C58462B-C2E9-FE42-A135-5F19261B15F5}"/>
              </a:ext>
            </a:extLst>
          </p:cNvPr>
          <p:cNvSpPr txBox="1"/>
          <p:nvPr/>
        </p:nvSpPr>
        <p:spPr>
          <a:xfrm>
            <a:off x="257908" y="288368"/>
            <a:ext cx="2436886" cy="584775"/>
          </a:xfrm>
          <a:prstGeom prst="rect">
            <a:avLst/>
          </a:prstGeom>
          <a:noFill/>
        </p:spPr>
        <p:txBody>
          <a:bodyPr wrap="none" rtlCol="0">
            <a:spAutoFit/>
          </a:bodyPr>
          <a:lstStyle/>
          <a:p>
            <a:r>
              <a:rPr lang="en-US" sz="3200" b="1" dirty="0">
                <a:latin typeface="+mj-lt"/>
              </a:rPr>
              <a:t>Opportunities</a:t>
            </a:r>
          </a:p>
        </p:txBody>
      </p:sp>
      <p:sp>
        <p:nvSpPr>
          <p:cNvPr id="9" name="TextBox 8">
            <a:extLst>
              <a:ext uri="{FF2B5EF4-FFF2-40B4-BE49-F238E27FC236}">
                <a16:creationId xmlns:a16="http://schemas.microsoft.com/office/drawing/2014/main" id="{2E2C1E97-6A3B-494F-8941-258F09083A99}"/>
              </a:ext>
            </a:extLst>
          </p:cNvPr>
          <p:cNvSpPr txBox="1"/>
          <p:nvPr/>
        </p:nvSpPr>
        <p:spPr>
          <a:xfrm>
            <a:off x="577639" y="6390828"/>
            <a:ext cx="6222025" cy="338554"/>
          </a:xfrm>
          <a:prstGeom prst="rect">
            <a:avLst/>
          </a:prstGeom>
          <a:noFill/>
        </p:spPr>
        <p:txBody>
          <a:bodyPr wrap="square" rtlCol="0">
            <a:spAutoFit/>
          </a:bodyPr>
          <a:lstStyle/>
          <a:p>
            <a:r>
              <a:rPr lang="en-GB" sz="1600" i="1" dirty="0">
                <a:solidFill>
                  <a:schemeClr val="bg1"/>
                </a:solidFill>
                <a:latin typeface="+mj-lt"/>
              </a:rPr>
              <a:t>We help support and develop effective and informed local political leaders </a:t>
            </a:r>
            <a:endParaRPr lang="en-US" sz="1600" i="1" dirty="0">
              <a:solidFill>
                <a:schemeClr val="bg1"/>
              </a:solidFill>
              <a:latin typeface="+mj-lt"/>
            </a:endParaRPr>
          </a:p>
        </p:txBody>
      </p:sp>
      <p:pic>
        <p:nvPicPr>
          <p:cNvPr id="10" name="Picture 9">
            <a:extLst>
              <a:ext uri="{FF2B5EF4-FFF2-40B4-BE49-F238E27FC236}">
                <a16:creationId xmlns:a16="http://schemas.microsoft.com/office/drawing/2014/main" id="{52A09246-D548-364D-BE75-1ED72539B36F}"/>
              </a:ext>
            </a:extLst>
          </p:cNvPr>
          <p:cNvPicPr>
            <a:picLocks noChangeAspect="1"/>
          </p:cNvPicPr>
          <p:nvPr/>
        </p:nvPicPr>
        <p:blipFill>
          <a:blip r:embed="rId4"/>
          <a:stretch>
            <a:fillRect/>
          </a:stretch>
        </p:blipFill>
        <p:spPr>
          <a:xfrm>
            <a:off x="248632" y="6347436"/>
            <a:ext cx="332661" cy="432000"/>
          </a:xfrm>
          <a:prstGeom prst="rect">
            <a:avLst/>
          </a:prstGeom>
        </p:spPr>
      </p:pic>
      <p:sp>
        <p:nvSpPr>
          <p:cNvPr id="3" name="Content Placeholder 2">
            <a:extLst>
              <a:ext uri="{FF2B5EF4-FFF2-40B4-BE49-F238E27FC236}">
                <a16:creationId xmlns:a16="http://schemas.microsoft.com/office/drawing/2014/main" id="{7D209D77-C034-44A8-A5B3-544EF4B0B084}"/>
              </a:ext>
            </a:extLst>
          </p:cNvPr>
          <p:cNvSpPr>
            <a:spLocks noGrp="1"/>
          </p:cNvSpPr>
          <p:nvPr>
            <p:ph idx="1"/>
          </p:nvPr>
        </p:nvSpPr>
        <p:spPr>
          <a:xfrm>
            <a:off x="628650" y="1236479"/>
            <a:ext cx="7886700" cy="4886001"/>
          </a:xfrm>
        </p:spPr>
        <p:txBody>
          <a:bodyPr>
            <a:normAutofit/>
          </a:bodyPr>
          <a:lstStyle/>
          <a:p>
            <a:r>
              <a:rPr lang="en-GB" dirty="0"/>
              <a:t>An integrated process can lead to less paperwork</a:t>
            </a:r>
          </a:p>
          <a:p>
            <a:r>
              <a:rPr lang="en-GB" dirty="0"/>
              <a:t>Opportunities to raise the profile of poverty and inequality</a:t>
            </a:r>
          </a:p>
          <a:p>
            <a:r>
              <a:rPr lang="en-GB" dirty="0"/>
              <a:t>Making links to socio-economic determinants of health</a:t>
            </a:r>
          </a:p>
          <a:p>
            <a:r>
              <a:rPr lang="en-GB" dirty="0"/>
              <a:t>Increased confidence to challenge decision making in relation to inequalities</a:t>
            </a:r>
          </a:p>
          <a:p>
            <a:r>
              <a:rPr lang="en-GB" dirty="0"/>
              <a:t>Used to shine a light on inequality and make links to other policy areas e.g. housing, welfare reform, child poverty, community engagement and empowerment</a:t>
            </a:r>
          </a:p>
        </p:txBody>
      </p:sp>
    </p:spTree>
    <p:extLst>
      <p:ext uri="{BB962C8B-B14F-4D97-AF65-F5344CB8AC3E}">
        <p14:creationId xmlns:p14="http://schemas.microsoft.com/office/powerpoint/2010/main" val="320912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DEE36F7-ADB3-3246-BD78-C41E4F77BEBF}"/>
              </a:ext>
            </a:extLst>
          </p:cNvPr>
          <p:cNvCxnSpPr>
            <a:cxnSpLocks/>
          </p:cNvCxnSpPr>
          <p:nvPr/>
        </p:nvCxnSpPr>
        <p:spPr>
          <a:xfrm flipV="1">
            <a:off x="0" y="1010313"/>
            <a:ext cx="9144000" cy="1"/>
          </a:xfrm>
          <a:prstGeom prst="line">
            <a:avLst/>
          </a:prstGeom>
          <a:ln w="19050">
            <a:solidFill>
              <a:srgbClr val="03243D"/>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D3B88B8-9994-574D-86F4-A852A4AB9BB8}"/>
              </a:ext>
            </a:extLst>
          </p:cNvPr>
          <p:cNvSpPr/>
          <p:nvPr/>
        </p:nvSpPr>
        <p:spPr>
          <a:xfrm>
            <a:off x="0" y="6251099"/>
            <a:ext cx="9144000" cy="606902"/>
          </a:xfrm>
          <a:prstGeom prst="rect">
            <a:avLst/>
          </a:prstGeom>
          <a:solidFill>
            <a:srgbClr val="032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5A67A80-745E-8448-802F-9E7B53867113}"/>
              </a:ext>
            </a:extLst>
          </p:cNvPr>
          <p:cNvPicPr>
            <a:picLocks noChangeAspect="1"/>
          </p:cNvPicPr>
          <p:nvPr/>
        </p:nvPicPr>
        <p:blipFill>
          <a:blip r:embed="rId3"/>
          <a:stretch>
            <a:fillRect/>
          </a:stretch>
        </p:blipFill>
        <p:spPr>
          <a:xfrm>
            <a:off x="8007551" y="6311576"/>
            <a:ext cx="887817" cy="457200"/>
          </a:xfrm>
          <a:prstGeom prst="rect">
            <a:avLst/>
          </a:prstGeom>
        </p:spPr>
      </p:pic>
      <p:sp>
        <p:nvSpPr>
          <p:cNvPr id="12" name="TextBox 11">
            <a:extLst>
              <a:ext uri="{FF2B5EF4-FFF2-40B4-BE49-F238E27FC236}">
                <a16:creationId xmlns:a16="http://schemas.microsoft.com/office/drawing/2014/main" id="{6C58462B-C2E9-FE42-A135-5F19261B15F5}"/>
              </a:ext>
            </a:extLst>
          </p:cNvPr>
          <p:cNvSpPr txBox="1"/>
          <p:nvPr/>
        </p:nvSpPr>
        <p:spPr>
          <a:xfrm>
            <a:off x="257908" y="288368"/>
            <a:ext cx="2436886" cy="584775"/>
          </a:xfrm>
          <a:prstGeom prst="rect">
            <a:avLst/>
          </a:prstGeom>
          <a:noFill/>
        </p:spPr>
        <p:txBody>
          <a:bodyPr wrap="none" rtlCol="0">
            <a:spAutoFit/>
          </a:bodyPr>
          <a:lstStyle/>
          <a:p>
            <a:r>
              <a:rPr lang="en-US" sz="3200" b="1" dirty="0">
                <a:latin typeface="+mj-lt"/>
              </a:rPr>
              <a:t>Opportunities</a:t>
            </a:r>
          </a:p>
        </p:txBody>
      </p:sp>
      <p:sp>
        <p:nvSpPr>
          <p:cNvPr id="8" name="TextBox 7">
            <a:extLst>
              <a:ext uri="{FF2B5EF4-FFF2-40B4-BE49-F238E27FC236}">
                <a16:creationId xmlns:a16="http://schemas.microsoft.com/office/drawing/2014/main" id="{98DA8F6D-D9D5-D14B-B1B0-08EA094241B1}"/>
              </a:ext>
            </a:extLst>
          </p:cNvPr>
          <p:cNvSpPr txBox="1"/>
          <p:nvPr/>
        </p:nvSpPr>
        <p:spPr>
          <a:xfrm>
            <a:off x="591919" y="6394216"/>
            <a:ext cx="6368563" cy="338554"/>
          </a:xfrm>
          <a:prstGeom prst="rect">
            <a:avLst/>
          </a:prstGeom>
          <a:noFill/>
        </p:spPr>
        <p:txBody>
          <a:bodyPr wrap="square" rtlCol="0">
            <a:spAutoFit/>
          </a:bodyPr>
          <a:lstStyle/>
          <a:p>
            <a:pPr lvl="0"/>
            <a:r>
              <a:rPr lang="en-GB" sz="1600" i="1" dirty="0">
                <a:solidFill>
                  <a:schemeClr val="bg1"/>
                </a:solidFill>
                <a:latin typeface="+mj-lt"/>
              </a:rPr>
              <a:t>We make innovative use of data and intelligence to support decision making </a:t>
            </a:r>
          </a:p>
        </p:txBody>
      </p:sp>
      <p:pic>
        <p:nvPicPr>
          <p:cNvPr id="13" name="Picture 12">
            <a:extLst>
              <a:ext uri="{FF2B5EF4-FFF2-40B4-BE49-F238E27FC236}">
                <a16:creationId xmlns:a16="http://schemas.microsoft.com/office/drawing/2014/main" id="{A5176AE9-9AF4-B84D-A706-8A951D7F27A7}"/>
              </a:ext>
            </a:extLst>
          </p:cNvPr>
          <p:cNvPicPr>
            <a:picLocks noChangeAspect="1"/>
          </p:cNvPicPr>
          <p:nvPr/>
        </p:nvPicPr>
        <p:blipFill>
          <a:blip r:embed="rId4"/>
          <a:stretch>
            <a:fillRect/>
          </a:stretch>
        </p:blipFill>
        <p:spPr>
          <a:xfrm>
            <a:off x="248632" y="6371632"/>
            <a:ext cx="345714" cy="396000"/>
          </a:xfrm>
          <a:prstGeom prst="rect">
            <a:avLst/>
          </a:prstGeom>
        </p:spPr>
      </p:pic>
      <p:sp>
        <p:nvSpPr>
          <p:cNvPr id="3" name="Content Placeholder 2">
            <a:extLst>
              <a:ext uri="{FF2B5EF4-FFF2-40B4-BE49-F238E27FC236}">
                <a16:creationId xmlns:a16="http://schemas.microsoft.com/office/drawing/2014/main" id="{476CCE31-9BDB-4412-A720-463617411DB8}"/>
              </a:ext>
            </a:extLst>
          </p:cNvPr>
          <p:cNvSpPr>
            <a:spLocks noGrp="1"/>
          </p:cNvSpPr>
          <p:nvPr>
            <p:ph idx="1"/>
          </p:nvPr>
        </p:nvSpPr>
        <p:spPr>
          <a:xfrm>
            <a:off x="628650" y="1406524"/>
            <a:ext cx="7886700" cy="4707393"/>
          </a:xfrm>
        </p:spPr>
        <p:txBody>
          <a:bodyPr>
            <a:normAutofit fontScale="92500" lnSpcReduction="10000"/>
          </a:bodyPr>
          <a:lstStyle/>
          <a:p>
            <a:r>
              <a:rPr lang="en-GB" dirty="0"/>
              <a:t>Facilitated improved collaborative working</a:t>
            </a:r>
          </a:p>
          <a:p>
            <a:r>
              <a:rPr lang="en-GB" dirty="0"/>
              <a:t> Allowed for more rigorous assessment linked to inclusive growth ambitions</a:t>
            </a:r>
          </a:p>
          <a:p>
            <a:pPr lvl="0"/>
            <a:r>
              <a:rPr lang="en-GB" dirty="0"/>
              <a:t>Profile of local work to tackle child poverty has been raised</a:t>
            </a:r>
          </a:p>
          <a:p>
            <a:pPr lvl="0"/>
            <a:r>
              <a:rPr lang="en-GB" dirty="0"/>
              <a:t>Development of a shared understanding of socio-economic and financial pressures</a:t>
            </a:r>
          </a:p>
          <a:p>
            <a:pPr lvl="0"/>
            <a:r>
              <a:rPr lang="en-GB" dirty="0"/>
              <a:t>At a strategic level, improvement in thinking about promoting fairness in economic outcomes</a:t>
            </a:r>
          </a:p>
          <a:p>
            <a:pPr lvl="0"/>
            <a:r>
              <a:rPr lang="en-GB" dirty="0"/>
              <a:t>More opportunities to consider the potential consequences of decisions and potentially avert negative outcomes.</a:t>
            </a:r>
          </a:p>
          <a:p>
            <a:endParaRPr lang="en-GB" dirty="0"/>
          </a:p>
        </p:txBody>
      </p:sp>
    </p:spTree>
    <p:extLst>
      <p:ext uri="{BB962C8B-B14F-4D97-AF65-F5344CB8AC3E}">
        <p14:creationId xmlns:p14="http://schemas.microsoft.com/office/powerpoint/2010/main" val="3604702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DEE36F7-ADB3-3246-BD78-C41E4F77BEBF}"/>
              </a:ext>
            </a:extLst>
          </p:cNvPr>
          <p:cNvCxnSpPr>
            <a:cxnSpLocks/>
          </p:cNvCxnSpPr>
          <p:nvPr/>
        </p:nvCxnSpPr>
        <p:spPr>
          <a:xfrm flipV="1">
            <a:off x="0" y="1010313"/>
            <a:ext cx="9144000" cy="1"/>
          </a:xfrm>
          <a:prstGeom prst="line">
            <a:avLst/>
          </a:prstGeom>
          <a:ln w="19050">
            <a:solidFill>
              <a:srgbClr val="03243D"/>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D3B88B8-9994-574D-86F4-A852A4AB9BB8}"/>
              </a:ext>
            </a:extLst>
          </p:cNvPr>
          <p:cNvSpPr/>
          <p:nvPr/>
        </p:nvSpPr>
        <p:spPr>
          <a:xfrm>
            <a:off x="0" y="6251099"/>
            <a:ext cx="9144000" cy="606902"/>
          </a:xfrm>
          <a:prstGeom prst="rect">
            <a:avLst/>
          </a:prstGeom>
          <a:solidFill>
            <a:srgbClr val="032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5A67A80-745E-8448-802F-9E7B53867113}"/>
              </a:ext>
            </a:extLst>
          </p:cNvPr>
          <p:cNvPicPr>
            <a:picLocks noChangeAspect="1"/>
          </p:cNvPicPr>
          <p:nvPr/>
        </p:nvPicPr>
        <p:blipFill>
          <a:blip r:embed="rId3"/>
          <a:stretch>
            <a:fillRect/>
          </a:stretch>
        </p:blipFill>
        <p:spPr>
          <a:xfrm>
            <a:off x="8007551" y="6311576"/>
            <a:ext cx="887817" cy="457200"/>
          </a:xfrm>
          <a:prstGeom prst="rect">
            <a:avLst/>
          </a:prstGeom>
        </p:spPr>
      </p:pic>
      <p:sp>
        <p:nvSpPr>
          <p:cNvPr id="12" name="TextBox 11">
            <a:extLst>
              <a:ext uri="{FF2B5EF4-FFF2-40B4-BE49-F238E27FC236}">
                <a16:creationId xmlns:a16="http://schemas.microsoft.com/office/drawing/2014/main" id="{6C58462B-C2E9-FE42-A135-5F19261B15F5}"/>
              </a:ext>
            </a:extLst>
          </p:cNvPr>
          <p:cNvSpPr txBox="1"/>
          <p:nvPr/>
        </p:nvSpPr>
        <p:spPr>
          <a:xfrm>
            <a:off x="257908" y="288368"/>
            <a:ext cx="1417376" cy="584775"/>
          </a:xfrm>
          <a:prstGeom prst="rect">
            <a:avLst/>
          </a:prstGeom>
          <a:noFill/>
        </p:spPr>
        <p:txBody>
          <a:bodyPr wrap="none" rtlCol="0">
            <a:spAutoFit/>
          </a:bodyPr>
          <a:lstStyle/>
          <a:p>
            <a:r>
              <a:rPr lang="en-US" sz="3200" b="1" dirty="0">
                <a:latin typeface="+mj-lt"/>
              </a:rPr>
              <a:t>Impact </a:t>
            </a:r>
          </a:p>
        </p:txBody>
      </p:sp>
      <p:sp>
        <p:nvSpPr>
          <p:cNvPr id="9" name="TextBox 8">
            <a:extLst>
              <a:ext uri="{FF2B5EF4-FFF2-40B4-BE49-F238E27FC236}">
                <a16:creationId xmlns:a16="http://schemas.microsoft.com/office/drawing/2014/main" id="{DEF30136-AB50-1042-BFC2-D20F202B8553}"/>
              </a:ext>
            </a:extLst>
          </p:cNvPr>
          <p:cNvSpPr txBox="1"/>
          <p:nvPr/>
        </p:nvSpPr>
        <p:spPr>
          <a:xfrm>
            <a:off x="617494" y="6429909"/>
            <a:ext cx="7825154" cy="307777"/>
          </a:xfrm>
          <a:prstGeom prst="rect">
            <a:avLst/>
          </a:prstGeom>
          <a:noFill/>
        </p:spPr>
        <p:txBody>
          <a:bodyPr wrap="square" rtlCol="0">
            <a:spAutoFit/>
          </a:bodyPr>
          <a:lstStyle/>
          <a:p>
            <a:r>
              <a:rPr lang="en-GB" sz="1400" i="1" dirty="0">
                <a:solidFill>
                  <a:schemeClr val="bg1"/>
                </a:solidFill>
                <a:latin typeface="+mj-lt"/>
              </a:rPr>
              <a:t>We are innovators for local government and help councils to identify and share good practice</a:t>
            </a:r>
            <a:endParaRPr lang="en-US" sz="1400" i="1" dirty="0">
              <a:solidFill>
                <a:schemeClr val="bg1"/>
              </a:solidFill>
              <a:latin typeface="+mj-lt"/>
            </a:endParaRPr>
          </a:p>
        </p:txBody>
      </p:sp>
      <p:pic>
        <p:nvPicPr>
          <p:cNvPr id="10" name="Picture 9">
            <a:extLst>
              <a:ext uri="{FF2B5EF4-FFF2-40B4-BE49-F238E27FC236}">
                <a16:creationId xmlns:a16="http://schemas.microsoft.com/office/drawing/2014/main" id="{10D98A50-F059-9544-BC43-6AB5F9BC50EC}"/>
              </a:ext>
            </a:extLst>
          </p:cNvPr>
          <p:cNvPicPr>
            <a:picLocks noChangeAspect="1"/>
          </p:cNvPicPr>
          <p:nvPr/>
        </p:nvPicPr>
        <p:blipFill>
          <a:blip r:embed="rId4"/>
          <a:stretch>
            <a:fillRect/>
          </a:stretch>
        </p:blipFill>
        <p:spPr>
          <a:xfrm>
            <a:off x="248632" y="6372776"/>
            <a:ext cx="376734" cy="396000"/>
          </a:xfrm>
          <a:prstGeom prst="rect">
            <a:avLst/>
          </a:prstGeom>
        </p:spPr>
      </p:pic>
      <p:sp>
        <p:nvSpPr>
          <p:cNvPr id="3" name="Content Placeholder 2">
            <a:extLst>
              <a:ext uri="{FF2B5EF4-FFF2-40B4-BE49-F238E27FC236}">
                <a16:creationId xmlns:a16="http://schemas.microsoft.com/office/drawing/2014/main" id="{61097868-275B-47AE-B4ED-E9255C4DF673}"/>
              </a:ext>
            </a:extLst>
          </p:cNvPr>
          <p:cNvSpPr>
            <a:spLocks noGrp="1"/>
          </p:cNvSpPr>
          <p:nvPr>
            <p:ph idx="1"/>
          </p:nvPr>
        </p:nvSpPr>
        <p:spPr>
          <a:xfrm>
            <a:off x="628650" y="1444625"/>
            <a:ext cx="7886700" cy="4351338"/>
          </a:xfrm>
        </p:spPr>
        <p:txBody>
          <a:bodyPr/>
          <a:lstStyle/>
          <a:p>
            <a:r>
              <a:rPr lang="en-GB" dirty="0"/>
              <a:t>Elected Members/Board Members have a broader awareness of potential impact of budget savings proposals</a:t>
            </a:r>
          </a:p>
          <a:p>
            <a:r>
              <a:rPr lang="en-GB" dirty="0"/>
              <a:t>Review and implementation of new membership for leisure services</a:t>
            </a:r>
          </a:p>
          <a:p>
            <a:r>
              <a:rPr lang="en-GB" dirty="0"/>
              <a:t>Focus on tackling the gender pay gap and gender stereotyping regarding a Growth Deal</a:t>
            </a:r>
          </a:p>
          <a:p>
            <a:r>
              <a:rPr lang="en-GB" dirty="0"/>
              <a:t>Stopping the removal of services, or reducing the amount of funding cut</a:t>
            </a:r>
          </a:p>
        </p:txBody>
      </p:sp>
    </p:spTree>
    <p:extLst>
      <p:ext uri="{BB962C8B-B14F-4D97-AF65-F5344CB8AC3E}">
        <p14:creationId xmlns:p14="http://schemas.microsoft.com/office/powerpoint/2010/main" val="315648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DEE36F7-ADB3-3246-BD78-C41E4F77BEBF}"/>
              </a:ext>
            </a:extLst>
          </p:cNvPr>
          <p:cNvCxnSpPr>
            <a:cxnSpLocks/>
          </p:cNvCxnSpPr>
          <p:nvPr/>
        </p:nvCxnSpPr>
        <p:spPr>
          <a:xfrm flipV="1">
            <a:off x="0" y="1010313"/>
            <a:ext cx="9144000" cy="1"/>
          </a:xfrm>
          <a:prstGeom prst="line">
            <a:avLst/>
          </a:prstGeom>
          <a:ln w="19050">
            <a:solidFill>
              <a:srgbClr val="03243D"/>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D3B88B8-9994-574D-86F4-A852A4AB9BB8}"/>
              </a:ext>
            </a:extLst>
          </p:cNvPr>
          <p:cNvSpPr/>
          <p:nvPr/>
        </p:nvSpPr>
        <p:spPr>
          <a:xfrm>
            <a:off x="0" y="6251099"/>
            <a:ext cx="9144000" cy="606902"/>
          </a:xfrm>
          <a:prstGeom prst="rect">
            <a:avLst/>
          </a:prstGeom>
          <a:solidFill>
            <a:srgbClr val="032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5A67A80-745E-8448-802F-9E7B53867113}"/>
              </a:ext>
            </a:extLst>
          </p:cNvPr>
          <p:cNvPicPr>
            <a:picLocks noChangeAspect="1"/>
          </p:cNvPicPr>
          <p:nvPr/>
        </p:nvPicPr>
        <p:blipFill>
          <a:blip r:embed="rId2"/>
          <a:stretch>
            <a:fillRect/>
          </a:stretch>
        </p:blipFill>
        <p:spPr>
          <a:xfrm>
            <a:off x="8007551" y="6311576"/>
            <a:ext cx="887817" cy="457200"/>
          </a:xfrm>
          <a:prstGeom prst="rect">
            <a:avLst/>
          </a:prstGeom>
        </p:spPr>
      </p:pic>
      <p:sp>
        <p:nvSpPr>
          <p:cNvPr id="12" name="TextBox 11">
            <a:extLst>
              <a:ext uri="{FF2B5EF4-FFF2-40B4-BE49-F238E27FC236}">
                <a16:creationId xmlns:a16="http://schemas.microsoft.com/office/drawing/2014/main" id="{6C58462B-C2E9-FE42-A135-5F19261B15F5}"/>
              </a:ext>
            </a:extLst>
          </p:cNvPr>
          <p:cNvSpPr txBox="1"/>
          <p:nvPr/>
        </p:nvSpPr>
        <p:spPr>
          <a:xfrm>
            <a:off x="257908" y="288368"/>
            <a:ext cx="1723933" cy="584775"/>
          </a:xfrm>
          <a:prstGeom prst="rect">
            <a:avLst/>
          </a:prstGeom>
          <a:noFill/>
        </p:spPr>
        <p:txBody>
          <a:bodyPr wrap="none" rtlCol="0">
            <a:spAutoFit/>
          </a:bodyPr>
          <a:lstStyle/>
          <a:p>
            <a:r>
              <a:rPr lang="en-US" sz="3200" b="1" dirty="0">
                <a:latin typeface="+mj-lt"/>
              </a:rPr>
              <a:t>Summary</a:t>
            </a:r>
          </a:p>
        </p:txBody>
      </p:sp>
      <p:sp>
        <p:nvSpPr>
          <p:cNvPr id="8" name="TextBox 7">
            <a:extLst>
              <a:ext uri="{FF2B5EF4-FFF2-40B4-BE49-F238E27FC236}">
                <a16:creationId xmlns:a16="http://schemas.microsoft.com/office/drawing/2014/main" id="{2ED439D7-AE77-8042-8EB5-7C294B131F83}"/>
              </a:ext>
            </a:extLst>
          </p:cNvPr>
          <p:cNvSpPr txBox="1"/>
          <p:nvPr/>
        </p:nvSpPr>
        <p:spPr>
          <a:xfrm>
            <a:off x="708006" y="6376299"/>
            <a:ext cx="5852747" cy="338554"/>
          </a:xfrm>
          <a:prstGeom prst="rect">
            <a:avLst/>
          </a:prstGeom>
          <a:noFill/>
        </p:spPr>
        <p:txBody>
          <a:bodyPr wrap="square" rtlCol="0">
            <a:spAutoFit/>
          </a:bodyPr>
          <a:lstStyle/>
          <a:p>
            <a:r>
              <a:rPr lang="en-GB" sz="1600" i="1" dirty="0">
                <a:solidFill>
                  <a:schemeClr val="bg1"/>
                </a:solidFill>
                <a:latin typeface="+mj-lt"/>
              </a:rPr>
              <a:t>We facilitate the sharing of skills, capacity, knowledge and expertise </a:t>
            </a:r>
            <a:endParaRPr lang="en-US" sz="1600" i="1" dirty="0">
              <a:solidFill>
                <a:schemeClr val="bg1"/>
              </a:solidFill>
              <a:latin typeface="+mj-lt"/>
            </a:endParaRPr>
          </a:p>
        </p:txBody>
      </p:sp>
      <p:pic>
        <p:nvPicPr>
          <p:cNvPr id="13" name="Picture 12">
            <a:extLst>
              <a:ext uri="{FF2B5EF4-FFF2-40B4-BE49-F238E27FC236}">
                <a16:creationId xmlns:a16="http://schemas.microsoft.com/office/drawing/2014/main" id="{2A1B61FA-F4BF-D34E-B1C4-EEFC702E0590}"/>
              </a:ext>
            </a:extLst>
          </p:cNvPr>
          <p:cNvPicPr>
            <a:picLocks noChangeAspect="1"/>
          </p:cNvPicPr>
          <p:nvPr/>
        </p:nvPicPr>
        <p:blipFill>
          <a:blip r:embed="rId3"/>
          <a:stretch>
            <a:fillRect/>
          </a:stretch>
        </p:blipFill>
        <p:spPr>
          <a:xfrm>
            <a:off x="257908" y="6311576"/>
            <a:ext cx="450098" cy="468000"/>
          </a:xfrm>
          <a:prstGeom prst="rect">
            <a:avLst/>
          </a:prstGeom>
        </p:spPr>
      </p:pic>
      <p:sp>
        <p:nvSpPr>
          <p:cNvPr id="3" name="Content Placeholder 2">
            <a:extLst>
              <a:ext uri="{FF2B5EF4-FFF2-40B4-BE49-F238E27FC236}">
                <a16:creationId xmlns:a16="http://schemas.microsoft.com/office/drawing/2014/main" id="{4D3E5095-DD88-445C-9EEB-E26AF1D3DC8C}"/>
              </a:ext>
            </a:extLst>
          </p:cNvPr>
          <p:cNvSpPr>
            <a:spLocks noGrp="1"/>
          </p:cNvSpPr>
          <p:nvPr>
            <p:ph idx="1"/>
          </p:nvPr>
        </p:nvSpPr>
        <p:spPr>
          <a:xfrm>
            <a:off x="628650" y="1292224"/>
            <a:ext cx="7886700" cy="4682371"/>
          </a:xfrm>
        </p:spPr>
        <p:txBody>
          <a:bodyPr>
            <a:noAutofit/>
          </a:bodyPr>
          <a:lstStyle/>
          <a:p>
            <a:r>
              <a:rPr lang="en-GB" sz="2900" dirty="0"/>
              <a:t>Still early days in the implementation</a:t>
            </a:r>
          </a:p>
          <a:p>
            <a:r>
              <a:rPr lang="en-GB" sz="2900" dirty="0"/>
              <a:t>Ties into a wide range of other policies and duties</a:t>
            </a:r>
          </a:p>
          <a:p>
            <a:r>
              <a:rPr lang="en-GB" sz="2900" dirty="0"/>
              <a:t>Important to have leadership to take forward</a:t>
            </a:r>
          </a:p>
          <a:p>
            <a:r>
              <a:rPr lang="en-GB" sz="2900" dirty="0"/>
              <a:t>Need resources to implement fully and effectively</a:t>
            </a:r>
          </a:p>
          <a:p>
            <a:r>
              <a:rPr lang="en-GB" sz="2900" dirty="0"/>
              <a:t>Should see impact in the longer term </a:t>
            </a:r>
          </a:p>
          <a:p>
            <a:r>
              <a:rPr lang="en-GB" sz="2900" dirty="0"/>
              <a:t>Clarifies a process for all organisations subject to the duty</a:t>
            </a:r>
          </a:p>
          <a:p>
            <a:r>
              <a:rPr lang="en-GB" sz="2900" dirty="0"/>
              <a:t>Integrated into existing processes and consideration of socio-economic disadvantage and inequality</a:t>
            </a:r>
          </a:p>
        </p:txBody>
      </p:sp>
    </p:spTree>
    <p:extLst>
      <p:ext uri="{BB962C8B-B14F-4D97-AF65-F5344CB8AC3E}">
        <p14:creationId xmlns:p14="http://schemas.microsoft.com/office/powerpoint/2010/main" val="709744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D418F-8CE1-4330-8665-CF3BDCF22481}"/>
              </a:ext>
            </a:extLst>
          </p:cNvPr>
          <p:cNvSpPr>
            <a:spLocks noGrp="1"/>
          </p:cNvSpPr>
          <p:nvPr>
            <p:ph type="title"/>
          </p:nvPr>
        </p:nvSpPr>
        <p:spPr>
          <a:xfrm>
            <a:off x="488481" y="1337311"/>
            <a:ext cx="3342856" cy="2761482"/>
          </a:xfrm>
          <a:noFill/>
        </p:spPr>
        <p:txBody>
          <a:bodyPr vert="horz" lIns="68580" tIns="34290" rIns="68580" bIns="34290" rtlCol="0" anchor="b">
            <a:normAutofit/>
          </a:bodyPr>
          <a:lstStyle/>
          <a:p>
            <a:r>
              <a:rPr lang="en-US" sz="3300" dirty="0"/>
              <a:t>Questions?</a:t>
            </a:r>
          </a:p>
        </p:txBody>
      </p:sp>
      <p:pic>
        <p:nvPicPr>
          <p:cNvPr id="5" name="Picture 4" descr="A close up of a toy&#10;&#10;Description generated with high confidence">
            <a:extLst>
              <a:ext uri="{FF2B5EF4-FFF2-40B4-BE49-F238E27FC236}">
                <a16:creationId xmlns:a16="http://schemas.microsoft.com/office/drawing/2014/main" id="{35C5A1D4-9B48-41AD-8895-3FCC3539129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b="9016"/>
          <a:stretch/>
        </p:blipFill>
        <p:spPr>
          <a:xfrm>
            <a:off x="3490723" y="857257"/>
            <a:ext cx="5653278" cy="5143493"/>
          </a:xfrm>
          <a:prstGeom prst="rect">
            <a:avLst/>
          </a:prstGeom>
        </p:spPr>
      </p:pic>
    </p:spTree>
    <p:extLst>
      <p:ext uri="{BB962C8B-B14F-4D97-AF65-F5344CB8AC3E}">
        <p14:creationId xmlns:p14="http://schemas.microsoft.com/office/powerpoint/2010/main" val="2881850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072ED-5897-4805-97B2-C24C58AA07D6}"/>
              </a:ext>
            </a:extLst>
          </p:cNvPr>
          <p:cNvSpPr>
            <a:spLocks noGrp="1"/>
          </p:cNvSpPr>
          <p:nvPr>
            <p:ph type="title"/>
          </p:nvPr>
        </p:nvSpPr>
        <p:spPr>
          <a:xfrm>
            <a:off x="540912" y="4134118"/>
            <a:ext cx="8487177" cy="1462487"/>
          </a:xfrm>
        </p:spPr>
        <p:txBody>
          <a:bodyPr>
            <a:normAutofit/>
          </a:bodyPr>
          <a:lstStyle/>
          <a:p>
            <a:pPr algn="ctr"/>
            <a:r>
              <a:rPr lang="en-GB" sz="3200" dirty="0">
                <a:hlinkClick r:id="rId3"/>
              </a:rPr>
              <a:t>miriam.mckenna@improvementservice.org.uk</a:t>
            </a:r>
            <a:br>
              <a:rPr lang="en-GB" sz="3200" dirty="0"/>
            </a:br>
            <a:r>
              <a:rPr lang="en-GB" sz="3200" dirty="0"/>
              <a:t>07920 811662</a:t>
            </a:r>
            <a:br>
              <a:rPr lang="en-GB" sz="3200" dirty="0"/>
            </a:br>
            <a:r>
              <a:rPr lang="en-GB" sz="3200" dirty="0"/>
              <a:t>01506 283885</a:t>
            </a:r>
          </a:p>
        </p:txBody>
      </p:sp>
      <p:pic>
        <p:nvPicPr>
          <p:cNvPr id="5" name="Content Placeholder 4" descr="A picture containing stationary&#10;&#10;Description generated with high confidence">
            <a:extLst>
              <a:ext uri="{FF2B5EF4-FFF2-40B4-BE49-F238E27FC236}">
                <a16:creationId xmlns:a16="http://schemas.microsoft.com/office/drawing/2014/main" id="{6B4F258A-70FE-4334-8B53-71982E2FA44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008311" y="531797"/>
            <a:ext cx="3396320" cy="3207308"/>
          </a:xfrm>
        </p:spPr>
      </p:pic>
    </p:spTree>
    <p:extLst>
      <p:ext uri="{BB962C8B-B14F-4D97-AF65-F5344CB8AC3E}">
        <p14:creationId xmlns:p14="http://schemas.microsoft.com/office/powerpoint/2010/main" val="4175787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DEE36F7-ADB3-3246-BD78-C41E4F77BEBF}"/>
              </a:ext>
            </a:extLst>
          </p:cNvPr>
          <p:cNvCxnSpPr>
            <a:cxnSpLocks/>
          </p:cNvCxnSpPr>
          <p:nvPr/>
        </p:nvCxnSpPr>
        <p:spPr>
          <a:xfrm flipV="1">
            <a:off x="0" y="1010313"/>
            <a:ext cx="9144000" cy="1"/>
          </a:xfrm>
          <a:prstGeom prst="line">
            <a:avLst/>
          </a:prstGeom>
          <a:ln w="19050">
            <a:solidFill>
              <a:srgbClr val="03243D"/>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D3B88B8-9994-574D-86F4-A852A4AB9BB8}"/>
              </a:ext>
            </a:extLst>
          </p:cNvPr>
          <p:cNvSpPr/>
          <p:nvPr/>
        </p:nvSpPr>
        <p:spPr>
          <a:xfrm>
            <a:off x="0" y="6251099"/>
            <a:ext cx="9144000" cy="606902"/>
          </a:xfrm>
          <a:prstGeom prst="rect">
            <a:avLst/>
          </a:prstGeom>
          <a:solidFill>
            <a:srgbClr val="032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5A67A80-745E-8448-802F-9E7B53867113}"/>
              </a:ext>
            </a:extLst>
          </p:cNvPr>
          <p:cNvPicPr>
            <a:picLocks noChangeAspect="1"/>
          </p:cNvPicPr>
          <p:nvPr/>
        </p:nvPicPr>
        <p:blipFill>
          <a:blip r:embed="rId3"/>
          <a:stretch>
            <a:fillRect/>
          </a:stretch>
        </p:blipFill>
        <p:spPr>
          <a:xfrm>
            <a:off x="8007551" y="6311576"/>
            <a:ext cx="887817" cy="457200"/>
          </a:xfrm>
          <a:prstGeom prst="rect">
            <a:avLst/>
          </a:prstGeom>
        </p:spPr>
      </p:pic>
      <p:sp>
        <p:nvSpPr>
          <p:cNvPr id="12" name="TextBox 11">
            <a:extLst>
              <a:ext uri="{FF2B5EF4-FFF2-40B4-BE49-F238E27FC236}">
                <a16:creationId xmlns:a16="http://schemas.microsoft.com/office/drawing/2014/main" id="{6C58462B-C2E9-FE42-A135-5F19261B15F5}"/>
              </a:ext>
            </a:extLst>
          </p:cNvPr>
          <p:cNvSpPr txBox="1"/>
          <p:nvPr/>
        </p:nvSpPr>
        <p:spPr>
          <a:xfrm>
            <a:off x="257908" y="288368"/>
            <a:ext cx="8429423" cy="584775"/>
          </a:xfrm>
          <a:prstGeom prst="rect">
            <a:avLst/>
          </a:prstGeom>
          <a:noFill/>
        </p:spPr>
        <p:txBody>
          <a:bodyPr wrap="none" rtlCol="0">
            <a:spAutoFit/>
          </a:bodyPr>
          <a:lstStyle/>
          <a:p>
            <a:r>
              <a:rPr lang="en-GB" sz="3200" b="1" dirty="0">
                <a:latin typeface="+mj-lt"/>
              </a:rPr>
              <a:t>A Fairer Scotland - Five Ambitions And Fifty Actions</a:t>
            </a:r>
            <a:endParaRPr lang="en-US" sz="3200" b="1" dirty="0">
              <a:latin typeface="+mj-lt"/>
            </a:endParaRPr>
          </a:p>
        </p:txBody>
      </p:sp>
      <p:sp>
        <p:nvSpPr>
          <p:cNvPr id="8" name="TextBox 7">
            <a:extLst>
              <a:ext uri="{FF2B5EF4-FFF2-40B4-BE49-F238E27FC236}">
                <a16:creationId xmlns:a16="http://schemas.microsoft.com/office/drawing/2014/main" id="{B5456021-85EB-DB43-BFA0-21CB8BB25ECC}"/>
              </a:ext>
            </a:extLst>
          </p:cNvPr>
          <p:cNvSpPr txBox="1"/>
          <p:nvPr/>
        </p:nvSpPr>
        <p:spPr>
          <a:xfrm>
            <a:off x="682872" y="6394877"/>
            <a:ext cx="5037995" cy="338554"/>
          </a:xfrm>
          <a:prstGeom prst="rect">
            <a:avLst/>
          </a:prstGeom>
          <a:noFill/>
        </p:spPr>
        <p:txBody>
          <a:bodyPr wrap="square" rtlCol="0">
            <a:spAutoFit/>
          </a:bodyPr>
          <a:lstStyle/>
          <a:p>
            <a:pPr lvl="0"/>
            <a:r>
              <a:rPr lang="en-GB" sz="1600" i="1" dirty="0">
                <a:solidFill>
                  <a:schemeClr val="bg1"/>
                </a:solidFill>
                <a:latin typeface="+mj-lt"/>
              </a:rPr>
              <a:t>We help councils deliver against local and national priorities</a:t>
            </a:r>
          </a:p>
        </p:txBody>
      </p:sp>
      <p:pic>
        <p:nvPicPr>
          <p:cNvPr id="13" name="Picture 12">
            <a:extLst>
              <a:ext uri="{FF2B5EF4-FFF2-40B4-BE49-F238E27FC236}">
                <a16:creationId xmlns:a16="http://schemas.microsoft.com/office/drawing/2014/main" id="{CB2389DA-5F34-6D42-A074-B2275FB57163}"/>
              </a:ext>
            </a:extLst>
          </p:cNvPr>
          <p:cNvPicPr>
            <a:picLocks noChangeAspect="1"/>
          </p:cNvPicPr>
          <p:nvPr/>
        </p:nvPicPr>
        <p:blipFill>
          <a:blip r:embed="rId4"/>
          <a:stretch>
            <a:fillRect/>
          </a:stretch>
        </p:blipFill>
        <p:spPr>
          <a:xfrm>
            <a:off x="248632" y="6336776"/>
            <a:ext cx="432000" cy="432000"/>
          </a:xfrm>
          <a:prstGeom prst="rect">
            <a:avLst/>
          </a:prstGeom>
        </p:spPr>
      </p:pic>
      <p:sp>
        <p:nvSpPr>
          <p:cNvPr id="2" name="Rectangle 1">
            <a:extLst>
              <a:ext uri="{FF2B5EF4-FFF2-40B4-BE49-F238E27FC236}">
                <a16:creationId xmlns:a16="http://schemas.microsoft.com/office/drawing/2014/main" id="{8D774EEB-4D13-4AEE-A9B0-D01A93DC07A8}"/>
              </a:ext>
            </a:extLst>
          </p:cNvPr>
          <p:cNvSpPr/>
          <p:nvPr/>
        </p:nvSpPr>
        <p:spPr>
          <a:xfrm>
            <a:off x="481263" y="1147484"/>
            <a:ext cx="4427621" cy="4893647"/>
          </a:xfrm>
          <a:prstGeom prst="rect">
            <a:avLst/>
          </a:prstGeom>
        </p:spPr>
        <p:txBody>
          <a:bodyPr wrap="square">
            <a:spAutoFit/>
          </a:bodyPr>
          <a:lstStyle/>
          <a:p>
            <a:r>
              <a:rPr lang="en-GB" sz="2400" dirty="0">
                <a:solidFill>
                  <a:srgbClr val="000000"/>
                </a:solidFill>
              </a:rPr>
              <a:t>The Fairer Scotland Action Plan is built on Five High-level Ambitions that the Government will focus on in the period to 2030.</a:t>
            </a:r>
          </a:p>
          <a:p>
            <a:endParaRPr lang="en-GB" sz="2400" dirty="0">
              <a:solidFill>
                <a:srgbClr val="000000"/>
              </a:solidFill>
            </a:endParaRPr>
          </a:p>
          <a:p>
            <a:r>
              <a:rPr lang="en-GB" sz="2400" b="1" dirty="0">
                <a:solidFill>
                  <a:srgbClr val="000000"/>
                </a:solidFill>
              </a:rPr>
              <a:t>1</a:t>
            </a:r>
            <a:r>
              <a:rPr lang="en-GB" sz="2400" dirty="0">
                <a:solidFill>
                  <a:srgbClr val="000000"/>
                </a:solidFill>
              </a:rPr>
              <a:t> </a:t>
            </a:r>
            <a:r>
              <a:rPr lang="en-GB" sz="2400" u="sng" dirty="0">
                <a:solidFill>
                  <a:srgbClr val="000000"/>
                </a:solidFill>
                <a:hlinkClick r:id="rId5"/>
              </a:rPr>
              <a:t>A Fairer Scotland For All</a:t>
            </a:r>
            <a:endParaRPr lang="en-GB" sz="2400" dirty="0">
              <a:solidFill>
                <a:srgbClr val="000000"/>
              </a:solidFill>
            </a:endParaRPr>
          </a:p>
          <a:p>
            <a:r>
              <a:rPr lang="en-GB" sz="2400" b="1" dirty="0">
                <a:solidFill>
                  <a:srgbClr val="000000"/>
                </a:solidFill>
              </a:rPr>
              <a:t>2</a:t>
            </a:r>
            <a:r>
              <a:rPr lang="en-GB" sz="2400" dirty="0">
                <a:solidFill>
                  <a:srgbClr val="000000"/>
                </a:solidFill>
              </a:rPr>
              <a:t> </a:t>
            </a:r>
            <a:r>
              <a:rPr lang="en-GB" sz="2400" u="sng" dirty="0">
                <a:solidFill>
                  <a:srgbClr val="000000"/>
                </a:solidFill>
                <a:hlinkClick r:id="rId6"/>
              </a:rPr>
              <a:t>Ending Child Poverty</a:t>
            </a:r>
            <a:endParaRPr lang="en-GB" sz="2400" dirty="0">
              <a:solidFill>
                <a:srgbClr val="000000"/>
              </a:solidFill>
            </a:endParaRPr>
          </a:p>
          <a:p>
            <a:r>
              <a:rPr lang="en-GB" sz="2400" b="1" dirty="0">
                <a:solidFill>
                  <a:srgbClr val="000000"/>
                </a:solidFill>
              </a:rPr>
              <a:t>3</a:t>
            </a:r>
            <a:r>
              <a:rPr lang="en-GB" sz="2400" dirty="0">
                <a:solidFill>
                  <a:srgbClr val="000000"/>
                </a:solidFill>
              </a:rPr>
              <a:t> </a:t>
            </a:r>
            <a:r>
              <a:rPr lang="en-GB" sz="2400" u="sng" dirty="0">
                <a:solidFill>
                  <a:srgbClr val="000000"/>
                </a:solidFill>
                <a:hlinkClick r:id="rId7"/>
              </a:rPr>
              <a:t>A Strong Start For All Young People</a:t>
            </a:r>
            <a:endParaRPr lang="en-GB" sz="2400" dirty="0">
              <a:solidFill>
                <a:srgbClr val="000000"/>
              </a:solidFill>
            </a:endParaRPr>
          </a:p>
          <a:p>
            <a:r>
              <a:rPr lang="en-GB" sz="2400" b="1" dirty="0">
                <a:solidFill>
                  <a:srgbClr val="000000"/>
                </a:solidFill>
              </a:rPr>
              <a:t>4</a:t>
            </a:r>
            <a:r>
              <a:rPr lang="en-GB" sz="2400" dirty="0">
                <a:solidFill>
                  <a:srgbClr val="000000"/>
                </a:solidFill>
              </a:rPr>
              <a:t> </a:t>
            </a:r>
            <a:r>
              <a:rPr lang="en-GB" sz="2400" u="sng" dirty="0">
                <a:solidFill>
                  <a:srgbClr val="000000"/>
                </a:solidFill>
                <a:hlinkClick r:id="rId8"/>
              </a:rPr>
              <a:t>Fairer Working Lives</a:t>
            </a:r>
            <a:endParaRPr lang="en-GB" sz="2400" dirty="0">
              <a:solidFill>
                <a:srgbClr val="000000"/>
              </a:solidFill>
            </a:endParaRPr>
          </a:p>
          <a:p>
            <a:r>
              <a:rPr lang="en-GB" sz="2400" b="1" dirty="0">
                <a:solidFill>
                  <a:srgbClr val="000000"/>
                </a:solidFill>
              </a:rPr>
              <a:t>5</a:t>
            </a:r>
            <a:r>
              <a:rPr lang="en-GB" sz="2400" dirty="0">
                <a:solidFill>
                  <a:srgbClr val="000000"/>
                </a:solidFill>
              </a:rPr>
              <a:t> </a:t>
            </a:r>
            <a:r>
              <a:rPr lang="en-GB" sz="2400" u="sng" dirty="0">
                <a:solidFill>
                  <a:srgbClr val="000000"/>
                </a:solidFill>
                <a:hlinkClick r:id="rId9"/>
              </a:rPr>
              <a:t>A Thriving Third Age</a:t>
            </a:r>
            <a:endParaRPr lang="en-GB" sz="2400" u="sng" dirty="0">
              <a:solidFill>
                <a:srgbClr val="000000"/>
              </a:solidFill>
            </a:endParaRPr>
          </a:p>
          <a:p>
            <a:endParaRPr lang="en-GB" sz="2400" dirty="0">
              <a:solidFill>
                <a:srgbClr val="000000"/>
              </a:solidFill>
            </a:endParaRPr>
          </a:p>
          <a:p>
            <a:r>
              <a:rPr lang="en-GB" sz="2400" dirty="0">
                <a:solidFill>
                  <a:srgbClr val="000000"/>
                </a:solidFill>
              </a:rPr>
              <a:t>Plus 50 Fairness Actions</a:t>
            </a:r>
          </a:p>
        </p:txBody>
      </p:sp>
      <p:pic>
        <p:nvPicPr>
          <p:cNvPr id="3" name="Picture 2">
            <a:extLst>
              <a:ext uri="{FF2B5EF4-FFF2-40B4-BE49-F238E27FC236}">
                <a16:creationId xmlns:a16="http://schemas.microsoft.com/office/drawing/2014/main" id="{690B52EA-012C-45DB-B655-89D6746CEF32}"/>
              </a:ext>
            </a:extLst>
          </p:cNvPr>
          <p:cNvPicPr>
            <a:picLocks noChangeAspect="1"/>
          </p:cNvPicPr>
          <p:nvPr/>
        </p:nvPicPr>
        <p:blipFill>
          <a:blip r:embed="rId10"/>
          <a:stretch>
            <a:fillRect/>
          </a:stretch>
        </p:blipFill>
        <p:spPr>
          <a:xfrm>
            <a:off x="5173039" y="1071252"/>
            <a:ext cx="3446322" cy="4893647"/>
          </a:xfrm>
          <a:prstGeom prst="rect">
            <a:avLst/>
          </a:prstGeom>
        </p:spPr>
      </p:pic>
    </p:spTree>
    <p:extLst>
      <p:ext uri="{BB962C8B-B14F-4D97-AF65-F5344CB8AC3E}">
        <p14:creationId xmlns:p14="http://schemas.microsoft.com/office/powerpoint/2010/main" val="2175263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DEE36F7-ADB3-3246-BD78-C41E4F77BEBF}"/>
              </a:ext>
            </a:extLst>
          </p:cNvPr>
          <p:cNvCxnSpPr>
            <a:cxnSpLocks/>
          </p:cNvCxnSpPr>
          <p:nvPr/>
        </p:nvCxnSpPr>
        <p:spPr>
          <a:xfrm flipV="1">
            <a:off x="0" y="1010313"/>
            <a:ext cx="9144000" cy="1"/>
          </a:xfrm>
          <a:prstGeom prst="line">
            <a:avLst/>
          </a:prstGeom>
          <a:ln w="19050">
            <a:solidFill>
              <a:srgbClr val="03243D"/>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D3B88B8-9994-574D-86F4-A852A4AB9BB8}"/>
              </a:ext>
            </a:extLst>
          </p:cNvPr>
          <p:cNvSpPr/>
          <p:nvPr/>
        </p:nvSpPr>
        <p:spPr>
          <a:xfrm>
            <a:off x="0" y="6251099"/>
            <a:ext cx="9144000" cy="606902"/>
          </a:xfrm>
          <a:prstGeom prst="rect">
            <a:avLst/>
          </a:prstGeom>
          <a:solidFill>
            <a:srgbClr val="032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5A67A80-745E-8448-802F-9E7B53867113}"/>
              </a:ext>
            </a:extLst>
          </p:cNvPr>
          <p:cNvPicPr>
            <a:picLocks noChangeAspect="1"/>
          </p:cNvPicPr>
          <p:nvPr/>
        </p:nvPicPr>
        <p:blipFill>
          <a:blip r:embed="rId3"/>
          <a:stretch>
            <a:fillRect/>
          </a:stretch>
        </p:blipFill>
        <p:spPr>
          <a:xfrm>
            <a:off x="8007551" y="6311576"/>
            <a:ext cx="887817" cy="457200"/>
          </a:xfrm>
          <a:prstGeom prst="rect">
            <a:avLst/>
          </a:prstGeom>
        </p:spPr>
      </p:pic>
      <p:sp>
        <p:nvSpPr>
          <p:cNvPr id="12" name="TextBox 11">
            <a:extLst>
              <a:ext uri="{FF2B5EF4-FFF2-40B4-BE49-F238E27FC236}">
                <a16:creationId xmlns:a16="http://schemas.microsoft.com/office/drawing/2014/main" id="{6C58462B-C2E9-FE42-A135-5F19261B15F5}"/>
              </a:ext>
            </a:extLst>
          </p:cNvPr>
          <p:cNvSpPr txBox="1"/>
          <p:nvPr/>
        </p:nvSpPr>
        <p:spPr>
          <a:xfrm>
            <a:off x="257908" y="288368"/>
            <a:ext cx="4268541" cy="584775"/>
          </a:xfrm>
          <a:prstGeom prst="rect">
            <a:avLst/>
          </a:prstGeom>
          <a:noFill/>
        </p:spPr>
        <p:txBody>
          <a:bodyPr wrap="none" rtlCol="0">
            <a:spAutoFit/>
          </a:bodyPr>
          <a:lstStyle/>
          <a:p>
            <a:r>
              <a:rPr lang="en-GB" sz="3200" dirty="0"/>
              <a:t>The Fairer Scotland Duty</a:t>
            </a:r>
            <a:endParaRPr lang="en-US" sz="3200" b="1" dirty="0">
              <a:latin typeface="+mj-lt"/>
            </a:endParaRPr>
          </a:p>
        </p:txBody>
      </p:sp>
      <p:sp>
        <p:nvSpPr>
          <p:cNvPr id="9" name="TextBox 8">
            <a:extLst>
              <a:ext uri="{FF2B5EF4-FFF2-40B4-BE49-F238E27FC236}">
                <a16:creationId xmlns:a16="http://schemas.microsoft.com/office/drawing/2014/main" id="{0A0C4B3F-7DD9-B847-B53A-C082DBB1823B}"/>
              </a:ext>
            </a:extLst>
          </p:cNvPr>
          <p:cNvSpPr txBox="1"/>
          <p:nvPr/>
        </p:nvSpPr>
        <p:spPr>
          <a:xfrm>
            <a:off x="517824" y="6417980"/>
            <a:ext cx="5035063" cy="338554"/>
          </a:xfrm>
          <a:prstGeom prst="rect">
            <a:avLst/>
          </a:prstGeom>
          <a:noFill/>
        </p:spPr>
        <p:txBody>
          <a:bodyPr wrap="square" rtlCol="0">
            <a:spAutoFit/>
          </a:bodyPr>
          <a:lstStyle/>
          <a:p>
            <a:pPr lvl="0"/>
            <a:r>
              <a:rPr lang="en-GB" sz="1600" i="1" dirty="0">
                <a:solidFill>
                  <a:schemeClr val="bg1"/>
                </a:solidFill>
                <a:latin typeface="+mj-lt"/>
              </a:rPr>
              <a:t>We provide a wide range of practical improvement support</a:t>
            </a:r>
          </a:p>
        </p:txBody>
      </p:sp>
      <p:pic>
        <p:nvPicPr>
          <p:cNvPr id="3" name="Picture 2">
            <a:extLst>
              <a:ext uri="{FF2B5EF4-FFF2-40B4-BE49-F238E27FC236}">
                <a16:creationId xmlns:a16="http://schemas.microsoft.com/office/drawing/2014/main" id="{EEB93EA5-654D-FD40-8B4C-5E255524083B}"/>
              </a:ext>
            </a:extLst>
          </p:cNvPr>
          <p:cNvPicPr>
            <a:picLocks noChangeAspect="1"/>
          </p:cNvPicPr>
          <p:nvPr/>
        </p:nvPicPr>
        <p:blipFill>
          <a:blip r:embed="rId4"/>
          <a:stretch>
            <a:fillRect/>
          </a:stretch>
        </p:blipFill>
        <p:spPr>
          <a:xfrm>
            <a:off x="161665" y="6403321"/>
            <a:ext cx="402749" cy="353213"/>
          </a:xfrm>
          <a:prstGeom prst="rect">
            <a:avLst/>
          </a:prstGeom>
        </p:spPr>
      </p:pic>
      <p:sp>
        <p:nvSpPr>
          <p:cNvPr id="2" name="Rectangle 1">
            <a:extLst>
              <a:ext uri="{FF2B5EF4-FFF2-40B4-BE49-F238E27FC236}">
                <a16:creationId xmlns:a16="http://schemas.microsoft.com/office/drawing/2014/main" id="{2D98AD02-6917-45E2-A5BA-8508452B600B}"/>
              </a:ext>
            </a:extLst>
          </p:cNvPr>
          <p:cNvSpPr/>
          <p:nvPr/>
        </p:nvSpPr>
        <p:spPr>
          <a:xfrm>
            <a:off x="4032985" y="2086292"/>
            <a:ext cx="4514249" cy="2246769"/>
          </a:xfrm>
          <a:prstGeom prst="rect">
            <a:avLst/>
          </a:prstGeom>
        </p:spPr>
        <p:txBody>
          <a:bodyPr wrap="square">
            <a:spAutoFit/>
          </a:bodyPr>
          <a:lstStyle/>
          <a:p>
            <a:r>
              <a:rPr lang="en-GB" sz="2800" dirty="0"/>
              <a:t>1</a:t>
            </a:r>
            <a:r>
              <a:rPr lang="en-GB" sz="2800" baseline="30000" dirty="0"/>
              <a:t>st</a:t>
            </a:r>
            <a:r>
              <a:rPr lang="en-GB" sz="2800" dirty="0"/>
              <a:t> of the Fairer Scotland Action Plan actions:</a:t>
            </a:r>
          </a:p>
          <a:p>
            <a:r>
              <a:rPr lang="en-GB" sz="2800" b="1" dirty="0"/>
              <a:t>‘In 2017, we will introduce a new socio-economic duty on public bodies’</a:t>
            </a:r>
          </a:p>
        </p:txBody>
      </p:sp>
      <p:pic>
        <p:nvPicPr>
          <p:cNvPr id="4" name="Picture 3">
            <a:extLst>
              <a:ext uri="{FF2B5EF4-FFF2-40B4-BE49-F238E27FC236}">
                <a16:creationId xmlns:a16="http://schemas.microsoft.com/office/drawing/2014/main" id="{58868C74-3193-4C20-B903-3BEEE7FA0733}"/>
              </a:ext>
            </a:extLst>
          </p:cNvPr>
          <p:cNvPicPr>
            <a:picLocks noChangeAspect="1"/>
          </p:cNvPicPr>
          <p:nvPr/>
        </p:nvPicPr>
        <p:blipFill>
          <a:blip r:embed="rId5"/>
          <a:stretch>
            <a:fillRect/>
          </a:stretch>
        </p:blipFill>
        <p:spPr>
          <a:xfrm>
            <a:off x="139567" y="1116320"/>
            <a:ext cx="3497747" cy="4928345"/>
          </a:xfrm>
          <a:prstGeom prst="rect">
            <a:avLst/>
          </a:prstGeom>
        </p:spPr>
      </p:pic>
    </p:spTree>
    <p:extLst>
      <p:ext uri="{BB962C8B-B14F-4D97-AF65-F5344CB8AC3E}">
        <p14:creationId xmlns:p14="http://schemas.microsoft.com/office/powerpoint/2010/main" val="2588701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7DFFB804-4B32-4960-A768-05D36BAAFCB5}"/>
              </a:ext>
            </a:extLst>
          </p:cNvPr>
          <p:cNvSpPr>
            <a:spLocks noGrp="1"/>
          </p:cNvSpPr>
          <p:nvPr>
            <p:ph type="title"/>
          </p:nvPr>
        </p:nvSpPr>
        <p:spPr>
          <a:xfrm>
            <a:off x="224287" y="365125"/>
            <a:ext cx="8522897" cy="2119284"/>
          </a:xfrm>
          <a:solidFill>
            <a:schemeClr val="accent1">
              <a:lumMod val="40000"/>
              <a:lumOff val="60000"/>
            </a:schemeClr>
          </a:solidFill>
        </p:spPr>
        <p:txBody>
          <a:bodyPr vert="horz" lIns="91440" tIns="45720" rIns="91440" bIns="45720" rtlCol="0" anchor="ctr">
            <a:noAutofit/>
          </a:bodyPr>
          <a:lstStyle/>
          <a:p>
            <a:pPr marL="171450" indent="-171450"/>
            <a:r>
              <a:rPr lang="en-US" altLang="en-US" sz="2400" b="1" kern="1200" dirty="0">
                <a:solidFill>
                  <a:schemeClr val="tx1"/>
                </a:solidFill>
                <a:latin typeface="+mj-lt"/>
                <a:ea typeface="+mj-ea"/>
                <a:cs typeface="+mj-cs"/>
              </a:rPr>
              <a:t>What is the Fairer Scotland Duty?</a:t>
            </a:r>
            <a:br>
              <a:rPr lang="en-US" altLang="en-US" sz="2400" b="1" kern="1200" dirty="0">
                <a:solidFill>
                  <a:schemeClr val="tx1"/>
                </a:solidFill>
                <a:latin typeface="+mj-lt"/>
                <a:ea typeface="+mj-ea"/>
                <a:cs typeface="+mj-cs"/>
              </a:rPr>
            </a:br>
            <a:r>
              <a:rPr lang="en-US" sz="2400" kern="1200" dirty="0">
                <a:solidFill>
                  <a:schemeClr val="tx1"/>
                </a:solidFill>
                <a:latin typeface="+mj-lt"/>
                <a:ea typeface="+mj-ea"/>
                <a:cs typeface="+mj-cs"/>
              </a:rPr>
              <a:t>The Fairer Scotland Duty places a legal responsibility on particular public bodies in Scotland to actively consider (‘pay due regard’ to) how they can reduce inequalities of outcome caused by socioeconomic disadvantage, when making strategic decisions.</a:t>
            </a:r>
            <a:endParaRPr lang="en-US" altLang="en-US" sz="2400" b="1" kern="1200" dirty="0">
              <a:solidFill>
                <a:schemeClr val="tx1"/>
              </a:solidFill>
              <a:latin typeface="+mj-lt"/>
              <a:ea typeface="+mj-ea"/>
              <a:cs typeface="+mj-cs"/>
            </a:endParaRPr>
          </a:p>
        </p:txBody>
      </p:sp>
      <p:pic>
        <p:nvPicPr>
          <p:cNvPr id="5" name="Picture 4" descr="A close up of a logo&#10;&#10;Description generated with high confidence">
            <a:extLst>
              <a:ext uri="{FF2B5EF4-FFF2-40B4-BE49-F238E27FC236}">
                <a16:creationId xmlns:a16="http://schemas.microsoft.com/office/drawing/2014/main" id="{C3ADAF5C-B57F-454C-9638-C27B0C32D793}"/>
              </a:ext>
            </a:extLst>
          </p:cNvPr>
          <p:cNvPicPr>
            <a:picLocks noChangeAspect="1"/>
          </p:cNvPicPr>
          <p:nvPr/>
        </p:nvPicPr>
        <p:blipFill>
          <a:blip r:embed="rId3"/>
          <a:stretch>
            <a:fillRect/>
          </a:stretch>
        </p:blipFill>
        <p:spPr>
          <a:xfrm>
            <a:off x="156111" y="2227368"/>
            <a:ext cx="8763601" cy="4075074"/>
          </a:xfrm>
          <a:prstGeom prst="rect">
            <a:avLst/>
          </a:prstGeom>
        </p:spPr>
      </p:pic>
      <p:pic>
        <p:nvPicPr>
          <p:cNvPr id="3" name="Picture 2">
            <a:extLst>
              <a:ext uri="{FF2B5EF4-FFF2-40B4-BE49-F238E27FC236}">
                <a16:creationId xmlns:a16="http://schemas.microsoft.com/office/drawing/2014/main" id="{D68BF6C2-DC1B-4E47-BB97-6D03DC199A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3096" y="6147278"/>
            <a:ext cx="1321594" cy="678656"/>
          </a:xfrm>
          <a:prstGeom prst="rect">
            <a:avLst/>
          </a:prstGeom>
        </p:spPr>
      </p:pic>
    </p:spTree>
    <p:extLst>
      <p:ext uri="{BB962C8B-B14F-4D97-AF65-F5344CB8AC3E}">
        <p14:creationId xmlns:p14="http://schemas.microsoft.com/office/powerpoint/2010/main" val="2860013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DEE36F7-ADB3-3246-BD78-C41E4F77BEBF}"/>
              </a:ext>
            </a:extLst>
          </p:cNvPr>
          <p:cNvCxnSpPr>
            <a:cxnSpLocks/>
          </p:cNvCxnSpPr>
          <p:nvPr/>
        </p:nvCxnSpPr>
        <p:spPr>
          <a:xfrm flipV="1">
            <a:off x="0" y="1010313"/>
            <a:ext cx="9144000" cy="1"/>
          </a:xfrm>
          <a:prstGeom prst="line">
            <a:avLst/>
          </a:prstGeom>
          <a:ln w="19050">
            <a:solidFill>
              <a:srgbClr val="03243D"/>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D3B88B8-9994-574D-86F4-A852A4AB9BB8}"/>
              </a:ext>
            </a:extLst>
          </p:cNvPr>
          <p:cNvSpPr/>
          <p:nvPr/>
        </p:nvSpPr>
        <p:spPr>
          <a:xfrm>
            <a:off x="0" y="6251099"/>
            <a:ext cx="9144000" cy="606902"/>
          </a:xfrm>
          <a:prstGeom prst="rect">
            <a:avLst/>
          </a:prstGeom>
          <a:solidFill>
            <a:srgbClr val="032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5A67A80-745E-8448-802F-9E7B53867113}"/>
              </a:ext>
            </a:extLst>
          </p:cNvPr>
          <p:cNvPicPr>
            <a:picLocks noChangeAspect="1"/>
          </p:cNvPicPr>
          <p:nvPr/>
        </p:nvPicPr>
        <p:blipFill>
          <a:blip r:embed="rId3"/>
          <a:stretch>
            <a:fillRect/>
          </a:stretch>
        </p:blipFill>
        <p:spPr>
          <a:xfrm>
            <a:off x="8007551" y="6311576"/>
            <a:ext cx="887817" cy="457200"/>
          </a:xfrm>
          <a:prstGeom prst="rect">
            <a:avLst/>
          </a:prstGeom>
        </p:spPr>
      </p:pic>
      <p:sp>
        <p:nvSpPr>
          <p:cNvPr id="12" name="TextBox 11">
            <a:extLst>
              <a:ext uri="{FF2B5EF4-FFF2-40B4-BE49-F238E27FC236}">
                <a16:creationId xmlns:a16="http://schemas.microsoft.com/office/drawing/2014/main" id="{6C58462B-C2E9-FE42-A135-5F19261B15F5}"/>
              </a:ext>
            </a:extLst>
          </p:cNvPr>
          <p:cNvSpPr txBox="1"/>
          <p:nvPr/>
        </p:nvSpPr>
        <p:spPr>
          <a:xfrm>
            <a:off x="257908" y="288368"/>
            <a:ext cx="5580887" cy="584775"/>
          </a:xfrm>
          <a:prstGeom prst="rect">
            <a:avLst/>
          </a:prstGeom>
          <a:noFill/>
        </p:spPr>
        <p:txBody>
          <a:bodyPr wrap="none" rtlCol="0">
            <a:spAutoFit/>
          </a:bodyPr>
          <a:lstStyle/>
          <a:p>
            <a:r>
              <a:rPr lang="en-GB" sz="3200" b="1" dirty="0">
                <a:latin typeface="+mj-lt"/>
              </a:rPr>
              <a:t>What is the Fairer Scotland Duty?</a:t>
            </a:r>
            <a:endParaRPr lang="en-US" sz="3200" b="1" dirty="0">
              <a:latin typeface="+mj-lt"/>
            </a:endParaRPr>
          </a:p>
        </p:txBody>
      </p:sp>
      <p:sp>
        <p:nvSpPr>
          <p:cNvPr id="8" name="TextBox 7">
            <a:extLst>
              <a:ext uri="{FF2B5EF4-FFF2-40B4-BE49-F238E27FC236}">
                <a16:creationId xmlns:a16="http://schemas.microsoft.com/office/drawing/2014/main" id="{98E5FA05-9651-8645-B889-1816F28272B8}"/>
              </a:ext>
            </a:extLst>
          </p:cNvPr>
          <p:cNvSpPr txBox="1"/>
          <p:nvPr/>
        </p:nvSpPr>
        <p:spPr>
          <a:xfrm>
            <a:off x="653896" y="6438382"/>
            <a:ext cx="8141676" cy="307777"/>
          </a:xfrm>
          <a:prstGeom prst="rect">
            <a:avLst/>
          </a:prstGeom>
          <a:noFill/>
        </p:spPr>
        <p:txBody>
          <a:bodyPr wrap="square" rtlCol="0">
            <a:spAutoFit/>
          </a:bodyPr>
          <a:lstStyle/>
          <a:p>
            <a:r>
              <a:rPr lang="en-GB" sz="1400" i="1" dirty="0">
                <a:solidFill>
                  <a:schemeClr val="bg1"/>
                </a:solidFill>
                <a:latin typeface="+mj-lt"/>
              </a:rPr>
              <a:t>We work closely with local government partners to better align policy, improvement and delivery</a:t>
            </a:r>
            <a:endParaRPr lang="en-US" sz="1400" i="1" dirty="0">
              <a:solidFill>
                <a:schemeClr val="bg1"/>
              </a:solidFill>
              <a:latin typeface="+mj-lt"/>
            </a:endParaRPr>
          </a:p>
        </p:txBody>
      </p:sp>
      <p:pic>
        <p:nvPicPr>
          <p:cNvPr id="13" name="Picture 12">
            <a:extLst>
              <a:ext uri="{FF2B5EF4-FFF2-40B4-BE49-F238E27FC236}">
                <a16:creationId xmlns:a16="http://schemas.microsoft.com/office/drawing/2014/main" id="{67B1AA6B-9235-1446-B56C-BA827E309351}"/>
              </a:ext>
            </a:extLst>
          </p:cNvPr>
          <p:cNvPicPr>
            <a:picLocks noChangeAspect="1"/>
          </p:cNvPicPr>
          <p:nvPr/>
        </p:nvPicPr>
        <p:blipFill>
          <a:blip r:embed="rId4"/>
          <a:stretch>
            <a:fillRect/>
          </a:stretch>
        </p:blipFill>
        <p:spPr>
          <a:xfrm>
            <a:off x="248632" y="6371279"/>
            <a:ext cx="405264" cy="396000"/>
          </a:xfrm>
          <a:prstGeom prst="rect">
            <a:avLst/>
          </a:prstGeom>
        </p:spPr>
      </p:pic>
      <p:sp>
        <p:nvSpPr>
          <p:cNvPr id="2" name="Rectangle 1">
            <a:extLst>
              <a:ext uri="{FF2B5EF4-FFF2-40B4-BE49-F238E27FC236}">
                <a16:creationId xmlns:a16="http://schemas.microsoft.com/office/drawing/2014/main" id="{388C8CF0-4C7D-4ED0-8355-1D00FE6DB88D}"/>
              </a:ext>
            </a:extLst>
          </p:cNvPr>
          <p:cNvSpPr/>
          <p:nvPr/>
        </p:nvSpPr>
        <p:spPr>
          <a:xfrm>
            <a:off x="257908" y="1467420"/>
            <a:ext cx="8646736" cy="4154984"/>
          </a:xfrm>
          <a:prstGeom prst="rect">
            <a:avLst/>
          </a:prstGeom>
        </p:spPr>
        <p:txBody>
          <a:bodyPr wrap="square">
            <a:spAutoFit/>
          </a:bodyPr>
          <a:lstStyle/>
          <a:p>
            <a:pPr marL="342900" indent="-342900">
              <a:buFont typeface="Arial" panose="020B0604020202020204" pitchFamily="34" charset="0"/>
              <a:buChar char="•"/>
            </a:pPr>
            <a:r>
              <a:rPr lang="en-GB" sz="2400" dirty="0"/>
              <a:t>Came into force in April 2018</a:t>
            </a:r>
          </a:p>
          <a:p>
            <a:pPr marL="342900" indent="-342900">
              <a:buFont typeface="Arial" panose="020B0604020202020204" pitchFamily="34" charset="0"/>
              <a:buChar char="•"/>
            </a:pPr>
            <a:r>
              <a:rPr lang="en-GB" sz="2400" dirty="0"/>
              <a:t>Public bodies must:</a:t>
            </a:r>
          </a:p>
          <a:p>
            <a:pPr lvl="1"/>
            <a:r>
              <a:rPr lang="en-GB" sz="2400" b="1" dirty="0"/>
              <a:t>Actively consider </a:t>
            </a:r>
            <a:r>
              <a:rPr lang="en-GB" sz="2400" dirty="0"/>
              <a:t>how they can reduce </a:t>
            </a:r>
            <a:r>
              <a:rPr lang="en-GB" sz="2400" b="1" dirty="0"/>
              <a:t>inequalities of outcome </a:t>
            </a:r>
            <a:r>
              <a:rPr lang="en-GB" sz="2400" dirty="0"/>
              <a:t>in any major </a:t>
            </a:r>
            <a:r>
              <a:rPr lang="en-GB" sz="2400" b="1" dirty="0"/>
              <a:t>strategic decision </a:t>
            </a:r>
            <a:r>
              <a:rPr lang="en-GB" sz="2400" dirty="0"/>
              <a:t>they make; and</a:t>
            </a:r>
          </a:p>
          <a:p>
            <a:pPr lvl="1"/>
            <a:r>
              <a:rPr lang="en-GB" sz="2400" b="1" dirty="0"/>
              <a:t>Publish a written assessment</a:t>
            </a:r>
            <a:r>
              <a:rPr lang="en-GB" sz="2400" dirty="0"/>
              <a:t>, showing how they’ve done this</a:t>
            </a:r>
          </a:p>
          <a:p>
            <a:pPr marL="85725" lvl="1" indent="0">
              <a:buNone/>
            </a:pPr>
            <a:endParaRPr lang="en-GB" sz="2400" dirty="0"/>
          </a:p>
          <a:p>
            <a:pPr marL="428625" lvl="1" indent="-342900">
              <a:buFont typeface="Arial" panose="020B0604020202020204" pitchFamily="34" charset="0"/>
              <a:buChar char="•"/>
            </a:pPr>
            <a:r>
              <a:rPr lang="en-GB" sz="2400" dirty="0"/>
              <a:t>Applies from 1 April 2018 and does not cover decisions made before this date</a:t>
            </a:r>
          </a:p>
          <a:p>
            <a:pPr marL="428625" lvl="1" indent="-342900">
              <a:buFont typeface="Arial" panose="020B0604020202020204" pitchFamily="34" charset="0"/>
              <a:buChar char="•"/>
            </a:pPr>
            <a:r>
              <a:rPr lang="en-GB" sz="2400" dirty="0"/>
              <a:t>Does not override other considerations e.g. equality or best value</a:t>
            </a:r>
          </a:p>
          <a:p>
            <a:pPr marL="428625" lvl="1" indent="-342900">
              <a:buFont typeface="Arial" panose="020B0604020202020204" pitchFamily="34" charset="0"/>
              <a:buChar char="•"/>
            </a:pPr>
            <a:r>
              <a:rPr lang="en-GB" sz="2400" dirty="0"/>
              <a:t>The EHRC are the regulator for the duty</a:t>
            </a:r>
          </a:p>
        </p:txBody>
      </p:sp>
    </p:spTree>
    <p:extLst>
      <p:ext uri="{BB962C8B-B14F-4D97-AF65-F5344CB8AC3E}">
        <p14:creationId xmlns:p14="http://schemas.microsoft.com/office/powerpoint/2010/main" val="3561787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DEE36F7-ADB3-3246-BD78-C41E4F77BEBF}"/>
              </a:ext>
            </a:extLst>
          </p:cNvPr>
          <p:cNvCxnSpPr>
            <a:cxnSpLocks/>
          </p:cNvCxnSpPr>
          <p:nvPr/>
        </p:nvCxnSpPr>
        <p:spPr>
          <a:xfrm flipV="1">
            <a:off x="0" y="1010313"/>
            <a:ext cx="9144000" cy="1"/>
          </a:xfrm>
          <a:prstGeom prst="line">
            <a:avLst/>
          </a:prstGeom>
          <a:ln w="19050">
            <a:solidFill>
              <a:srgbClr val="03243D"/>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D3B88B8-9994-574D-86F4-A852A4AB9BB8}"/>
              </a:ext>
            </a:extLst>
          </p:cNvPr>
          <p:cNvSpPr/>
          <p:nvPr/>
        </p:nvSpPr>
        <p:spPr>
          <a:xfrm>
            <a:off x="0" y="6251099"/>
            <a:ext cx="9144000" cy="606902"/>
          </a:xfrm>
          <a:prstGeom prst="rect">
            <a:avLst/>
          </a:prstGeom>
          <a:solidFill>
            <a:srgbClr val="032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5A67A80-745E-8448-802F-9E7B53867113}"/>
              </a:ext>
            </a:extLst>
          </p:cNvPr>
          <p:cNvPicPr>
            <a:picLocks noChangeAspect="1"/>
          </p:cNvPicPr>
          <p:nvPr/>
        </p:nvPicPr>
        <p:blipFill>
          <a:blip r:embed="rId3"/>
          <a:stretch>
            <a:fillRect/>
          </a:stretch>
        </p:blipFill>
        <p:spPr>
          <a:xfrm>
            <a:off x="8007551" y="6311576"/>
            <a:ext cx="887817" cy="457200"/>
          </a:xfrm>
          <a:prstGeom prst="rect">
            <a:avLst/>
          </a:prstGeom>
        </p:spPr>
      </p:pic>
      <p:sp>
        <p:nvSpPr>
          <p:cNvPr id="12" name="TextBox 11">
            <a:extLst>
              <a:ext uri="{FF2B5EF4-FFF2-40B4-BE49-F238E27FC236}">
                <a16:creationId xmlns:a16="http://schemas.microsoft.com/office/drawing/2014/main" id="{6C58462B-C2E9-FE42-A135-5F19261B15F5}"/>
              </a:ext>
            </a:extLst>
          </p:cNvPr>
          <p:cNvSpPr txBox="1"/>
          <p:nvPr/>
        </p:nvSpPr>
        <p:spPr>
          <a:xfrm>
            <a:off x="257908" y="288368"/>
            <a:ext cx="6430415" cy="584775"/>
          </a:xfrm>
          <a:prstGeom prst="rect">
            <a:avLst/>
          </a:prstGeom>
          <a:noFill/>
        </p:spPr>
        <p:txBody>
          <a:bodyPr wrap="none" rtlCol="0">
            <a:spAutoFit/>
          </a:bodyPr>
          <a:lstStyle/>
          <a:p>
            <a:r>
              <a:rPr lang="en-GB" altLang="en-US" sz="3200" b="1" dirty="0">
                <a:solidFill>
                  <a:srgbClr val="000000"/>
                </a:solidFill>
                <a:latin typeface="+mj-lt"/>
              </a:rPr>
              <a:t>Defining Socio-Economic Disadvantage</a:t>
            </a:r>
            <a:endParaRPr lang="en-US" sz="3200" b="1" dirty="0">
              <a:latin typeface="+mj-lt"/>
            </a:endParaRPr>
          </a:p>
        </p:txBody>
      </p:sp>
      <p:sp>
        <p:nvSpPr>
          <p:cNvPr id="9" name="TextBox 8">
            <a:extLst>
              <a:ext uri="{FF2B5EF4-FFF2-40B4-BE49-F238E27FC236}">
                <a16:creationId xmlns:a16="http://schemas.microsoft.com/office/drawing/2014/main" id="{2E2C1E97-6A3B-494F-8941-258F09083A99}"/>
              </a:ext>
            </a:extLst>
          </p:cNvPr>
          <p:cNvSpPr txBox="1"/>
          <p:nvPr/>
        </p:nvSpPr>
        <p:spPr>
          <a:xfrm>
            <a:off x="577639" y="6390828"/>
            <a:ext cx="6222025" cy="338554"/>
          </a:xfrm>
          <a:prstGeom prst="rect">
            <a:avLst/>
          </a:prstGeom>
          <a:noFill/>
        </p:spPr>
        <p:txBody>
          <a:bodyPr wrap="square" rtlCol="0">
            <a:spAutoFit/>
          </a:bodyPr>
          <a:lstStyle/>
          <a:p>
            <a:r>
              <a:rPr lang="en-GB" sz="1600" i="1" dirty="0">
                <a:solidFill>
                  <a:schemeClr val="bg1"/>
                </a:solidFill>
                <a:latin typeface="+mj-lt"/>
              </a:rPr>
              <a:t>We help support and develop effective and informed local political leaders </a:t>
            </a:r>
            <a:endParaRPr lang="en-US" sz="1600" i="1" dirty="0">
              <a:solidFill>
                <a:schemeClr val="bg1"/>
              </a:solidFill>
              <a:latin typeface="+mj-lt"/>
            </a:endParaRPr>
          </a:p>
        </p:txBody>
      </p:sp>
      <p:pic>
        <p:nvPicPr>
          <p:cNvPr id="10" name="Picture 9">
            <a:extLst>
              <a:ext uri="{FF2B5EF4-FFF2-40B4-BE49-F238E27FC236}">
                <a16:creationId xmlns:a16="http://schemas.microsoft.com/office/drawing/2014/main" id="{52A09246-D548-364D-BE75-1ED72539B36F}"/>
              </a:ext>
            </a:extLst>
          </p:cNvPr>
          <p:cNvPicPr>
            <a:picLocks noChangeAspect="1"/>
          </p:cNvPicPr>
          <p:nvPr/>
        </p:nvPicPr>
        <p:blipFill>
          <a:blip r:embed="rId4"/>
          <a:stretch>
            <a:fillRect/>
          </a:stretch>
        </p:blipFill>
        <p:spPr>
          <a:xfrm>
            <a:off x="248632" y="6347436"/>
            <a:ext cx="332661" cy="432000"/>
          </a:xfrm>
          <a:prstGeom prst="rect">
            <a:avLst/>
          </a:prstGeom>
        </p:spPr>
      </p:pic>
      <p:pic>
        <p:nvPicPr>
          <p:cNvPr id="2" name="Picture 1">
            <a:extLst>
              <a:ext uri="{FF2B5EF4-FFF2-40B4-BE49-F238E27FC236}">
                <a16:creationId xmlns:a16="http://schemas.microsoft.com/office/drawing/2014/main" id="{DEE9E33B-04F7-40EC-9163-7268B7605BBB}"/>
              </a:ext>
            </a:extLst>
          </p:cNvPr>
          <p:cNvPicPr>
            <a:picLocks noChangeAspect="1"/>
          </p:cNvPicPr>
          <p:nvPr/>
        </p:nvPicPr>
        <p:blipFill>
          <a:blip r:embed="rId5"/>
          <a:stretch>
            <a:fillRect/>
          </a:stretch>
        </p:blipFill>
        <p:spPr>
          <a:xfrm>
            <a:off x="5231354" y="2469318"/>
            <a:ext cx="3664014" cy="2048434"/>
          </a:xfrm>
          <a:prstGeom prst="rect">
            <a:avLst/>
          </a:prstGeom>
        </p:spPr>
      </p:pic>
      <p:sp>
        <p:nvSpPr>
          <p:cNvPr id="13" name="Content Placeholder 4">
            <a:extLst>
              <a:ext uri="{FF2B5EF4-FFF2-40B4-BE49-F238E27FC236}">
                <a16:creationId xmlns:a16="http://schemas.microsoft.com/office/drawing/2014/main" id="{8C1A8740-894F-4D4B-8B52-668400B6B501}"/>
              </a:ext>
            </a:extLst>
          </p:cNvPr>
          <p:cNvSpPr txBox="1">
            <a:spLocks/>
          </p:cNvSpPr>
          <p:nvPr/>
        </p:nvSpPr>
        <p:spPr>
          <a:xfrm>
            <a:off x="24625" y="1556390"/>
            <a:ext cx="4977578" cy="3639289"/>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GB" sz="3200" dirty="0">
                <a:solidFill>
                  <a:srgbClr val="000000"/>
                </a:solidFill>
              </a:rPr>
              <a:t>Low income compared to most others in Scotland</a:t>
            </a:r>
          </a:p>
          <a:p>
            <a:pPr marL="457200" indent="-457200" algn="l">
              <a:buFont typeface="Arial" panose="020B0604020202020204" pitchFamily="34" charset="0"/>
              <a:buChar char="•"/>
            </a:pPr>
            <a:r>
              <a:rPr lang="en-GB" sz="3200" dirty="0">
                <a:solidFill>
                  <a:srgbClr val="000000"/>
                </a:solidFill>
              </a:rPr>
              <a:t>Low wealth</a:t>
            </a:r>
          </a:p>
          <a:p>
            <a:pPr marL="457200" indent="-457200" algn="l">
              <a:buFont typeface="Arial" panose="020B0604020202020204" pitchFamily="34" charset="0"/>
              <a:buChar char="•"/>
            </a:pPr>
            <a:r>
              <a:rPr lang="en-GB" sz="3200" dirty="0">
                <a:solidFill>
                  <a:srgbClr val="000000"/>
                </a:solidFill>
              </a:rPr>
              <a:t>Material Deprivation</a:t>
            </a:r>
          </a:p>
          <a:p>
            <a:pPr marL="457200" indent="-457200" algn="l">
              <a:buFont typeface="Arial" panose="020B0604020202020204" pitchFamily="34" charset="0"/>
              <a:buChar char="•"/>
            </a:pPr>
            <a:r>
              <a:rPr lang="en-GB" sz="3200" dirty="0">
                <a:solidFill>
                  <a:srgbClr val="000000"/>
                </a:solidFill>
              </a:rPr>
              <a:t>Area Deprivation</a:t>
            </a:r>
          </a:p>
        </p:txBody>
      </p:sp>
    </p:spTree>
    <p:extLst>
      <p:ext uri="{BB962C8B-B14F-4D97-AF65-F5344CB8AC3E}">
        <p14:creationId xmlns:p14="http://schemas.microsoft.com/office/powerpoint/2010/main" val="2935222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DEE36F7-ADB3-3246-BD78-C41E4F77BEBF}"/>
              </a:ext>
            </a:extLst>
          </p:cNvPr>
          <p:cNvCxnSpPr>
            <a:cxnSpLocks/>
          </p:cNvCxnSpPr>
          <p:nvPr/>
        </p:nvCxnSpPr>
        <p:spPr>
          <a:xfrm flipV="1">
            <a:off x="0" y="1010313"/>
            <a:ext cx="9144000" cy="1"/>
          </a:xfrm>
          <a:prstGeom prst="line">
            <a:avLst/>
          </a:prstGeom>
          <a:ln w="19050">
            <a:solidFill>
              <a:srgbClr val="03243D"/>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D3B88B8-9994-574D-86F4-A852A4AB9BB8}"/>
              </a:ext>
            </a:extLst>
          </p:cNvPr>
          <p:cNvSpPr/>
          <p:nvPr/>
        </p:nvSpPr>
        <p:spPr>
          <a:xfrm>
            <a:off x="0" y="6251099"/>
            <a:ext cx="9144000" cy="606902"/>
          </a:xfrm>
          <a:prstGeom prst="rect">
            <a:avLst/>
          </a:prstGeom>
          <a:solidFill>
            <a:srgbClr val="032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5A67A80-745E-8448-802F-9E7B53867113}"/>
              </a:ext>
            </a:extLst>
          </p:cNvPr>
          <p:cNvPicPr>
            <a:picLocks noChangeAspect="1"/>
          </p:cNvPicPr>
          <p:nvPr/>
        </p:nvPicPr>
        <p:blipFill>
          <a:blip r:embed="rId3"/>
          <a:stretch>
            <a:fillRect/>
          </a:stretch>
        </p:blipFill>
        <p:spPr>
          <a:xfrm>
            <a:off x="8007551" y="6311576"/>
            <a:ext cx="887817" cy="457200"/>
          </a:xfrm>
          <a:prstGeom prst="rect">
            <a:avLst/>
          </a:prstGeom>
        </p:spPr>
      </p:pic>
      <p:sp>
        <p:nvSpPr>
          <p:cNvPr id="12" name="TextBox 11">
            <a:extLst>
              <a:ext uri="{FF2B5EF4-FFF2-40B4-BE49-F238E27FC236}">
                <a16:creationId xmlns:a16="http://schemas.microsoft.com/office/drawing/2014/main" id="{6C58462B-C2E9-FE42-A135-5F19261B15F5}"/>
              </a:ext>
            </a:extLst>
          </p:cNvPr>
          <p:cNvSpPr txBox="1"/>
          <p:nvPr/>
        </p:nvSpPr>
        <p:spPr>
          <a:xfrm>
            <a:off x="5008702" y="-34861"/>
            <a:ext cx="3886666" cy="1077218"/>
          </a:xfrm>
          <a:prstGeom prst="rect">
            <a:avLst/>
          </a:prstGeom>
          <a:noFill/>
        </p:spPr>
        <p:txBody>
          <a:bodyPr wrap="square" rtlCol="0">
            <a:spAutoFit/>
          </a:bodyPr>
          <a:lstStyle/>
          <a:p>
            <a:r>
              <a:rPr lang="en-GB" altLang="en-US" sz="3200" b="1" dirty="0"/>
              <a:t>Defining Inequality of Outcome</a:t>
            </a:r>
            <a:endParaRPr lang="en-US" sz="3200" b="1" dirty="0">
              <a:latin typeface="+mj-lt"/>
            </a:endParaRPr>
          </a:p>
        </p:txBody>
      </p:sp>
      <p:sp>
        <p:nvSpPr>
          <p:cNvPr id="8" name="TextBox 7">
            <a:extLst>
              <a:ext uri="{FF2B5EF4-FFF2-40B4-BE49-F238E27FC236}">
                <a16:creationId xmlns:a16="http://schemas.microsoft.com/office/drawing/2014/main" id="{98DA8F6D-D9D5-D14B-B1B0-08EA094241B1}"/>
              </a:ext>
            </a:extLst>
          </p:cNvPr>
          <p:cNvSpPr txBox="1"/>
          <p:nvPr/>
        </p:nvSpPr>
        <p:spPr>
          <a:xfrm>
            <a:off x="591919" y="6394216"/>
            <a:ext cx="6368563" cy="338554"/>
          </a:xfrm>
          <a:prstGeom prst="rect">
            <a:avLst/>
          </a:prstGeom>
          <a:noFill/>
        </p:spPr>
        <p:txBody>
          <a:bodyPr wrap="square" rtlCol="0">
            <a:spAutoFit/>
          </a:bodyPr>
          <a:lstStyle/>
          <a:p>
            <a:pPr lvl="0"/>
            <a:r>
              <a:rPr lang="en-GB" sz="1600" i="1" dirty="0">
                <a:solidFill>
                  <a:schemeClr val="bg1"/>
                </a:solidFill>
                <a:latin typeface="+mj-lt"/>
              </a:rPr>
              <a:t>We make innovative use of data and intelligence to support decision making </a:t>
            </a:r>
          </a:p>
        </p:txBody>
      </p:sp>
      <p:pic>
        <p:nvPicPr>
          <p:cNvPr id="13" name="Picture 12">
            <a:extLst>
              <a:ext uri="{FF2B5EF4-FFF2-40B4-BE49-F238E27FC236}">
                <a16:creationId xmlns:a16="http://schemas.microsoft.com/office/drawing/2014/main" id="{A5176AE9-9AF4-B84D-A706-8A951D7F27A7}"/>
              </a:ext>
            </a:extLst>
          </p:cNvPr>
          <p:cNvPicPr>
            <a:picLocks noChangeAspect="1"/>
          </p:cNvPicPr>
          <p:nvPr/>
        </p:nvPicPr>
        <p:blipFill>
          <a:blip r:embed="rId4"/>
          <a:stretch>
            <a:fillRect/>
          </a:stretch>
        </p:blipFill>
        <p:spPr>
          <a:xfrm>
            <a:off x="248632" y="6371632"/>
            <a:ext cx="345714" cy="396000"/>
          </a:xfrm>
          <a:prstGeom prst="rect">
            <a:avLst/>
          </a:prstGeom>
        </p:spPr>
      </p:pic>
      <p:sp>
        <p:nvSpPr>
          <p:cNvPr id="3" name="Rectangle 2">
            <a:extLst>
              <a:ext uri="{FF2B5EF4-FFF2-40B4-BE49-F238E27FC236}">
                <a16:creationId xmlns:a16="http://schemas.microsoft.com/office/drawing/2014/main" id="{96F9B18B-86D9-4B9D-9819-5D2D10AC1086}"/>
              </a:ext>
            </a:extLst>
          </p:cNvPr>
          <p:cNvSpPr/>
          <p:nvPr/>
        </p:nvSpPr>
        <p:spPr>
          <a:xfrm>
            <a:off x="5331854" y="1181046"/>
            <a:ext cx="3563514" cy="4832092"/>
          </a:xfrm>
          <a:prstGeom prst="rect">
            <a:avLst/>
          </a:prstGeom>
        </p:spPr>
        <p:txBody>
          <a:bodyPr wrap="square">
            <a:spAutoFit/>
          </a:bodyPr>
          <a:lstStyle/>
          <a:p>
            <a:r>
              <a:rPr lang="en-GB" sz="2800" dirty="0"/>
              <a:t>Any measurable differences between those who have experienced socio-economic disadvantage and the rest of the population e.g. in health, life expectancy or educational attainment.  </a:t>
            </a:r>
          </a:p>
        </p:txBody>
      </p:sp>
      <p:pic>
        <p:nvPicPr>
          <p:cNvPr id="2" name="Picture 1">
            <a:extLst>
              <a:ext uri="{FF2B5EF4-FFF2-40B4-BE49-F238E27FC236}">
                <a16:creationId xmlns:a16="http://schemas.microsoft.com/office/drawing/2014/main" id="{51F4EAC3-B5EE-48FD-B920-7632F9785142}"/>
              </a:ext>
            </a:extLst>
          </p:cNvPr>
          <p:cNvPicPr>
            <a:picLocks noChangeAspect="1"/>
          </p:cNvPicPr>
          <p:nvPr/>
        </p:nvPicPr>
        <p:blipFill>
          <a:blip r:embed="rId5"/>
          <a:stretch>
            <a:fillRect/>
          </a:stretch>
        </p:blipFill>
        <p:spPr>
          <a:xfrm>
            <a:off x="0" y="1"/>
            <a:ext cx="5048518" cy="6255526"/>
          </a:xfrm>
          <a:prstGeom prst="rect">
            <a:avLst/>
          </a:prstGeom>
        </p:spPr>
      </p:pic>
    </p:spTree>
    <p:extLst>
      <p:ext uri="{BB962C8B-B14F-4D97-AF65-F5344CB8AC3E}">
        <p14:creationId xmlns:p14="http://schemas.microsoft.com/office/powerpoint/2010/main" val="2086879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EF88B2-201B-4E2C-89DA-13F02E71DA2F}"/>
              </a:ext>
            </a:extLst>
          </p:cNvPr>
          <p:cNvSpPr txBox="1"/>
          <p:nvPr/>
        </p:nvSpPr>
        <p:spPr>
          <a:xfrm>
            <a:off x="0" y="0"/>
            <a:ext cx="3520825" cy="1015663"/>
          </a:xfrm>
          <a:prstGeom prst="rect">
            <a:avLst/>
          </a:prstGeom>
          <a:noFill/>
        </p:spPr>
        <p:txBody>
          <a:bodyPr wrap="square" rtlCol="0">
            <a:spAutoFit/>
          </a:bodyPr>
          <a:lstStyle/>
          <a:p>
            <a:r>
              <a:rPr lang="en-GB" sz="2000" b="1" dirty="0"/>
              <a:t>Impacts Of Poverty And Socio-economic Disadvantage/ Resultant Inequality</a:t>
            </a:r>
          </a:p>
        </p:txBody>
      </p:sp>
      <p:graphicFrame>
        <p:nvGraphicFramePr>
          <p:cNvPr id="3" name="Diagram 2">
            <a:extLst>
              <a:ext uri="{FF2B5EF4-FFF2-40B4-BE49-F238E27FC236}">
                <a16:creationId xmlns:a16="http://schemas.microsoft.com/office/drawing/2014/main" id="{AB77478E-6407-485C-BA62-CF6DB1FB47F5}"/>
              </a:ext>
            </a:extLst>
          </p:cNvPr>
          <p:cNvGraphicFramePr/>
          <p:nvPr>
            <p:extLst>
              <p:ext uri="{D42A27DB-BD31-4B8C-83A1-F6EECF244321}">
                <p14:modId xmlns:p14="http://schemas.microsoft.com/office/powerpoint/2010/main" val="2831527842"/>
              </p:ext>
            </p:extLst>
          </p:nvPr>
        </p:nvGraphicFramePr>
        <p:xfrm>
          <a:off x="0" y="0"/>
          <a:ext cx="9144000" cy="6858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44697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 Powerpoint template" id="{4123430B-CA75-492B-8963-E14D4B233FC5}" vid="{D786A36B-1F20-4537-92F8-2D0972CB91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127BE6D1B58E7468A2BE8CABC802E41" ma:contentTypeVersion="7" ma:contentTypeDescription="Create a new document." ma:contentTypeScope="" ma:versionID="023ab230c770a3fc92b0547e7bb3235c">
  <xsd:schema xmlns:xsd="http://www.w3.org/2001/XMLSchema" xmlns:xs="http://www.w3.org/2001/XMLSchema" xmlns:p="http://schemas.microsoft.com/office/2006/metadata/properties" xmlns:ns3="71320526-34d7-43de-826d-a7d3a01384d2" targetNamespace="http://schemas.microsoft.com/office/2006/metadata/properties" ma:root="true" ma:fieldsID="6db24d412192dd9f8cac22742d3f9b4f" ns3:_="">
    <xsd:import namespace="71320526-34d7-43de-826d-a7d3a01384d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320526-34d7-43de-826d-a7d3a01384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46B239-BE4C-4873-99AD-D5325B3F490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F8A34A8-1BC8-455E-9E10-78703CAC25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320526-34d7-43de-826d-a7d3a01384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469165-413D-474C-9F6F-BB0DE4E287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SCEN FSD Presentation notes 2</Template>
  <TotalTime>75</TotalTime>
  <Words>4251</Words>
  <Application>Microsoft Office PowerPoint</Application>
  <PresentationFormat>On-screen Show (4:3)</PresentationFormat>
  <Paragraphs>305</Paragraphs>
  <Slides>25</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PowerPoint Presentation</vt:lpstr>
      <vt:lpstr>PowerPoint Presentation</vt:lpstr>
      <vt:lpstr>PowerPoint Presentation</vt:lpstr>
      <vt:lpstr>PowerPoint Presentation</vt:lpstr>
      <vt:lpstr>What is the Fairer Scotland Duty? The Fairer Scotland Duty places a legal responsibility on particular public bodies in Scotland to actively consider (‘pay due regard’ to) how they can reduce inequalities of outcome caused by socioeconomic disadvantage, when making strategic decisions.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miriam.mckenna@improvementservice.org.uk 07920 811662 01506 283885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Miriam McKenna</dc:creator>
  <cp:lastModifiedBy>Miriam McKenna</cp:lastModifiedBy>
  <cp:revision>5</cp:revision>
  <dcterms:created xsi:type="dcterms:W3CDTF">2019-11-06T15:47:24Z</dcterms:created>
  <dcterms:modified xsi:type="dcterms:W3CDTF">2019-11-06T17:02:45Z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0x0101007127BE6D1B58E7468A2BE8CABC802E41</vt:lpwstr>
  </property>
</Properties>
</file>