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11"/>
  </p:notesMasterIdLst>
  <p:sldIdLst>
    <p:sldId id="280" r:id="rId3"/>
    <p:sldId id="290" r:id="rId4"/>
    <p:sldId id="294" r:id="rId5"/>
    <p:sldId id="276" r:id="rId6"/>
    <p:sldId id="295" r:id="rId7"/>
    <p:sldId id="289" r:id="rId8"/>
    <p:sldId id="293" r:id="rId9"/>
    <p:sldId id="296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C1250"/>
    <a:srgbClr val="910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2136" autoAdjust="0"/>
  </p:normalViewPr>
  <p:slideViewPr>
    <p:cSldViewPr>
      <p:cViewPr varScale="1">
        <p:scale>
          <a:sx n="59" d="100"/>
          <a:sy n="59" d="100"/>
        </p:scale>
        <p:origin x="1152" y="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43B7DE-0A8A-4CA8-8EEF-91BDDB7FE4BF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659F82-B06F-48B2-9D71-116C6C8B06A3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83759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659F82-B06F-48B2-9D71-116C6C8B06A3}" type="slidenum">
              <a:rPr lang="en-GB" smtClean="0"/>
              <a:pPr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66483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59F82-B06F-48B2-9D71-116C6C8B06A3}" type="slidenum">
              <a:rPr lang="en-GB" smtClean="0"/>
              <a:pPr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845389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59F82-B06F-48B2-9D71-116C6C8B06A3}" type="slidenum">
              <a:rPr lang="en-GB" smtClean="0"/>
              <a:pPr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801376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59F82-B06F-48B2-9D71-116C6C8B06A3}" type="slidenum">
              <a:rPr lang="en-GB" smtClean="0"/>
              <a:pPr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884356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E659F82-B06F-48B2-9D71-116C6C8B06A3}" type="slidenum">
              <a:rPr lang="en-GB" smtClean="0"/>
              <a:pPr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6021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312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0215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66431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8165716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67117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601203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3257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9005172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2555314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905845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978427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603870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749795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037536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517487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3151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9235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33797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74972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53600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29032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63372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C796CA-76EF-42A2-9883-3A176BFF3BCA}" type="datetimeFigureOut">
              <a:rPr lang="en-GB" smtClean="0"/>
              <a:pPr/>
              <a:t>21/09/2020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DB547B-31C1-405A-B9D5-CD76AEBE03A5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6110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9EC3DF-5C1E-4CC0-B848-4493FE45D567}" type="datetimeFigureOut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21/09/2020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1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97A12-D6CF-4B74-8C5C-1D979BFD6372}" type="slidenum">
              <a:rPr lang="en-GB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GB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65999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10F3B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794000"/>
            <a:ext cx="12192000" cy="40640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623392" y="908720"/>
            <a:ext cx="8534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6000" dirty="0">
                <a:solidFill>
                  <a:schemeClr val="bg1"/>
                </a:solidFill>
                <a:latin typeface="Raleway ExtraBold" panose="020B0903030101060003" pitchFamily="34" charset="0"/>
              </a:rPr>
              <a:t>What makes </a:t>
            </a:r>
          </a:p>
          <a:p>
            <a:r>
              <a:rPr lang="en-GB" sz="6000" dirty="0">
                <a:solidFill>
                  <a:schemeClr val="bg1"/>
                </a:solidFill>
                <a:latin typeface="Raleway ExtraBold" panose="020B0903030101060003" pitchFamily="34" charset="0"/>
              </a:rPr>
              <a:t>a diverse board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EFAF4793-73E0-4938-82AA-31C5D30EC65B}"/>
              </a:ext>
            </a:extLst>
          </p:cNvPr>
          <p:cNvSpPr txBox="1"/>
          <p:nvPr/>
        </p:nvSpPr>
        <p:spPr>
          <a:xfrm>
            <a:off x="621532" y="4987214"/>
            <a:ext cx="7680176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000" dirty="0">
                <a:solidFill>
                  <a:schemeClr val="bg1"/>
                </a:solidFill>
                <a:latin typeface="+mj-lt"/>
              </a:rPr>
              <a:t>Alicja Zalesinska @AlicjaTaiPawb</a:t>
            </a:r>
          </a:p>
        </p:txBody>
      </p:sp>
    </p:spTree>
    <p:extLst>
      <p:ext uri="{BB962C8B-B14F-4D97-AF65-F5344CB8AC3E}">
        <p14:creationId xmlns:p14="http://schemas.microsoft.com/office/powerpoint/2010/main" val="5610565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191344" y="922817"/>
            <a:ext cx="10972800" cy="4500016"/>
          </a:xfrm>
        </p:spPr>
        <p:txBody>
          <a:bodyPr>
            <a:normAutofit/>
          </a:bodyPr>
          <a:lstStyle/>
          <a:p>
            <a:pPr marL="457200" lvl="1" indent="0">
              <a:buNone/>
            </a:pPr>
            <a:r>
              <a:rPr lang="en-GB" sz="4000" b="1" dirty="0">
                <a:latin typeface="+mj-lt"/>
              </a:rPr>
              <a:t>Diversity is low in the following areas: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+mj-lt"/>
              </a:rPr>
              <a:t>Younger people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+mj-lt"/>
              </a:rPr>
              <a:t>Race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+mj-lt"/>
              </a:rPr>
              <a:t>Disability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500" dirty="0">
                <a:latin typeface="+mj-lt"/>
              </a:rPr>
              <a:t>Still some way to go on gender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1"/>
            <a:endParaRPr lang="en-GB" sz="2400" dirty="0">
              <a:latin typeface="+mj-lt"/>
            </a:endParaRPr>
          </a:p>
          <a:p>
            <a:pPr lvl="1"/>
            <a:endParaRPr lang="en-GB" sz="28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3392" y="-2434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AC1250"/>
                </a:solidFill>
                <a:latin typeface="Bahnschrift Light" panose="020B0502040204020203" pitchFamily="34" charset="0"/>
                <a:ea typeface="+mn-ea"/>
                <a:cs typeface="+mn-cs"/>
              </a:rPr>
              <a:t>Where are we in Wales?</a:t>
            </a:r>
            <a:endParaRPr lang="en-GB" sz="4000" dirty="0">
              <a:solidFill>
                <a:srgbClr val="AC125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082630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0BF0ED-083D-428D-A7D1-5654C8F68B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3650E9D8-F065-43D6-B395-984098F7BE4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16632"/>
            <a:ext cx="12840700" cy="6741368"/>
          </a:xfrm>
        </p:spPr>
      </p:pic>
    </p:spTree>
    <p:extLst>
      <p:ext uri="{BB962C8B-B14F-4D97-AF65-F5344CB8AC3E}">
        <p14:creationId xmlns:p14="http://schemas.microsoft.com/office/powerpoint/2010/main" val="40295870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70491" y="692696"/>
            <a:ext cx="10972800" cy="4500016"/>
          </a:xfrm>
        </p:spPr>
        <p:txBody>
          <a:bodyPr>
            <a:normAutofit lnSpcReduction="10000"/>
          </a:bodyPr>
          <a:lstStyle/>
          <a:p>
            <a:pPr marL="457200" lvl="1" indent="0">
              <a:buNone/>
            </a:pPr>
            <a:r>
              <a:rPr lang="en-GB" sz="2400" b="1" dirty="0">
                <a:latin typeface="+mj-lt"/>
              </a:rPr>
              <a:t> </a:t>
            </a:r>
            <a:endParaRPr lang="en-GB" sz="2700" b="1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Diverse boards perform better &amp; are more innovative (within inclusive cultures)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Uniformity = complacency, low on challenge, groupthink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Representation vs. reflection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Better analysis of evidence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Helps respond to changing needs of a changing society/tenants’ needs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It widens the talent pool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Help build </a:t>
            </a:r>
            <a:r>
              <a:rPr lang="en-US" sz="2700" dirty="0" err="1">
                <a:latin typeface="+mj-lt"/>
              </a:rPr>
              <a:t>organisational</a:t>
            </a:r>
            <a:r>
              <a:rPr lang="en-US" sz="2700" dirty="0">
                <a:latin typeface="+mj-lt"/>
              </a:rPr>
              <a:t> resilience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2700" dirty="0">
                <a:latin typeface="+mj-lt"/>
              </a:rPr>
              <a:t>Credibility</a:t>
            </a:r>
          </a:p>
          <a:p>
            <a:pPr marL="457200" lvl="1" indent="0">
              <a:buNone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US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1"/>
            <a:endParaRPr lang="en-GB" sz="2400" dirty="0">
              <a:latin typeface="+mj-lt"/>
            </a:endParaRPr>
          </a:p>
          <a:p>
            <a:pPr lvl="1"/>
            <a:endParaRPr lang="en-GB" sz="28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09600" y="188640"/>
            <a:ext cx="10972800" cy="691175"/>
          </a:xfrm>
        </p:spPr>
        <p:txBody>
          <a:bodyPr>
            <a:normAutofit fontScale="90000"/>
          </a:bodyPr>
          <a:lstStyle/>
          <a:p>
            <a:pPr algn="l"/>
            <a:r>
              <a:rPr lang="en-GB" sz="4000" dirty="0">
                <a:solidFill>
                  <a:srgbClr val="AC1250"/>
                </a:solidFill>
                <a:latin typeface="Bahnschrift Light" panose="020B0502040204020203" pitchFamily="34" charset="0"/>
                <a:ea typeface="+mn-ea"/>
                <a:cs typeface="+mn-cs"/>
              </a:rPr>
              <a:t>WHY IS DIVERSITY IMPORTANT?</a:t>
            </a:r>
            <a:br>
              <a:rPr lang="en-GB" sz="4000" dirty="0">
                <a:solidFill>
                  <a:srgbClr val="AC1250"/>
                </a:solidFill>
                <a:latin typeface="Bahnschrift Light" panose="020B0502040204020203" pitchFamily="34" charset="0"/>
                <a:ea typeface="+mn-ea"/>
                <a:cs typeface="+mn-cs"/>
              </a:rPr>
            </a:br>
            <a:endParaRPr lang="en-GB" sz="4000" dirty="0">
              <a:solidFill>
                <a:srgbClr val="AC125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5859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A9B3C4-6351-4937-B5E1-F023D040C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FEC97D92-80A1-47D1-AFD2-566CD5B6706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15480" y="116632"/>
            <a:ext cx="8884375" cy="6741368"/>
          </a:xfrm>
        </p:spPr>
      </p:pic>
    </p:spTree>
    <p:extLst>
      <p:ext uri="{BB962C8B-B14F-4D97-AF65-F5344CB8AC3E}">
        <p14:creationId xmlns:p14="http://schemas.microsoft.com/office/powerpoint/2010/main" val="84180007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70491" y="692696"/>
            <a:ext cx="10972800" cy="46805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Diversity and skills are not two separate things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Allow for trainee/development spaces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It may mean more effort/investment in recruitment – “Ok, so we have an opening – who do we know?”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Combine social and professional diversity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400" dirty="0">
                <a:latin typeface="+mj-lt"/>
              </a:rPr>
              <a:t>Talent and diversity not tokenism </a:t>
            </a: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1"/>
            <a:endParaRPr lang="en-GB" sz="2400" dirty="0">
              <a:latin typeface="+mj-lt"/>
            </a:endParaRPr>
          </a:p>
          <a:p>
            <a:pPr lvl="1"/>
            <a:endParaRPr lang="en-GB" sz="28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3392" y="-2434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AC1250"/>
                </a:solidFill>
                <a:latin typeface="Bahnschrift Light" panose="020B0502040204020203" pitchFamily="34" charset="0"/>
                <a:ea typeface="+mn-ea"/>
                <a:cs typeface="+mn-cs"/>
              </a:rPr>
              <a:t>DIVERSITY AND SKILLS</a:t>
            </a:r>
            <a:endParaRPr lang="en-GB" sz="4000" dirty="0">
              <a:solidFill>
                <a:srgbClr val="AC125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2739238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112E91-F933-48C9-91B1-B8DF6EE59B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F1C270A8-FF2E-464F-939B-3BD9224D600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2783632" y="-18037"/>
            <a:ext cx="6264696" cy="6877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04854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2"/>
          <p:cNvSpPr>
            <a:spLocks noGrp="1"/>
          </p:cNvSpPr>
          <p:nvPr>
            <p:ph idx="1"/>
          </p:nvPr>
        </p:nvSpPr>
        <p:spPr>
          <a:xfrm>
            <a:off x="570491" y="692696"/>
            <a:ext cx="10972800" cy="4680520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Diverse board won’t perform better without inclusive culture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How do you elicit different perspectives?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How do you integrate contrasting insights?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How hierarchical are you? Do you encourage open communication?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GB" sz="3000" dirty="0">
                <a:latin typeface="+mj-lt"/>
              </a:rPr>
              <a:t>Do you welcome strategic conversations on diversity? How high is diversity &amp; equality on your priority list? </a:t>
            </a: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marL="457200" lvl="1" indent="0">
              <a:buNone/>
            </a:pPr>
            <a:endParaRPr lang="en-GB" sz="2400" dirty="0">
              <a:latin typeface="+mj-lt"/>
            </a:endParaRPr>
          </a:p>
          <a:p>
            <a:pPr lvl="1">
              <a:buFont typeface="Arial" panose="020B0604020202020204" pitchFamily="34" charset="0"/>
              <a:buChar char="•"/>
            </a:pPr>
            <a:endParaRPr lang="en-GB" sz="24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0"/>
            <a:endParaRPr lang="en-GB" sz="2800" dirty="0">
              <a:latin typeface="+mj-lt"/>
            </a:endParaRPr>
          </a:p>
          <a:p>
            <a:pPr lvl="1"/>
            <a:endParaRPr lang="en-GB" sz="2400" dirty="0">
              <a:latin typeface="+mj-lt"/>
            </a:endParaRPr>
          </a:p>
          <a:p>
            <a:pPr lvl="1"/>
            <a:endParaRPr lang="en-GB" sz="2800" dirty="0">
              <a:latin typeface="+mj-lt"/>
            </a:endParaRPr>
          </a:p>
          <a:p>
            <a:endParaRPr lang="en-US" dirty="0">
              <a:latin typeface="+mj-lt"/>
            </a:endParaRPr>
          </a:p>
          <a:p>
            <a:pPr marL="0" indent="0">
              <a:buNone/>
            </a:pPr>
            <a:endParaRPr lang="en-US" dirty="0">
              <a:latin typeface="+mj-lt"/>
            </a:endParaRPr>
          </a:p>
        </p:txBody>
      </p:sp>
      <p:sp>
        <p:nvSpPr>
          <p:cNvPr id="3" name="Title 1"/>
          <p:cNvSpPr>
            <a:spLocks noGrp="1"/>
          </p:cNvSpPr>
          <p:nvPr>
            <p:ph type="title"/>
          </p:nvPr>
        </p:nvSpPr>
        <p:spPr>
          <a:xfrm>
            <a:off x="623392" y="-243408"/>
            <a:ext cx="10972800" cy="1143000"/>
          </a:xfrm>
        </p:spPr>
        <p:txBody>
          <a:bodyPr>
            <a:normAutofit/>
          </a:bodyPr>
          <a:lstStyle/>
          <a:p>
            <a:pPr algn="l"/>
            <a:r>
              <a:rPr lang="en-GB" sz="4000" dirty="0">
                <a:solidFill>
                  <a:srgbClr val="AC1250"/>
                </a:solidFill>
                <a:latin typeface="Bahnschrift Light" panose="020B0502040204020203" pitchFamily="34" charset="0"/>
                <a:ea typeface="+mn-ea"/>
                <a:cs typeface="+mn-cs"/>
              </a:rPr>
              <a:t>INCLUSIVE CULTURE</a:t>
            </a:r>
            <a:endParaRPr lang="en-GB" sz="4000" dirty="0">
              <a:solidFill>
                <a:srgbClr val="AC125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436914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ai Pawb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837</TotalTime>
  <Words>204</Words>
  <Application>Microsoft Office PowerPoint</Application>
  <PresentationFormat>Widescreen</PresentationFormat>
  <Paragraphs>70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Bahnschrift Light</vt:lpstr>
      <vt:lpstr>Calibri</vt:lpstr>
      <vt:lpstr>Raleway ExtraBold</vt:lpstr>
      <vt:lpstr>Office Theme</vt:lpstr>
      <vt:lpstr>Tai Pawb PowerPoint template</vt:lpstr>
      <vt:lpstr>PowerPoint Presentation</vt:lpstr>
      <vt:lpstr>Where are we in Wales?</vt:lpstr>
      <vt:lpstr>PowerPoint Presentation</vt:lpstr>
      <vt:lpstr>WHY IS DIVERSITY IMPORTANT? </vt:lpstr>
      <vt:lpstr>PowerPoint Presentation</vt:lpstr>
      <vt:lpstr>DIVERSITY AND SKILLS</vt:lpstr>
      <vt:lpstr>PowerPoint Presentation</vt:lpstr>
      <vt:lpstr>INCLUSIVE CULTURE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Alicja Zalesinska</dc:creator>
  <cp:lastModifiedBy>alicja</cp:lastModifiedBy>
  <cp:revision>80</cp:revision>
  <dcterms:created xsi:type="dcterms:W3CDTF">2018-08-24T07:53:06Z</dcterms:created>
  <dcterms:modified xsi:type="dcterms:W3CDTF">2020-09-21T11:18:10Z</dcterms:modified>
</cp:coreProperties>
</file>