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3" r:id="rId4"/>
    <p:sldId id="264" r:id="rId5"/>
    <p:sldId id="265" r:id="rId6"/>
    <p:sldId id="266" r:id="rId7"/>
    <p:sldId id="267" r:id="rId8"/>
    <p:sldId id="274" r:id="rId9"/>
    <p:sldId id="268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24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11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15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69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93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379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70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83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0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65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81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4FA35-A709-4B7D-9FC4-4BD2BDD366D4}" type="datetimeFigureOut">
              <a:rPr lang="en-GB" smtClean="0"/>
              <a:t>14/12/2020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66B7A-199B-475F-A2C4-F6703BCABE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72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Board Member Recruitment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Hayley Selway</a:t>
            </a:r>
          </a:p>
          <a:p>
            <a:r>
              <a:rPr lang="en-GB" dirty="0" smtClean="0"/>
              <a:t>Chief Executive</a:t>
            </a:r>
          </a:p>
          <a:p>
            <a:r>
              <a:rPr lang="en-GB" dirty="0" smtClean="0"/>
              <a:t>Cardiff Community Housing Association</a:t>
            </a:r>
            <a:endParaRPr lang="en-GB" dirty="0"/>
          </a:p>
        </p:txBody>
      </p:sp>
      <p:pic>
        <p:nvPicPr>
          <p:cNvPr id="4" name="Picture 3" descr="A picture containing clock&#10;&#10;Description automatically generated">
            <a:extLst>
              <a:ext uri="{FF2B5EF4-FFF2-40B4-BE49-F238E27FC236}">
                <a16:creationId xmlns:a16="http://schemas.microsoft.com/office/drawing/2014/main" id="{C638548C-A0E6-DF4E-AB66-DD1A47953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2542" y="809655"/>
            <a:ext cx="539060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Change from the Top!</a:t>
            </a:r>
            <a:endParaRPr lang="en-GB" sz="4000" dirty="0" smtClean="0">
              <a:solidFill>
                <a:schemeClr val="bg1"/>
              </a:solidFill>
            </a:endParaRPr>
          </a:p>
          <a:p>
            <a:endParaRPr lang="en-GB" sz="3600" dirty="0">
              <a:solidFill>
                <a:schemeClr val="bg1"/>
              </a:solidFill>
            </a:endParaRPr>
          </a:p>
          <a:p>
            <a:endParaRPr lang="en-GB" sz="36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Tai </a:t>
            </a:r>
            <a:r>
              <a:rPr lang="en-GB" sz="2800" dirty="0" err="1" smtClean="0">
                <a:solidFill>
                  <a:schemeClr val="bg1"/>
                </a:solidFill>
              </a:rPr>
              <a:t>Pawb</a:t>
            </a:r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Deeds </a:t>
            </a:r>
            <a:r>
              <a:rPr lang="en-GB" sz="2800" dirty="0">
                <a:solidFill>
                  <a:schemeClr val="bg1"/>
                </a:solidFill>
              </a:rPr>
              <a:t>N</a:t>
            </a:r>
            <a:r>
              <a:rPr lang="en-GB" sz="2800" dirty="0" smtClean="0">
                <a:solidFill>
                  <a:schemeClr val="bg1"/>
                </a:solidFill>
              </a:rPr>
              <a:t>ot Words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15</a:t>
            </a:r>
            <a:r>
              <a:rPr lang="en-GB" sz="2800" baseline="30000" dirty="0" smtClean="0">
                <a:solidFill>
                  <a:schemeClr val="bg1"/>
                </a:solidFill>
              </a:rPr>
              <a:t>th</a:t>
            </a:r>
            <a:r>
              <a:rPr lang="en-GB" sz="2800" dirty="0" smtClean="0">
                <a:solidFill>
                  <a:schemeClr val="bg1"/>
                </a:solidFill>
              </a:rPr>
              <a:t> Dec 2020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Hayley Selway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Chief Executive 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Cardiff Community Housing Association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5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CA7141-AAAF-B64F-9198-54706841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778C1DC-88B5-F14A-B8BE-2F160E63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Next Steps – Recruitment More Broadly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5C926F-1930-634F-A6E7-0E0A73D05294}"/>
              </a:ext>
            </a:extLst>
          </p:cNvPr>
          <p:cNvSpPr txBox="1">
            <a:spLocks/>
          </p:cNvSpPr>
          <p:nvPr/>
        </p:nvSpPr>
        <p:spPr>
          <a:xfrm>
            <a:off x="838200" y="1860332"/>
            <a:ext cx="6434959" cy="380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199" y="1690688"/>
            <a:ext cx="1100865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dirty="0" smtClean="0">
                <a:solidFill>
                  <a:schemeClr val="bg1"/>
                </a:solidFill>
              </a:rPr>
              <a:t>Develop </a:t>
            </a:r>
            <a:r>
              <a:rPr lang="en-GB" sz="2400" dirty="0">
                <a:solidFill>
                  <a:schemeClr val="bg1"/>
                </a:solidFill>
              </a:rPr>
              <a:t>a Positive Action Policy and </a:t>
            </a:r>
            <a:r>
              <a:rPr lang="en-GB" sz="2400" dirty="0" smtClean="0">
                <a:solidFill>
                  <a:schemeClr val="bg1"/>
                </a:solidFill>
              </a:rPr>
              <a:t>Procedures </a:t>
            </a:r>
          </a:p>
          <a:p>
            <a:pPr lvl="0"/>
            <a:r>
              <a:rPr lang="en-GB" sz="2400" dirty="0" smtClean="0">
                <a:solidFill>
                  <a:schemeClr val="bg1"/>
                </a:solidFill>
              </a:rPr>
              <a:t>Invest in training for our staff, appointing people with lived experience to support us on our journey</a:t>
            </a:r>
          </a:p>
          <a:p>
            <a:pPr lvl="0"/>
            <a:r>
              <a:rPr lang="en-GB" sz="2400" dirty="0" smtClean="0">
                <a:solidFill>
                  <a:schemeClr val="bg1"/>
                </a:solidFill>
              </a:rPr>
              <a:t>Invest </a:t>
            </a:r>
            <a:r>
              <a:rPr lang="en-GB" sz="2400" dirty="0">
                <a:solidFill>
                  <a:schemeClr val="bg1"/>
                </a:solidFill>
              </a:rPr>
              <a:t>in communications to support our </a:t>
            </a:r>
            <a:r>
              <a:rPr lang="en-GB" sz="2400" dirty="0" smtClean="0">
                <a:solidFill>
                  <a:schemeClr val="bg1"/>
                </a:solidFill>
              </a:rPr>
              <a:t>recruitment, on </a:t>
            </a:r>
            <a:r>
              <a:rPr lang="en-GB" sz="2400" dirty="0">
                <a:solidFill>
                  <a:schemeClr val="bg1"/>
                </a:solidFill>
              </a:rPr>
              <a:t>boarding and community engagement strategies and support our ‘internal and external language’</a:t>
            </a:r>
          </a:p>
          <a:p>
            <a:pPr lvl="0"/>
            <a:r>
              <a:rPr lang="en-GB" sz="2400" dirty="0">
                <a:solidFill>
                  <a:schemeClr val="bg1"/>
                </a:solidFill>
              </a:rPr>
              <a:t>Strengthen our online presence, be loud and proud of what we’re trying to achieve</a:t>
            </a:r>
          </a:p>
          <a:p>
            <a:pPr lvl="0"/>
            <a:r>
              <a:rPr lang="en-GB" sz="2400" dirty="0">
                <a:solidFill>
                  <a:schemeClr val="bg1"/>
                </a:solidFill>
              </a:rPr>
              <a:t>Simplify our application processes. Use images and graphics and video applications as an option for recruitment activities </a:t>
            </a:r>
          </a:p>
          <a:p>
            <a:pPr lvl="0"/>
            <a:r>
              <a:rPr lang="en-GB" sz="2400" dirty="0">
                <a:solidFill>
                  <a:schemeClr val="bg1"/>
                </a:solidFill>
              </a:rPr>
              <a:t>Put in place a quarterly review process to evaluate our </a:t>
            </a:r>
            <a:r>
              <a:rPr lang="en-GB" sz="2400" dirty="0" smtClean="0">
                <a:solidFill>
                  <a:schemeClr val="bg1"/>
                </a:solidFill>
              </a:rPr>
              <a:t>success</a:t>
            </a:r>
          </a:p>
          <a:p>
            <a:pPr lvl="0"/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>
                <a:solidFill>
                  <a:schemeClr val="bg1"/>
                </a:solidFill>
              </a:rPr>
              <a:t>in attracting ethnically diverse candidates</a:t>
            </a:r>
          </a:p>
          <a:p>
            <a:r>
              <a:rPr lang="en-GB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6054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CA7141-AAAF-B64F-9198-54706841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778C1DC-88B5-F14A-B8BE-2F160E63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Next Steps – More Broadly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5C926F-1930-634F-A6E7-0E0A73D05294}"/>
              </a:ext>
            </a:extLst>
          </p:cNvPr>
          <p:cNvSpPr txBox="1">
            <a:spLocks/>
          </p:cNvSpPr>
          <p:nvPr/>
        </p:nvSpPr>
        <p:spPr>
          <a:xfrm>
            <a:off x="838200" y="1860332"/>
            <a:ext cx="6434959" cy="380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8737" y="1458189"/>
            <a:ext cx="10346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dirty="0">
                <a:solidFill>
                  <a:schemeClr val="bg1"/>
                </a:solidFill>
              </a:rPr>
              <a:t>Review exit interviews to ascertain if there are any racial related reasons for leaving CCHA</a:t>
            </a:r>
          </a:p>
          <a:p>
            <a:pPr lvl="0"/>
            <a:r>
              <a:rPr lang="en-GB" sz="2400" dirty="0">
                <a:solidFill>
                  <a:schemeClr val="bg1"/>
                </a:solidFill>
              </a:rPr>
              <a:t>Survey ethnically diverse staff to understand if CCHA are meeting their needs</a:t>
            </a:r>
          </a:p>
          <a:p>
            <a:pPr lvl="0"/>
            <a:r>
              <a:rPr lang="en-GB" sz="2400" dirty="0" smtClean="0">
                <a:solidFill>
                  <a:schemeClr val="bg1"/>
                </a:solidFill>
              </a:rPr>
              <a:t>Ensure </a:t>
            </a:r>
            <a:r>
              <a:rPr lang="en-GB" sz="2400" dirty="0">
                <a:solidFill>
                  <a:schemeClr val="bg1"/>
                </a:solidFill>
              </a:rPr>
              <a:t>we have a significant presence in local schools and colleges</a:t>
            </a:r>
          </a:p>
          <a:p>
            <a:pPr lvl="0"/>
            <a:r>
              <a:rPr lang="en-GB" sz="2400" dirty="0">
                <a:solidFill>
                  <a:schemeClr val="bg1"/>
                </a:solidFill>
              </a:rPr>
              <a:t>Improve our community based presence so we are visible and accessible to tenants/ community members – both of which are potential CCHA </a:t>
            </a:r>
            <a:r>
              <a:rPr lang="en-GB" sz="2400" dirty="0" smtClean="0">
                <a:solidFill>
                  <a:schemeClr val="bg1"/>
                </a:solidFill>
              </a:rPr>
              <a:t>applicants</a:t>
            </a:r>
          </a:p>
          <a:p>
            <a:pPr lvl="0"/>
            <a:r>
              <a:rPr lang="en-GB" sz="2400" dirty="0">
                <a:solidFill>
                  <a:schemeClr val="bg1"/>
                </a:solidFill>
              </a:rPr>
              <a:t>Embark on paid apprenticeships and internships and taster days so people can experience what it’s like to work at CCHA</a:t>
            </a:r>
          </a:p>
          <a:p>
            <a:pPr lvl="0"/>
            <a:endParaRPr lang="en-GB" sz="2400" dirty="0" smtClean="0">
              <a:solidFill>
                <a:schemeClr val="bg1"/>
              </a:solidFill>
            </a:endParaRPr>
          </a:p>
          <a:p>
            <a:pPr lvl="0"/>
            <a:r>
              <a:rPr lang="en-GB" sz="2400" dirty="0" smtClean="0">
                <a:solidFill>
                  <a:schemeClr val="bg1"/>
                </a:solidFill>
              </a:rPr>
              <a:t>Work </a:t>
            </a:r>
            <a:r>
              <a:rPr lang="en-GB" sz="2400" dirty="0">
                <a:solidFill>
                  <a:schemeClr val="bg1"/>
                </a:solidFill>
              </a:rPr>
              <a:t>with other housing associations to create a trainee Board Academy for ethnically diverse </a:t>
            </a:r>
            <a:r>
              <a:rPr lang="en-GB" sz="2400" dirty="0" smtClean="0">
                <a:solidFill>
                  <a:schemeClr val="bg1"/>
                </a:solidFill>
              </a:rPr>
              <a:t>candidates</a:t>
            </a:r>
          </a:p>
          <a:p>
            <a:pPr lvl="0"/>
            <a:r>
              <a:rPr lang="en-GB" sz="2400" dirty="0" err="1" smtClean="0">
                <a:solidFill>
                  <a:schemeClr val="bg1"/>
                </a:solidFill>
              </a:rPr>
              <a:t>Linc</a:t>
            </a:r>
            <a:endParaRPr lang="en-GB" sz="2400" dirty="0" smtClean="0">
              <a:solidFill>
                <a:schemeClr val="bg1"/>
              </a:solidFill>
            </a:endParaRPr>
          </a:p>
          <a:p>
            <a:pPr lvl="0"/>
            <a:r>
              <a:rPr lang="en-GB" sz="2400" dirty="0" smtClean="0">
                <a:solidFill>
                  <a:schemeClr val="bg1"/>
                </a:solidFill>
              </a:rPr>
              <a:t>Taff HA</a:t>
            </a:r>
          </a:p>
          <a:p>
            <a:pPr lvl="0"/>
            <a:r>
              <a:rPr lang="en-GB" sz="2400" dirty="0" err="1" smtClean="0">
                <a:solidFill>
                  <a:schemeClr val="bg1"/>
                </a:solidFill>
              </a:rPr>
              <a:t>Cadwyn</a:t>
            </a:r>
            <a:endParaRPr lang="en-GB" sz="2400" dirty="0">
              <a:solidFill>
                <a:schemeClr val="bg1"/>
              </a:solidFill>
            </a:endParaRPr>
          </a:p>
          <a:p>
            <a:pPr lvl="0"/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98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CA7141-AAAF-B64F-9198-54706841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778C1DC-88B5-F14A-B8BE-2F160E63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Thank you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5C926F-1930-634F-A6E7-0E0A73D05294}"/>
              </a:ext>
            </a:extLst>
          </p:cNvPr>
          <p:cNvSpPr txBox="1">
            <a:spLocks/>
          </p:cNvSpPr>
          <p:nvPr/>
        </p:nvSpPr>
        <p:spPr>
          <a:xfrm>
            <a:off x="838200" y="1860332"/>
            <a:ext cx="6434959" cy="380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199" y="2336145"/>
            <a:ext cx="74586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</a:rPr>
              <a:t>Any Questions?</a:t>
            </a:r>
            <a:endParaRPr lang="en-GB" sz="4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01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979E9DBD-DCD4-B548-BE3A-0EEB1FA08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6A74B9-9A12-4D46-9BD2-41A4B4412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214" y="1897062"/>
            <a:ext cx="7777655" cy="30638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“You don’t build homes for families like mine</a:t>
            </a:r>
            <a:r>
              <a:rPr lang="en-US" b="1" i="1" dirty="0" smtClean="0">
                <a:solidFill>
                  <a:schemeClr val="bg1"/>
                </a:solidFill>
              </a:rPr>
              <a:t>”</a:t>
            </a:r>
            <a:br>
              <a:rPr lang="en-US" b="1" i="1" dirty="0" smtClean="0">
                <a:solidFill>
                  <a:schemeClr val="bg1"/>
                </a:solidFill>
              </a:rPr>
            </a:br>
            <a:r>
              <a:rPr lang="en-US" b="1" i="1" dirty="0" smtClean="0">
                <a:solidFill>
                  <a:schemeClr val="bg1"/>
                </a:solidFill>
              </a:rPr>
              <a:t>“ When people trust you as a landlord they will trust you as an employer”</a:t>
            </a:r>
            <a:r>
              <a:rPr lang="en-US" b="1" i="1" dirty="0" smtClean="0">
                <a:solidFill>
                  <a:schemeClr val="bg1"/>
                </a:solidFill>
              </a:rPr>
              <a:t/>
            </a:r>
            <a:br>
              <a:rPr lang="en-US" b="1" i="1" dirty="0" smtClean="0">
                <a:solidFill>
                  <a:schemeClr val="bg1"/>
                </a:solidFill>
              </a:rPr>
            </a:br>
            <a:r>
              <a:rPr lang="en-US" b="1" i="1" dirty="0" smtClean="0">
                <a:solidFill>
                  <a:schemeClr val="bg1"/>
                </a:solidFill>
              </a:rPr>
              <a:t>				</a:t>
            </a:r>
            <a:r>
              <a:rPr lang="en-US" sz="2000" dirty="0" smtClean="0">
                <a:solidFill>
                  <a:schemeClr val="bg1"/>
                </a:solidFill>
              </a:rPr>
              <a:t>Amina </a:t>
            </a:r>
            <a:r>
              <a:rPr lang="en-US" sz="2000" dirty="0" err="1" smtClean="0">
                <a:solidFill>
                  <a:schemeClr val="bg1"/>
                </a:solidFill>
              </a:rPr>
              <a:t>Butetown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Resident 2019/20</a:t>
            </a:r>
            <a:endParaRPr lang="en-US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25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CA7141-AAAF-B64F-9198-54706841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778C1DC-88B5-F14A-B8BE-2F160E63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Strategic Intent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5C926F-1930-634F-A6E7-0E0A73D05294}"/>
              </a:ext>
            </a:extLst>
          </p:cNvPr>
          <p:cNvSpPr txBox="1">
            <a:spLocks/>
          </p:cNvSpPr>
          <p:nvPr/>
        </p:nvSpPr>
        <p:spPr>
          <a:xfrm>
            <a:off x="838200" y="1860332"/>
            <a:ext cx="6434959" cy="380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4103" y="1860332"/>
            <a:ext cx="842989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Corporate Strategy 2019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Tenant </a:t>
            </a:r>
            <a:r>
              <a:rPr lang="en-GB" sz="2800" dirty="0" smtClean="0">
                <a:solidFill>
                  <a:schemeClr val="bg1"/>
                </a:solidFill>
              </a:rPr>
              <a:t>population versus staff population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People Strategy May 2019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Positive </a:t>
            </a:r>
            <a:r>
              <a:rPr lang="en-GB" sz="2800" dirty="0" smtClean="0">
                <a:solidFill>
                  <a:schemeClr val="bg1"/>
                </a:solidFill>
              </a:rPr>
              <a:t>Action in recruitment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26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CA7141-AAAF-B64F-9198-54706841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778C1DC-88B5-F14A-B8BE-2F160E63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 Year of Listening and Learning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5C926F-1930-634F-A6E7-0E0A73D05294}"/>
              </a:ext>
            </a:extLst>
          </p:cNvPr>
          <p:cNvSpPr txBox="1">
            <a:spLocks/>
          </p:cNvSpPr>
          <p:nvPr/>
        </p:nvSpPr>
        <p:spPr>
          <a:xfrm>
            <a:off x="838200" y="1860332"/>
            <a:ext cx="6434959" cy="380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7679" y="1498985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Language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Multi </a:t>
            </a:r>
            <a:r>
              <a:rPr lang="en-GB" sz="2800" dirty="0" smtClean="0">
                <a:solidFill>
                  <a:schemeClr val="bg1"/>
                </a:solidFill>
              </a:rPr>
              <a:t>Lingual Adverts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Community </a:t>
            </a:r>
            <a:r>
              <a:rPr lang="en-GB" sz="2800" dirty="0" smtClean="0">
                <a:solidFill>
                  <a:schemeClr val="bg1"/>
                </a:solidFill>
              </a:rPr>
              <a:t>Leaders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Positive Action</a:t>
            </a:r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Flourish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Somali mothers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Tiger Bay Boxing Club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Bangladeshi Elders</a:t>
            </a:r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Privilege Cafe 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15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CA7141-AAAF-B64F-9198-54706841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778C1DC-88B5-F14A-B8BE-2F160E63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Board Recruitment 2020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5C926F-1930-634F-A6E7-0E0A73D05294}"/>
              </a:ext>
            </a:extLst>
          </p:cNvPr>
          <p:cNvSpPr txBox="1">
            <a:spLocks/>
          </p:cNvSpPr>
          <p:nvPr/>
        </p:nvSpPr>
        <p:spPr>
          <a:xfrm>
            <a:off x="838200" y="1860332"/>
            <a:ext cx="6434959" cy="380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690688"/>
            <a:ext cx="683405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Clearer sense of what we needed to do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We don’t reflect the communities we serve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Start at the top!!</a:t>
            </a:r>
          </a:p>
          <a:p>
            <a:r>
              <a:rPr lang="en-GB" sz="4000" dirty="0" smtClean="0">
                <a:solidFill>
                  <a:schemeClr val="bg1"/>
                </a:solidFill>
              </a:rPr>
              <a:t>Skills based Board </a:t>
            </a:r>
            <a:r>
              <a:rPr lang="en-GB" sz="4000" dirty="0" smtClean="0">
                <a:solidFill>
                  <a:schemeClr val="bg1"/>
                </a:solidFill>
              </a:rPr>
              <a:t>– Recruit the Best!!</a:t>
            </a:r>
            <a:endParaRPr lang="en-GB" sz="40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Local is important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Grow Your Own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Clarity with Recruitment Agency – Acorn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Targeted </a:t>
            </a:r>
            <a:r>
              <a:rPr lang="en-GB" sz="2800" dirty="0" smtClean="0">
                <a:solidFill>
                  <a:schemeClr val="bg1"/>
                </a:solidFill>
              </a:rPr>
              <a:t>approach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2 Board Members, 1 Trainee</a:t>
            </a:r>
          </a:p>
        </p:txBody>
      </p:sp>
    </p:spTree>
    <p:extLst>
      <p:ext uri="{BB962C8B-B14F-4D97-AF65-F5344CB8AC3E}">
        <p14:creationId xmlns:p14="http://schemas.microsoft.com/office/powerpoint/2010/main" val="21210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CA7141-AAAF-B64F-9198-54706841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778C1DC-88B5-F14A-B8BE-2F160E63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Key Points of Learning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5C926F-1930-634F-A6E7-0E0A73D05294}"/>
              </a:ext>
            </a:extLst>
          </p:cNvPr>
          <p:cNvSpPr txBox="1">
            <a:spLocks/>
          </p:cNvSpPr>
          <p:nvPr/>
        </p:nvSpPr>
        <p:spPr>
          <a:xfrm>
            <a:off x="838200" y="1860332"/>
            <a:ext cx="6434959" cy="380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198" y="1860332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Do things </a:t>
            </a:r>
            <a:r>
              <a:rPr lang="en-GB" sz="2800" dirty="0" smtClean="0">
                <a:solidFill>
                  <a:schemeClr val="bg1"/>
                </a:solidFill>
              </a:rPr>
              <a:t>differently – even the playing field – widen the pool!</a:t>
            </a:r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Use images of real people/ ensure people can see people like them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Targeted recruitment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Expressions of Interest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Video applications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Virtual interviews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Tenants core to the process</a:t>
            </a:r>
          </a:p>
        </p:txBody>
      </p:sp>
    </p:spTree>
    <p:extLst>
      <p:ext uri="{BB962C8B-B14F-4D97-AF65-F5344CB8AC3E}">
        <p14:creationId xmlns:p14="http://schemas.microsoft.com/office/powerpoint/2010/main" val="133076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CA7141-AAAF-B64F-9198-54706841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778C1DC-88B5-F14A-B8BE-2F160E63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Our Results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5C926F-1930-634F-A6E7-0E0A73D05294}"/>
              </a:ext>
            </a:extLst>
          </p:cNvPr>
          <p:cNvSpPr txBox="1">
            <a:spLocks/>
          </p:cNvSpPr>
          <p:nvPr/>
        </p:nvSpPr>
        <p:spPr>
          <a:xfrm>
            <a:off x="838200" y="1860332"/>
            <a:ext cx="6434959" cy="380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529251"/>
            <a:ext cx="92550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Over 100 </a:t>
            </a:r>
            <a:r>
              <a:rPr lang="en-GB" sz="2400" dirty="0" smtClean="0">
                <a:solidFill>
                  <a:schemeClr val="bg1"/>
                </a:solidFill>
              </a:rPr>
              <a:t>expressions of interest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41 </a:t>
            </a:r>
            <a:r>
              <a:rPr lang="en-GB" sz="2400" dirty="0" smtClean="0">
                <a:solidFill>
                  <a:schemeClr val="bg1"/>
                </a:solidFill>
              </a:rPr>
              <a:t>candidates asked to provide video applications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80% from ethnically diverse candidates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19 </a:t>
            </a:r>
            <a:r>
              <a:rPr lang="en-GB" sz="2400" dirty="0" smtClean="0">
                <a:solidFill>
                  <a:schemeClr val="bg1"/>
                </a:solidFill>
              </a:rPr>
              <a:t>invited to shortlist interviews with panel – 80% of candidates ethnically diverse (no target – best candidates)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Exceptional standard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3 new Board Members </a:t>
            </a:r>
            <a:r>
              <a:rPr lang="en-GB" sz="2400" dirty="0" smtClean="0">
                <a:solidFill>
                  <a:schemeClr val="bg1"/>
                </a:solidFill>
              </a:rPr>
              <a:t>recruited + </a:t>
            </a:r>
            <a:r>
              <a:rPr lang="en-GB" sz="2400" dirty="0" smtClean="0">
                <a:solidFill>
                  <a:schemeClr val="bg1"/>
                </a:solidFill>
              </a:rPr>
              <a:t>2 trainees – 100% recruited are ethnically diverse (no target – best candidates</a:t>
            </a:r>
            <a:r>
              <a:rPr lang="en-GB" sz="2400" dirty="0" smtClean="0">
                <a:solidFill>
                  <a:schemeClr val="bg1"/>
                </a:solidFill>
              </a:rPr>
              <a:t>)</a:t>
            </a:r>
            <a:endParaRPr lang="en-GB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00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CA7141-AAAF-B64F-9198-54706841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778C1DC-88B5-F14A-B8BE-2F160E63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Our New Board Members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5C926F-1930-634F-A6E7-0E0A73D05294}"/>
              </a:ext>
            </a:extLst>
          </p:cNvPr>
          <p:cNvSpPr txBox="1">
            <a:spLocks/>
          </p:cNvSpPr>
          <p:nvPr/>
        </p:nvSpPr>
        <p:spPr>
          <a:xfrm>
            <a:off x="838200" y="1860332"/>
            <a:ext cx="6434959" cy="380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529251"/>
            <a:ext cx="92550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Skills </a:t>
            </a:r>
            <a:r>
              <a:rPr lang="en-GB" sz="2400" dirty="0" smtClean="0">
                <a:solidFill>
                  <a:schemeClr val="bg1"/>
                </a:solidFill>
              </a:rPr>
              <a:t>based Board – 1 Chartered Accountant, 1 Employment Lawyer, 1 Community Regeneration and Welsh Black Film Festival Professional, 1 independent Graphic Designer and 1 Trainee Environmental Health </a:t>
            </a:r>
            <a:r>
              <a:rPr lang="en-GB" sz="2400" dirty="0" smtClean="0">
                <a:solidFill>
                  <a:schemeClr val="bg1"/>
                </a:solidFill>
              </a:rPr>
              <a:t>Graduate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400" dirty="0" smtClean="0">
                <a:solidFill>
                  <a:schemeClr val="bg1"/>
                </a:solidFill>
              </a:rPr>
              <a:t>Joga Singh – Employment Lawyer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Fadhili  Maghiya – Sub Saharan Advisory Panel/ Welsh Black Film Festival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Lerisha Bhardwaj – Chartered Accountant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Amina </a:t>
            </a:r>
            <a:r>
              <a:rPr lang="en-GB" sz="2400" dirty="0" err="1" smtClean="0">
                <a:solidFill>
                  <a:schemeClr val="bg1"/>
                </a:solidFill>
              </a:rPr>
              <a:t>Yusaf</a:t>
            </a:r>
            <a:r>
              <a:rPr lang="en-GB" sz="2400" dirty="0" smtClean="0">
                <a:solidFill>
                  <a:schemeClr val="bg1"/>
                </a:solidFill>
              </a:rPr>
              <a:t> – Independent Graphic Designer </a:t>
            </a:r>
          </a:p>
          <a:p>
            <a:r>
              <a:rPr lang="en-GB" sz="2400" dirty="0" err="1" smtClean="0">
                <a:solidFill>
                  <a:schemeClr val="bg1"/>
                </a:solidFill>
              </a:rPr>
              <a:t>Didi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Ketter</a:t>
            </a:r>
            <a:r>
              <a:rPr lang="en-GB" sz="2400" dirty="0" smtClean="0">
                <a:solidFill>
                  <a:schemeClr val="bg1"/>
                </a:solidFill>
              </a:rPr>
              <a:t> – Trainee Environmental Health Graduate</a:t>
            </a:r>
            <a:endParaRPr lang="en-GB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33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CA7141-AAAF-B64F-9198-547068418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778C1DC-88B5-F14A-B8BE-2F160E63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CCHA Board Make </a:t>
            </a:r>
            <a:r>
              <a:rPr lang="en-US" b="1" dirty="0" smtClean="0">
                <a:solidFill>
                  <a:schemeClr val="bg1"/>
                </a:solidFill>
              </a:rPr>
              <a:t>Up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5C926F-1930-634F-A6E7-0E0A73D05294}"/>
              </a:ext>
            </a:extLst>
          </p:cNvPr>
          <p:cNvSpPr txBox="1">
            <a:spLocks/>
          </p:cNvSpPr>
          <p:nvPr/>
        </p:nvSpPr>
        <p:spPr>
          <a:xfrm>
            <a:off x="838200" y="1860332"/>
            <a:ext cx="6434959" cy="380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690688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November </a:t>
            </a:r>
            <a:r>
              <a:rPr lang="en-GB" sz="2800" dirty="0" smtClean="0">
                <a:solidFill>
                  <a:schemeClr val="bg1"/>
                </a:solidFill>
              </a:rPr>
              <a:t>2020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12 Board Members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8 women, 4 men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50</a:t>
            </a:r>
            <a:r>
              <a:rPr lang="en-GB" sz="2800" dirty="0" smtClean="0">
                <a:solidFill>
                  <a:schemeClr val="bg1"/>
                </a:solidFill>
              </a:rPr>
              <a:t>% of Board Members </a:t>
            </a:r>
            <a:r>
              <a:rPr lang="en-GB" sz="2800" dirty="0" smtClean="0">
                <a:solidFill>
                  <a:schemeClr val="bg1"/>
                </a:solidFill>
              </a:rPr>
              <a:t>are ethnically </a:t>
            </a:r>
            <a:r>
              <a:rPr lang="en-GB" sz="2800" dirty="0" smtClean="0">
                <a:solidFill>
                  <a:schemeClr val="bg1"/>
                </a:solidFill>
              </a:rPr>
              <a:t>diverse  </a:t>
            </a:r>
          </a:p>
          <a:p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Enshrine learning in other recruitment activities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Consider how we let homes; how we deliver repairs; what homes do we build</a:t>
            </a:r>
          </a:p>
        </p:txBody>
      </p:sp>
    </p:spTree>
    <p:extLst>
      <p:ext uri="{BB962C8B-B14F-4D97-AF65-F5344CB8AC3E}">
        <p14:creationId xmlns:p14="http://schemas.microsoft.com/office/powerpoint/2010/main" val="187517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602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Board Member Recruitment</vt:lpstr>
      <vt:lpstr>“You don’t build homes for families like mine” “ When people trust you as a landlord they will trust you as an employer”     Amina Butetown Resident 2019/20</vt:lpstr>
      <vt:lpstr>Strategic Intent</vt:lpstr>
      <vt:lpstr>A Year of Listening and Learning</vt:lpstr>
      <vt:lpstr>Board Recruitment 2020</vt:lpstr>
      <vt:lpstr>Key Points of Learning</vt:lpstr>
      <vt:lpstr>Our Results</vt:lpstr>
      <vt:lpstr>Our New Board Members</vt:lpstr>
      <vt:lpstr>CCHA Board Make Up</vt:lpstr>
      <vt:lpstr>Next Steps – Recruitment More Broadly</vt:lpstr>
      <vt:lpstr>Next Steps – More Broadly</vt:lpstr>
      <vt:lpstr>Thank you</vt:lpstr>
    </vt:vector>
  </TitlesOfParts>
  <Company>CCHA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Member Recruitment</dc:title>
  <dc:creator>Hayley Selway</dc:creator>
  <cp:lastModifiedBy>Hayley Selway</cp:lastModifiedBy>
  <cp:revision>26</cp:revision>
  <dcterms:created xsi:type="dcterms:W3CDTF">2020-09-21T08:00:28Z</dcterms:created>
  <dcterms:modified xsi:type="dcterms:W3CDTF">2020-12-14T13:19:30Z</dcterms:modified>
</cp:coreProperties>
</file>