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6"/>
  </p:notesMasterIdLst>
  <p:sldIdLst>
    <p:sldId id="256" r:id="rId5"/>
    <p:sldId id="273" r:id="rId6"/>
    <p:sldId id="257" r:id="rId7"/>
    <p:sldId id="272" r:id="rId8"/>
    <p:sldId id="258" r:id="rId9"/>
    <p:sldId id="259" r:id="rId10"/>
    <p:sldId id="270" r:id="rId11"/>
    <p:sldId id="271" r:id="rId12"/>
    <p:sldId id="266" r:id="rId13"/>
    <p:sldId id="274" r:id="rId14"/>
    <p:sldId id="268" r:id="rId15"/>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Open Sauce Light" panose="020B0604020202020204" charset="0"/>
      <p:regular r:id="rId23"/>
    </p:embeddedFont>
    <p:embeddedFont>
      <p:font typeface="Open Sauce Light Bold" panose="020B0604020202020204" charset="0"/>
      <p:regular r:id="rId24"/>
    </p:embeddedFont>
    <p:embeddedFont>
      <p:font typeface="Ovo"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0CCFD2-9BD0-4B04-A18A-FFD8FB71F79C}" v="3" dt="2021-09-29T08:07:55.9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83166" autoAdjust="0"/>
  </p:normalViewPr>
  <p:slideViewPr>
    <p:cSldViewPr>
      <p:cViewPr varScale="1">
        <p:scale>
          <a:sx n="57" d="100"/>
          <a:sy n="57" d="100"/>
        </p:scale>
        <p:origin x="562"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28B9BB-64E9-4574-A52D-D387CC397C15}" type="datetimeFigureOut">
              <a:rPr lang="en-GB" smtClean="0"/>
              <a:t>17/01/2022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FB2540-B159-40B7-B1EC-E5A78805B77B}" type="slidenum">
              <a:rPr lang="en-GB" smtClean="0"/>
              <a:t>‹#›</a:t>
            </a:fld>
            <a:endParaRPr lang="en-GB"/>
          </a:p>
        </p:txBody>
      </p:sp>
    </p:spTree>
    <p:extLst>
      <p:ext uri="{BB962C8B-B14F-4D97-AF65-F5344CB8AC3E}">
        <p14:creationId xmlns:p14="http://schemas.microsoft.com/office/powerpoint/2010/main" val="553274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3 year project aims to achieve positive change for participants and their communities as well as change for the wider sector. This project gives us the opportunity to work together in partnership to provide a cohesive joined up approach to prevent destitution and homelessness for refugees, people seeking asylum (and other migrants) in Wales.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Increased access to a safe, secure and stable accommodation:</a:t>
            </a:r>
          </a:p>
          <a:p>
            <a:pPr marL="342900" lvl="0" indent="-342900">
              <a:lnSpc>
                <a:spcPct val="107000"/>
              </a:lnSpc>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Tai Pawb and Oasis will work together to develop a pilot supported housing project designed to meet the needs of both newly granted refugees and asylum seekers left destitute but with no recourse to public funds.</a:t>
            </a:r>
          </a:p>
          <a:p>
            <a:pPr marL="342900" lvl="0" indent="-342900">
              <a:lnSpc>
                <a:spcPct val="107000"/>
              </a:lnSpc>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Housing Justice Cymru will work in partnership with exiting hosting projects to increase hosting provision across all four asylum dispersal areas through the recruitment of volunteer hosts, building capacity and establishing new local provision where there is no current provision. Explain hosting.</a:t>
            </a:r>
          </a:p>
          <a:p>
            <a:pPr marL="342900" lvl="0" indent="-342900">
              <a:lnSpc>
                <a:spcPct val="107000"/>
              </a:lnSpc>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Move-on accommodation will be explored through existing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Wallich</a:t>
            </a:r>
            <a:r>
              <a:rPr lang="en-GB" sz="1800" dirty="0">
                <a:effectLst/>
                <a:latin typeface="Calibri" panose="020F0502020204030204" pitchFamily="34" charset="0"/>
                <a:ea typeface="Calibri" panose="020F0502020204030204" pitchFamily="34" charset="0"/>
                <a:cs typeface="Times New Roman" panose="02020603050405020304" pitchFamily="18" charset="0"/>
              </a:rPr>
              <a:t> services, and HJC Citadel Project and Faith in Affordable Housing. We will work in partnership with the wider housing and homelessness / refugee sectors and local authorities. </a:t>
            </a:r>
          </a:p>
          <a:p>
            <a:pPr marL="342900" lvl="0" indent="-342900">
              <a:lnSpc>
                <a:spcPct val="107000"/>
              </a:lnSpc>
              <a:spcAft>
                <a:spcPts val="800"/>
              </a:spcAft>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Asylum seeking beneficiaries will be supported to engage with Asylum Justice to make progress with immigration cases. Refugee beneficiaries will be supported to engage with the Welsh Refugee Council’s move on, advocacy and signposting support.</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project will also facilitate referrals into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Wallich</a:t>
            </a:r>
            <a:r>
              <a:rPr lang="en-GB" sz="1800" dirty="0">
                <a:effectLst/>
                <a:latin typeface="Calibri" panose="020F0502020204030204" pitchFamily="34" charset="0"/>
                <a:ea typeface="Calibri" panose="020F0502020204030204" pitchFamily="34" charset="0"/>
                <a:cs typeface="Times New Roman" panose="02020603050405020304" pitchFamily="18" charset="0"/>
              </a:rPr>
              <a:t> progression programmes, including training, volunteering and employment opportunities as well as wider support services for those with the right to live and work in the UK.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During the 3 years we will work together to gather evidence to support change for future policy and practice in Wales. We will work with and involve people with lived experience throughout the project including co-development and co-evaluation to ensure the people we support have a say in the changes needed and in measuring project success.</a:t>
            </a:r>
          </a:p>
          <a:p>
            <a:endParaRPr lang="en-GB" dirty="0"/>
          </a:p>
        </p:txBody>
      </p:sp>
      <p:sp>
        <p:nvSpPr>
          <p:cNvPr id="4" name="Slide Number Placeholder 3"/>
          <p:cNvSpPr>
            <a:spLocks noGrp="1"/>
          </p:cNvSpPr>
          <p:nvPr>
            <p:ph type="sldNum" sz="quarter" idx="5"/>
          </p:nvPr>
        </p:nvSpPr>
        <p:spPr/>
        <p:txBody>
          <a:bodyPr/>
          <a:lstStyle/>
          <a:p>
            <a:fld id="{D0FB2540-B159-40B7-B1EC-E5A78805B77B}" type="slidenum">
              <a:rPr lang="en-GB" smtClean="0"/>
              <a:t>2</a:t>
            </a:fld>
            <a:endParaRPr lang="en-GB"/>
          </a:p>
        </p:txBody>
      </p:sp>
    </p:spTree>
    <p:extLst>
      <p:ext uri="{BB962C8B-B14F-4D97-AF65-F5344CB8AC3E}">
        <p14:creationId xmlns:p14="http://schemas.microsoft.com/office/powerpoint/2010/main" val="3518823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4mins</a:t>
            </a:r>
          </a:p>
          <a:p>
            <a:pPr>
              <a:lnSpc>
                <a:spcPct val="107000"/>
              </a:lnSpc>
              <a:spcAft>
                <a:spcPts val="80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So please indulge us here, please do what you need to do to get the imagination working, stand up and stretch your legs or close your eyes. Lets just do a couple of big exhales, and get into this.</a:t>
            </a: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Ask participants to reflect on a move they have made, or to identify an unfamiliar landscape (choose something that is very different of the familiar home landscape, but be specific – imagine an actual</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place) and imagine themselves moving there. To prompt their thinking, have participants journal about the following questions, using specifics: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What general feelings arise when you think about moving?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What specific features of the old landscape or members of the ecological community would you miss the most? Please be specific.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What do you expect would feel most alien about the new landscape?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If you have experienced a move to a new landscape: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What about the new landscape felt most unfamiliar?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Do you still feel connected to your original place?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r>
              <a:rPr lang="en-GB" sz="1800" b="1" dirty="0">
                <a:solidFill>
                  <a:srgbClr val="7B230B"/>
                </a:solidFill>
                <a:effectLst/>
                <a:latin typeface="Calibri Light" panose="020F0302020204030204" pitchFamily="34" charset="0"/>
                <a:ea typeface="Times New Roman" panose="02020603050405020304" pitchFamily="18" charset="0"/>
                <a:cs typeface="Times New Roman" panose="02020603050405020304" pitchFamily="18" charset="0"/>
              </a:rPr>
              <a:t>Part two: </a:t>
            </a: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Ask participants to imagine the new landscape again and brainstorm how they might go about trying to connect with it.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What is intriguing to you about the landscape?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Is there a place (location, kind of ecosystem, suite of species, etc) that captivates you in particular?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What are the feelings that arise as you think about trying to connect with your new place?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If you have already moved: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What were the places that you unexpectedly came to love?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Did you (and how did you) connect to your new place?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Need to get people to use their imagination</a:t>
            </a:r>
          </a:p>
          <a:p>
            <a:endParaRPr lang="en-GB" dirty="0"/>
          </a:p>
          <a:p>
            <a:r>
              <a:rPr lang="en-GB" dirty="0"/>
              <a:t>So as housing providers hopefully we have developed a bit of insight here into a different perspective on service provision. </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Caveat: doesn’t address trauma of fleeing a country and what leads to that, trauma of the treacherous journey people can be forced to take and the trauma of navigating the asylum system in the UK</a:t>
            </a:r>
            <a:endParaRPr lang="en-GB" dirty="0"/>
          </a:p>
        </p:txBody>
      </p:sp>
      <p:sp>
        <p:nvSpPr>
          <p:cNvPr id="4" name="Slide Number Placeholder 3"/>
          <p:cNvSpPr>
            <a:spLocks noGrp="1"/>
          </p:cNvSpPr>
          <p:nvPr>
            <p:ph type="sldNum" sz="quarter" idx="5"/>
          </p:nvPr>
        </p:nvSpPr>
        <p:spPr/>
        <p:txBody>
          <a:bodyPr/>
          <a:lstStyle/>
          <a:p>
            <a:fld id="{D0FB2540-B159-40B7-B1EC-E5A78805B77B}" type="slidenum">
              <a:rPr lang="en-GB" smtClean="0"/>
              <a:t>4</a:t>
            </a:fld>
            <a:endParaRPr lang="en-GB"/>
          </a:p>
        </p:txBody>
      </p:sp>
    </p:spTree>
    <p:extLst>
      <p:ext uri="{BB962C8B-B14F-4D97-AF65-F5344CB8AC3E}">
        <p14:creationId xmlns:p14="http://schemas.microsoft.com/office/powerpoint/2010/main" val="214737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What we are proposing is to provide sustainable and readily available move on housing for Refugees made homeless through eviction from home office accommodation. </a:t>
            </a:r>
          </a:p>
          <a:p>
            <a:pPr>
              <a:lnSpc>
                <a:spcPct val="107000"/>
              </a:lnSpc>
              <a:spcAft>
                <a:spcPts val="800"/>
              </a:spcAft>
            </a:pPr>
            <a:r>
              <a:rPr lang="en-GB" sz="12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R</a:t>
            </a:r>
            <a:r>
              <a:rPr lang="en-GB" sz="1200" dirty="0">
                <a:effectLst/>
                <a:latin typeface="Calibri" panose="020F0502020204030204" pitchFamily="34" charset="0"/>
                <a:ea typeface="Calibri" panose="020F0502020204030204" pitchFamily="34" charset="0"/>
                <a:cs typeface="Arial" panose="020B0604020202020204" pitchFamily="34" charset="0"/>
              </a:rPr>
              <a:t>eferrals from within Oasis services of anyone facing homelessness</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This housing can also be made available to destitute Asylum Seekers and those with No Recourse to Public Funds through a cross subsidy process in which surplus monies from rent paying Refugees is used to subsidise accomm for those with NRPF.</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Arial" panose="020B0604020202020204" pitchFamily="34" charset="0"/>
              </a:rPr>
              <a:t>First </a:t>
            </a:r>
            <a:r>
              <a:rPr lang="en-GB" sz="1200" dirty="0" err="1">
                <a:effectLst/>
                <a:latin typeface="Calibri" panose="020F0502020204030204" pitchFamily="34" charset="0"/>
                <a:ea typeface="Calibri" panose="020F0502020204030204" pitchFamily="34" charset="0"/>
                <a:cs typeface="Arial" panose="020B0604020202020204" pitchFamily="34" charset="0"/>
              </a:rPr>
              <a:t>steps..Laying</a:t>
            </a:r>
            <a:r>
              <a:rPr lang="en-GB" sz="1200" dirty="0">
                <a:effectLst/>
                <a:latin typeface="Calibri" panose="020F0502020204030204" pitchFamily="34" charset="0"/>
                <a:ea typeface="Calibri" panose="020F0502020204030204" pitchFamily="34" charset="0"/>
                <a:cs typeface="Arial" panose="020B0604020202020204" pitchFamily="34" charset="0"/>
              </a:rPr>
              <a:t> foundations for supported accomm</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Arial" panose="020B0604020202020204" pitchFamily="34" charset="0"/>
              </a:rPr>
              <a:t>Acquiring a range of housing stock including housing from Housing Associations, Private Rental Sector leasing, philanthropic gifts.</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Arial" panose="020B0604020202020204" pitchFamily="34" charset="0"/>
              </a:rPr>
              <a:t>Local Authorities agree to provide exempt rent rates.</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Arial" panose="020B0604020202020204" pitchFamily="34" charset="0"/>
              </a:rPr>
              <a:t>Service agreements between Housing Associations, PRS Landlords and Refugee Organisations. </a:t>
            </a:r>
          </a:p>
          <a:p>
            <a:pPr marL="342900" lvl="0" indent="-342900">
              <a:lnSpc>
                <a:spcPct val="107000"/>
              </a:lnSpc>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Arial" panose="020B0604020202020204" pitchFamily="34" charset="0"/>
              </a:rPr>
              <a:t>Establishing effective working partnerships with clear referral routes into accommodation</a:t>
            </a:r>
          </a:p>
          <a:p>
            <a:pPr marL="342900" lvl="0" indent="-342900">
              <a:lnSpc>
                <a:spcPct val="107000"/>
              </a:lnSpc>
              <a:spcAft>
                <a:spcPts val="800"/>
              </a:spcAft>
              <a:buFont typeface="Symbol" panose="05050102010706020507" pitchFamily="18" charset="2"/>
              <a:buChar char=""/>
            </a:pPr>
            <a:r>
              <a:rPr lang="en-GB" sz="1200" dirty="0">
                <a:effectLst/>
                <a:latin typeface="Calibri" panose="020F0502020204030204" pitchFamily="34" charset="0"/>
                <a:ea typeface="Calibri" panose="020F0502020204030204" pitchFamily="34" charset="0"/>
                <a:cs typeface="Arial" panose="020B0604020202020204" pitchFamily="34" charset="0"/>
              </a:rPr>
              <a:t>Business planning </a:t>
            </a:r>
          </a:p>
          <a:p>
            <a:endParaRPr lang="en-GB" dirty="0"/>
          </a:p>
        </p:txBody>
      </p:sp>
      <p:sp>
        <p:nvSpPr>
          <p:cNvPr id="4" name="Slide Number Placeholder 3"/>
          <p:cNvSpPr>
            <a:spLocks noGrp="1"/>
          </p:cNvSpPr>
          <p:nvPr>
            <p:ph type="sldNum" sz="quarter" idx="5"/>
          </p:nvPr>
        </p:nvSpPr>
        <p:spPr/>
        <p:txBody>
          <a:bodyPr/>
          <a:lstStyle/>
          <a:p>
            <a:fld id="{D0FB2540-B159-40B7-B1EC-E5A78805B77B}" type="slidenum">
              <a:rPr lang="en-GB" smtClean="0"/>
              <a:t>6</a:t>
            </a:fld>
            <a:endParaRPr lang="en-GB"/>
          </a:p>
        </p:txBody>
      </p:sp>
    </p:spTree>
    <p:extLst>
      <p:ext uri="{BB962C8B-B14F-4D97-AF65-F5344CB8AC3E}">
        <p14:creationId xmlns:p14="http://schemas.microsoft.com/office/powerpoint/2010/main" val="42125820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Initial actions for the housing manager will be to codesign the necessary resources for running a supported accommodation scheme.</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e.g. Tenancy agreement for Refugees, License agreement for Asylum Seekers, Support plan for tenants</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At Tai Pawb we already have best practice examples and the newly recruited Housing development manager has a good deal of experience managing supported accom</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Rich note: these aren’t support plans that people are traditionally used to. What makes this type of support plan different?</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e.g. ESOL ENGLISH SECOND LANG</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Linking up with city and guilds for courses like basic DIY</a:t>
            </a:r>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Trauma informed response</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What do you use in your support plans that doesn’t work?</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dirty="0">
                <a:effectLst/>
                <a:latin typeface="Calibri" panose="020F0502020204030204" pitchFamily="34" charset="0"/>
                <a:ea typeface="Calibri" panose="020F0502020204030204" pitchFamily="34" charset="0"/>
                <a:cs typeface="Arial" panose="020B0604020202020204" pitchFamily="34" charset="0"/>
              </a:rPr>
              <a:t>The more we can adopt housing first principles for this the better</a:t>
            </a:r>
          </a:p>
          <a:p>
            <a:endParaRPr lang="en-GB" dirty="0"/>
          </a:p>
        </p:txBody>
      </p:sp>
      <p:sp>
        <p:nvSpPr>
          <p:cNvPr id="4" name="Slide Number Placeholder 3"/>
          <p:cNvSpPr>
            <a:spLocks noGrp="1"/>
          </p:cNvSpPr>
          <p:nvPr>
            <p:ph type="sldNum" sz="quarter" idx="5"/>
          </p:nvPr>
        </p:nvSpPr>
        <p:spPr/>
        <p:txBody>
          <a:bodyPr/>
          <a:lstStyle/>
          <a:p>
            <a:fld id="{D0FB2540-B159-40B7-B1EC-E5A78805B77B}" type="slidenum">
              <a:rPr lang="en-GB" smtClean="0"/>
              <a:t>10</a:t>
            </a:fld>
            <a:endParaRPr lang="en-GB"/>
          </a:p>
        </p:txBody>
      </p:sp>
    </p:spTree>
    <p:extLst>
      <p:ext uri="{BB962C8B-B14F-4D97-AF65-F5344CB8AC3E}">
        <p14:creationId xmlns:p14="http://schemas.microsoft.com/office/powerpoint/2010/main" val="2305780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8.jp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16.jpg"/><Relationship Id="rId20"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2.png"/><Relationship Id="rId10" Type="http://schemas.openxmlformats.org/officeDocument/2006/relationships/image" Target="../media/image11.svg"/><Relationship Id="rId19" Type="http://schemas.openxmlformats.org/officeDocument/2006/relationships/image" Target="../media/image19.jpe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5143500"/>
            <a:ext cx="18288000" cy="5412776"/>
          </a:xfrm>
          <a:prstGeom prst="rect">
            <a:avLst/>
          </a:prstGeom>
          <a:solidFill>
            <a:srgbClr val="910436"/>
          </a:solidFill>
        </p:spPr>
      </p:sp>
      <p:pic>
        <p:nvPicPr>
          <p:cNvPr id="3" name="Picture 3"/>
          <p:cNvPicPr>
            <a:picLocks noChangeAspect="1"/>
          </p:cNvPicPr>
          <p:nvPr/>
        </p:nvPicPr>
        <p:blipFill>
          <a:blip r:embed="rId2"/>
          <a:srcRect t="39143" b="795"/>
          <a:stretch>
            <a:fillRect/>
          </a:stretch>
        </p:blipFill>
        <p:spPr>
          <a:xfrm>
            <a:off x="5446257" y="0"/>
            <a:ext cx="12841743" cy="5143500"/>
          </a:xfrm>
          <a:prstGeom prst="rect">
            <a:avLst/>
          </a:prstGeom>
        </p:spPr>
      </p:pic>
      <p:pic>
        <p:nvPicPr>
          <p:cNvPr id="4" name="Picture 4"/>
          <p:cNvPicPr>
            <a:picLocks noChangeAspect="1"/>
          </p:cNvPicPr>
          <p:nvPr/>
        </p:nvPicPr>
        <p:blipFill>
          <a:blip r:embed="rId3"/>
          <a:srcRect/>
          <a:stretch>
            <a:fillRect/>
          </a:stretch>
        </p:blipFill>
        <p:spPr>
          <a:xfrm>
            <a:off x="433943" y="226227"/>
            <a:ext cx="3269417" cy="2125993"/>
          </a:xfrm>
          <a:prstGeom prst="rect">
            <a:avLst/>
          </a:prstGeom>
        </p:spPr>
      </p:pic>
      <p:grpSp>
        <p:nvGrpSpPr>
          <p:cNvPr id="5" name="Group 5"/>
          <p:cNvGrpSpPr/>
          <p:nvPr/>
        </p:nvGrpSpPr>
        <p:grpSpPr>
          <a:xfrm>
            <a:off x="1028700" y="5764841"/>
            <a:ext cx="15490129" cy="3914648"/>
            <a:chOff x="0" y="0"/>
            <a:chExt cx="20653506" cy="5219531"/>
          </a:xfrm>
        </p:grpSpPr>
        <p:sp>
          <p:nvSpPr>
            <p:cNvPr id="6" name="TextBox 6"/>
            <p:cNvSpPr txBox="1"/>
            <p:nvPr/>
          </p:nvSpPr>
          <p:spPr>
            <a:xfrm>
              <a:off x="0" y="76200"/>
              <a:ext cx="20653506" cy="3234267"/>
            </a:xfrm>
            <a:prstGeom prst="rect">
              <a:avLst/>
            </a:prstGeom>
          </p:spPr>
          <p:txBody>
            <a:bodyPr lIns="0" tIns="0" rIns="0" bIns="0" rtlCol="0" anchor="t">
              <a:spAutoFit/>
            </a:bodyPr>
            <a:lstStyle/>
            <a:p>
              <a:pPr marL="0" lvl="0" indent="0">
                <a:lnSpc>
                  <a:spcPts val="9349"/>
                </a:lnSpc>
              </a:pPr>
              <a:r>
                <a:rPr lang="en-US" sz="8499" spc="-254" dirty="0">
                  <a:solidFill>
                    <a:srgbClr val="FFFFFF"/>
                  </a:solidFill>
                  <a:latin typeface="Ovo"/>
                </a:rPr>
                <a:t>Developing a new supported accommodation offer </a:t>
              </a:r>
            </a:p>
          </p:txBody>
        </p:sp>
        <p:sp>
          <p:nvSpPr>
            <p:cNvPr id="7" name="TextBox 7"/>
            <p:cNvSpPr txBox="1"/>
            <p:nvPr/>
          </p:nvSpPr>
          <p:spPr>
            <a:xfrm>
              <a:off x="0" y="3774906"/>
              <a:ext cx="20653506" cy="1444625"/>
            </a:xfrm>
            <a:prstGeom prst="rect">
              <a:avLst/>
            </a:prstGeom>
          </p:spPr>
          <p:txBody>
            <a:bodyPr lIns="0" tIns="0" rIns="0" bIns="0" rtlCol="0" anchor="t">
              <a:spAutoFit/>
            </a:bodyPr>
            <a:lstStyle/>
            <a:p>
              <a:pPr>
                <a:lnSpc>
                  <a:spcPts val="9100"/>
                </a:lnSpc>
              </a:pPr>
              <a:r>
                <a:rPr lang="en-US" sz="6500">
                  <a:solidFill>
                    <a:srgbClr val="FFFFFF"/>
                  </a:solidFill>
                  <a:latin typeface="Open Sauce Light"/>
                </a:rPr>
                <a:t>For Refugees and Asylum Seekers</a:t>
              </a:r>
            </a:p>
          </p:txBody>
        </p:sp>
      </p:grpSp>
      <p:pic>
        <p:nvPicPr>
          <p:cNvPr id="8" name="Picture 7">
            <a:extLst>
              <a:ext uri="{FF2B5EF4-FFF2-40B4-BE49-F238E27FC236}">
                <a16:creationId xmlns:a16="http://schemas.microsoft.com/office/drawing/2014/main" id="{ED259327-B9D0-4E05-9C66-03AB487C42BD}"/>
              </a:ext>
            </a:extLst>
          </p:cNvPr>
          <p:cNvPicPr>
            <a:picLocks noChangeAspect="1"/>
          </p:cNvPicPr>
          <p:nvPr/>
        </p:nvPicPr>
        <p:blipFill>
          <a:blip r:embed="rId4"/>
          <a:stretch>
            <a:fillRect/>
          </a:stretch>
        </p:blipFill>
        <p:spPr>
          <a:xfrm>
            <a:off x="433943" y="2952262"/>
            <a:ext cx="4171854" cy="15816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r="4865"/>
          <a:stretch>
            <a:fillRect/>
          </a:stretch>
        </p:blipFill>
        <p:spPr>
          <a:xfrm>
            <a:off x="914400" y="723900"/>
            <a:ext cx="8839200" cy="8915400"/>
          </a:xfrm>
          <a:prstGeom prst="rect">
            <a:avLst/>
          </a:prstGeom>
        </p:spPr>
      </p:pic>
      <p:sp>
        <p:nvSpPr>
          <p:cNvPr id="9" name="TextBox 8">
            <a:extLst>
              <a:ext uri="{FF2B5EF4-FFF2-40B4-BE49-F238E27FC236}">
                <a16:creationId xmlns:a16="http://schemas.microsoft.com/office/drawing/2014/main" id="{5685D321-F2CB-478E-94A3-A3D0C65161CE}"/>
              </a:ext>
            </a:extLst>
          </p:cNvPr>
          <p:cNvSpPr txBox="1"/>
          <p:nvPr/>
        </p:nvSpPr>
        <p:spPr>
          <a:xfrm>
            <a:off x="10134600" y="1943100"/>
            <a:ext cx="7010400" cy="3170099"/>
          </a:xfrm>
          <a:prstGeom prst="rect">
            <a:avLst/>
          </a:prstGeom>
          <a:noFill/>
        </p:spPr>
        <p:txBody>
          <a:bodyPr wrap="square" rtlCol="0">
            <a:spAutoFit/>
          </a:bodyPr>
          <a:lstStyle/>
          <a:p>
            <a:r>
              <a:rPr lang="en-GB" sz="4000" b="1" dirty="0"/>
              <a:t>Could you offer support to the work we’re doing? We’d love to hear from you…</a:t>
            </a:r>
          </a:p>
          <a:p>
            <a:endParaRPr lang="en-GB" sz="4000" b="1" dirty="0"/>
          </a:p>
          <a:p>
            <a:r>
              <a:rPr lang="en-GB" sz="4000" b="1" dirty="0"/>
              <a:t>Clare@taipawb.org</a:t>
            </a:r>
          </a:p>
        </p:txBody>
      </p:sp>
    </p:spTree>
    <p:extLst>
      <p:ext uri="{BB962C8B-B14F-4D97-AF65-F5344CB8AC3E}">
        <p14:creationId xmlns:p14="http://schemas.microsoft.com/office/powerpoint/2010/main" val="3496808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5143500"/>
            <a:ext cx="18288000" cy="5412776"/>
          </a:xfrm>
          <a:prstGeom prst="rect">
            <a:avLst/>
          </a:prstGeom>
          <a:solidFill>
            <a:srgbClr val="910436"/>
          </a:solidFill>
        </p:spPr>
      </p:sp>
      <p:pic>
        <p:nvPicPr>
          <p:cNvPr id="3" name="Picture 3"/>
          <p:cNvPicPr>
            <a:picLocks noChangeAspect="1"/>
          </p:cNvPicPr>
          <p:nvPr/>
        </p:nvPicPr>
        <p:blipFill>
          <a:blip r:embed="rId2"/>
          <a:srcRect t="39143" b="795"/>
          <a:stretch>
            <a:fillRect/>
          </a:stretch>
        </p:blipFill>
        <p:spPr>
          <a:xfrm>
            <a:off x="5446257" y="0"/>
            <a:ext cx="12841743" cy="5143500"/>
          </a:xfrm>
          <a:prstGeom prst="rect">
            <a:avLst/>
          </a:prstGeom>
        </p:spPr>
      </p:pic>
      <p:pic>
        <p:nvPicPr>
          <p:cNvPr id="4" name="Picture 4"/>
          <p:cNvPicPr>
            <a:picLocks noChangeAspect="1"/>
          </p:cNvPicPr>
          <p:nvPr/>
        </p:nvPicPr>
        <p:blipFill>
          <a:blip r:embed="rId3"/>
          <a:srcRect/>
          <a:stretch>
            <a:fillRect/>
          </a:stretch>
        </p:blipFill>
        <p:spPr>
          <a:xfrm>
            <a:off x="433943" y="226227"/>
            <a:ext cx="3269417" cy="2125993"/>
          </a:xfrm>
          <a:prstGeom prst="rect">
            <a:avLst/>
          </a:prstGeom>
        </p:spPr>
      </p:pic>
      <p:grpSp>
        <p:nvGrpSpPr>
          <p:cNvPr id="5" name="Group 5"/>
          <p:cNvGrpSpPr/>
          <p:nvPr/>
        </p:nvGrpSpPr>
        <p:grpSpPr>
          <a:xfrm>
            <a:off x="1028700" y="5764841"/>
            <a:ext cx="15490129" cy="3914648"/>
            <a:chOff x="0" y="0"/>
            <a:chExt cx="20653506" cy="5219531"/>
          </a:xfrm>
        </p:grpSpPr>
        <p:sp>
          <p:nvSpPr>
            <p:cNvPr id="6" name="TextBox 6"/>
            <p:cNvSpPr txBox="1"/>
            <p:nvPr/>
          </p:nvSpPr>
          <p:spPr>
            <a:xfrm>
              <a:off x="0" y="76200"/>
              <a:ext cx="20653506" cy="3234267"/>
            </a:xfrm>
            <a:prstGeom prst="rect">
              <a:avLst/>
            </a:prstGeom>
          </p:spPr>
          <p:txBody>
            <a:bodyPr lIns="0" tIns="0" rIns="0" bIns="0" rtlCol="0" anchor="t">
              <a:spAutoFit/>
            </a:bodyPr>
            <a:lstStyle/>
            <a:p>
              <a:pPr marL="0" lvl="0" indent="0">
                <a:lnSpc>
                  <a:spcPts val="9349"/>
                </a:lnSpc>
              </a:pPr>
              <a:r>
                <a:rPr lang="en-US" sz="8499" spc="-254">
                  <a:solidFill>
                    <a:srgbClr val="FFFFFF"/>
                  </a:solidFill>
                  <a:latin typeface="Ovo"/>
                </a:rPr>
                <a:t>Developing a new supported accommodation offer </a:t>
              </a:r>
            </a:p>
          </p:txBody>
        </p:sp>
        <p:sp>
          <p:nvSpPr>
            <p:cNvPr id="7" name="TextBox 7"/>
            <p:cNvSpPr txBox="1"/>
            <p:nvPr/>
          </p:nvSpPr>
          <p:spPr>
            <a:xfrm>
              <a:off x="0" y="3774906"/>
              <a:ext cx="20653506" cy="1444625"/>
            </a:xfrm>
            <a:prstGeom prst="rect">
              <a:avLst/>
            </a:prstGeom>
          </p:spPr>
          <p:txBody>
            <a:bodyPr lIns="0" tIns="0" rIns="0" bIns="0" rtlCol="0" anchor="t">
              <a:spAutoFit/>
            </a:bodyPr>
            <a:lstStyle/>
            <a:p>
              <a:pPr>
                <a:lnSpc>
                  <a:spcPts val="9100"/>
                </a:lnSpc>
              </a:pPr>
              <a:r>
                <a:rPr lang="en-US" sz="6500">
                  <a:solidFill>
                    <a:srgbClr val="FFFFFF"/>
                  </a:solidFill>
                  <a:latin typeface="Open Sauce Light"/>
                </a:rPr>
                <a:t>For Refugees and Asylum Seekers</a:t>
              </a:r>
            </a:p>
          </p:txBody>
        </p:sp>
      </p:grpSp>
      <p:pic>
        <p:nvPicPr>
          <p:cNvPr id="8" name="Picture 7">
            <a:extLst>
              <a:ext uri="{FF2B5EF4-FFF2-40B4-BE49-F238E27FC236}">
                <a16:creationId xmlns:a16="http://schemas.microsoft.com/office/drawing/2014/main" id="{A337E2B1-37DB-4F75-AE32-69096F261E7C}"/>
              </a:ext>
            </a:extLst>
          </p:cNvPr>
          <p:cNvPicPr>
            <a:picLocks noChangeAspect="1"/>
          </p:cNvPicPr>
          <p:nvPr/>
        </p:nvPicPr>
        <p:blipFill>
          <a:blip r:embed="rId4"/>
          <a:stretch>
            <a:fillRect/>
          </a:stretch>
        </p:blipFill>
        <p:spPr>
          <a:xfrm>
            <a:off x="433942" y="2952262"/>
            <a:ext cx="4573837" cy="173403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1280668" y="688888"/>
            <a:ext cx="9525" cy="955018"/>
          </a:xfrm>
          <a:prstGeom prst="rect">
            <a:avLst/>
          </a:prstGeom>
          <a:solidFill>
            <a:srgbClr val="3F4042"/>
          </a:solidFill>
        </p:spPr>
      </p:sp>
      <p:sp>
        <p:nvSpPr>
          <p:cNvPr id="4" name="TextBox 4"/>
          <p:cNvSpPr txBox="1"/>
          <p:nvPr/>
        </p:nvSpPr>
        <p:spPr>
          <a:xfrm>
            <a:off x="11658600" y="804253"/>
            <a:ext cx="4913008" cy="839653"/>
          </a:xfrm>
          <a:prstGeom prst="rect">
            <a:avLst/>
          </a:prstGeom>
        </p:spPr>
        <p:txBody>
          <a:bodyPr lIns="0" tIns="0" rIns="0" bIns="0" rtlCol="0" anchor="t">
            <a:spAutoFit/>
          </a:bodyPr>
          <a:lstStyle/>
          <a:p>
            <a:pPr>
              <a:lnSpc>
                <a:spcPts val="3379"/>
              </a:lnSpc>
            </a:pPr>
            <a:r>
              <a:rPr lang="en-US" sz="2600" dirty="0">
                <a:solidFill>
                  <a:srgbClr val="00A99D"/>
                </a:solidFill>
                <a:latin typeface="Open Sauce Light"/>
              </a:rPr>
              <a:t>Move on / supported </a:t>
            </a:r>
            <a:r>
              <a:rPr lang="en-US" sz="2600" dirty="0" err="1">
                <a:solidFill>
                  <a:srgbClr val="00A99D"/>
                </a:solidFill>
                <a:latin typeface="Open Sauce Light"/>
              </a:rPr>
              <a:t>accom</a:t>
            </a:r>
            <a:r>
              <a:rPr lang="en-US" sz="2600" dirty="0">
                <a:solidFill>
                  <a:srgbClr val="00A99D"/>
                </a:solidFill>
                <a:latin typeface="Open Sauce Light"/>
              </a:rPr>
              <a:t> initiative</a:t>
            </a:r>
          </a:p>
        </p:txBody>
      </p:sp>
      <p:grpSp>
        <p:nvGrpSpPr>
          <p:cNvPr id="6" name="Group 6"/>
          <p:cNvGrpSpPr/>
          <p:nvPr/>
        </p:nvGrpSpPr>
        <p:grpSpPr>
          <a:xfrm>
            <a:off x="10202100" y="1787199"/>
            <a:ext cx="6369508" cy="955018"/>
            <a:chOff x="0" y="0"/>
            <a:chExt cx="8492677" cy="1273358"/>
          </a:xfrm>
        </p:grpSpPr>
        <p:sp>
          <p:nvSpPr>
            <p:cNvPr id="7" name="AutoShape 7"/>
            <p:cNvSpPr/>
            <p:nvPr/>
          </p:nvSpPr>
          <p:spPr>
            <a:xfrm>
              <a:off x="1438090" y="0"/>
              <a:ext cx="12700" cy="1273358"/>
            </a:xfrm>
            <a:prstGeom prst="rect">
              <a:avLst/>
            </a:prstGeom>
            <a:solidFill>
              <a:srgbClr val="3F4042"/>
            </a:solidFill>
          </p:spPr>
        </p:sp>
        <p:sp>
          <p:nvSpPr>
            <p:cNvPr id="8" name="TextBox 8"/>
            <p:cNvSpPr txBox="1"/>
            <p:nvPr/>
          </p:nvSpPr>
          <p:spPr>
            <a:xfrm>
              <a:off x="1942000" y="376094"/>
              <a:ext cx="6550677" cy="538183"/>
            </a:xfrm>
            <a:prstGeom prst="rect">
              <a:avLst/>
            </a:prstGeom>
          </p:spPr>
          <p:txBody>
            <a:bodyPr lIns="0" tIns="0" rIns="0" bIns="0" rtlCol="0" anchor="t">
              <a:spAutoFit/>
            </a:bodyPr>
            <a:lstStyle/>
            <a:p>
              <a:pPr>
                <a:lnSpc>
                  <a:spcPts val="3379"/>
                </a:lnSpc>
              </a:pPr>
              <a:r>
                <a:rPr lang="en-US" sz="2600" dirty="0">
                  <a:solidFill>
                    <a:srgbClr val="EA890A"/>
                  </a:solidFill>
                  <a:latin typeface="Open Sauce Light"/>
                </a:rPr>
                <a:t>Increasing hosting provision</a:t>
              </a:r>
            </a:p>
          </p:txBody>
        </p:sp>
        <p:sp>
          <p:nvSpPr>
            <p:cNvPr id="9" name="TextBox 9"/>
            <p:cNvSpPr txBox="1"/>
            <p:nvPr/>
          </p:nvSpPr>
          <p:spPr>
            <a:xfrm>
              <a:off x="0" y="85208"/>
              <a:ext cx="946879" cy="1039259"/>
            </a:xfrm>
            <a:prstGeom prst="rect">
              <a:avLst/>
            </a:prstGeom>
          </p:spPr>
          <p:txBody>
            <a:bodyPr lIns="0" tIns="0" rIns="0" bIns="0" rtlCol="0" anchor="t">
              <a:spAutoFit/>
            </a:bodyPr>
            <a:lstStyle/>
            <a:p>
              <a:pPr marL="0" lvl="0" indent="0" algn="r">
                <a:lnSpc>
                  <a:spcPts val="6325"/>
                </a:lnSpc>
                <a:spcBef>
                  <a:spcPct val="0"/>
                </a:spcBef>
              </a:pPr>
              <a:endParaRPr lang="en-US" sz="4865" spc="-145" dirty="0">
                <a:solidFill>
                  <a:srgbClr val="EA890A"/>
                </a:solidFill>
                <a:latin typeface="Ovo Bold"/>
              </a:endParaRPr>
            </a:p>
          </p:txBody>
        </p:sp>
      </p:grpSp>
      <p:grpSp>
        <p:nvGrpSpPr>
          <p:cNvPr id="10" name="Group 10"/>
          <p:cNvGrpSpPr/>
          <p:nvPr/>
        </p:nvGrpSpPr>
        <p:grpSpPr>
          <a:xfrm>
            <a:off x="10202100" y="3005381"/>
            <a:ext cx="6369508" cy="955018"/>
            <a:chOff x="0" y="0"/>
            <a:chExt cx="8492677" cy="1273358"/>
          </a:xfrm>
        </p:grpSpPr>
        <p:sp>
          <p:nvSpPr>
            <p:cNvPr id="11" name="AutoShape 11"/>
            <p:cNvSpPr/>
            <p:nvPr/>
          </p:nvSpPr>
          <p:spPr>
            <a:xfrm>
              <a:off x="1438090" y="0"/>
              <a:ext cx="12700" cy="1273358"/>
            </a:xfrm>
            <a:prstGeom prst="rect">
              <a:avLst/>
            </a:prstGeom>
            <a:solidFill>
              <a:srgbClr val="3F4042"/>
            </a:solidFill>
          </p:spPr>
        </p:sp>
        <p:sp>
          <p:nvSpPr>
            <p:cNvPr id="12" name="TextBox 12"/>
            <p:cNvSpPr txBox="1"/>
            <p:nvPr/>
          </p:nvSpPr>
          <p:spPr>
            <a:xfrm>
              <a:off x="1942000" y="153820"/>
              <a:ext cx="6550677" cy="1119538"/>
            </a:xfrm>
            <a:prstGeom prst="rect">
              <a:avLst/>
            </a:prstGeom>
          </p:spPr>
          <p:txBody>
            <a:bodyPr lIns="0" tIns="0" rIns="0" bIns="0" rtlCol="0" anchor="t">
              <a:spAutoFit/>
            </a:bodyPr>
            <a:lstStyle/>
            <a:p>
              <a:pPr>
                <a:lnSpc>
                  <a:spcPts val="3379"/>
                </a:lnSpc>
              </a:pPr>
              <a:r>
                <a:rPr lang="en-US" sz="2600" dirty="0">
                  <a:solidFill>
                    <a:srgbClr val="0074CD"/>
                  </a:solidFill>
                  <a:latin typeface="Open Sauce Light"/>
                </a:rPr>
                <a:t>Service coordination for NRPF people</a:t>
              </a:r>
            </a:p>
          </p:txBody>
        </p:sp>
        <p:sp>
          <p:nvSpPr>
            <p:cNvPr id="13" name="TextBox 13"/>
            <p:cNvSpPr txBox="1"/>
            <p:nvPr/>
          </p:nvSpPr>
          <p:spPr>
            <a:xfrm>
              <a:off x="0" y="85208"/>
              <a:ext cx="946879" cy="1045792"/>
            </a:xfrm>
            <a:prstGeom prst="rect">
              <a:avLst/>
            </a:prstGeom>
          </p:spPr>
          <p:txBody>
            <a:bodyPr lIns="0" tIns="0" rIns="0" bIns="0" rtlCol="0" anchor="t">
              <a:spAutoFit/>
            </a:bodyPr>
            <a:lstStyle/>
            <a:p>
              <a:pPr marL="0" lvl="0" indent="0" algn="r">
                <a:lnSpc>
                  <a:spcPts val="6325"/>
                </a:lnSpc>
                <a:spcBef>
                  <a:spcPct val="0"/>
                </a:spcBef>
              </a:pPr>
              <a:endParaRPr lang="en-US" sz="4865" spc="-145" dirty="0">
                <a:solidFill>
                  <a:srgbClr val="0074CD"/>
                </a:solidFill>
                <a:latin typeface="Ovo Bold"/>
              </a:endParaRPr>
            </a:p>
          </p:txBody>
        </p:sp>
      </p:grpSp>
      <p:grpSp>
        <p:nvGrpSpPr>
          <p:cNvPr id="14" name="Group 14"/>
          <p:cNvGrpSpPr/>
          <p:nvPr/>
        </p:nvGrpSpPr>
        <p:grpSpPr>
          <a:xfrm>
            <a:off x="10202100" y="4242383"/>
            <a:ext cx="6369508" cy="955018"/>
            <a:chOff x="0" y="0"/>
            <a:chExt cx="8492677" cy="1273358"/>
          </a:xfrm>
        </p:grpSpPr>
        <p:sp>
          <p:nvSpPr>
            <p:cNvPr id="15" name="AutoShape 15"/>
            <p:cNvSpPr/>
            <p:nvPr/>
          </p:nvSpPr>
          <p:spPr>
            <a:xfrm>
              <a:off x="1438090" y="0"/>
              <a:ext cx="12700" cy="1273358"/>
            </a:xfrm>
            <a:prstGeom prst="rect">
              <a:avLst/>
            </a:prstGeom>
            <a:solidFill>
              <a:srgbClr val="3F4042"/>
            </a:solidFill>
          </p:spPr>
        </p:sp>
        <p:sp>
          <p:nvSpPr>
            <p:cNvPr id="16" name="TextBox 16"/>
            <p:cNvSpPr txBox="1"/>
            <p:nvPr/>
          </p:nvSpPr>
          <p:spPr>
            <a:xfrm>
              <a:off x="1942000" y="48333"/>
              <a:ext cx="6550677" cy="1119538"/>
            </a:xfrm>
            <a:prstGeom prst="rect">
              <a:avLst/>
            </a:prstGeom>
          </p:spPr>
          <p:txBody>
            <a:bodyPr lIns="0" tIns="0" rIns="0" bIns="0" rtlCol="0" anchor="t">
              <a:spAutoFit/>
            </a:bodyPr>
            <a:lstStyle/>
            <a:p>
              <a:pPr>
                <a:lnSpc>
                  <a:spcPts val="3379"/>
                </a:lnSpc>
              </a:pPr>
              <a:r>
                <a:rPr lang="en-US" sz="2600" dirty="0">
                  <a:solidFill>
                    <a:srgbClr val="3F4042"/>
                  </a:solidFill>
                  <a:latin typeface="Open Sauce Light"/>
                </a:rPr>
                <a:t>Referral to progression programs</a:t>
              </a:r>
            </a:p>
          </p:txBody>
        </p:sp>
        <p:sp>
          <p:nvSpPr>
            <p:cNvPr id="17" name="TextBox 17"/>
            <p:cNvSpPr txBox="1"/>
            <p:nvPr/>
          </p:nvSpPr>
          <p:spPr>
            <a:xfrm>
              <a:off x="0" y="85208"/>
              <a:ext cx="946879" cy="1045792"/>
            </a:xfrm>
            <a:prstGeom prst="rect">
              <a:avLst/>
            </a:prstGeom>
          </p:spPr>
          <p:txBody>
            <a:bodyPr lIns="0" tIns="0" rIns="0" bIns="0" rtlCol="0" anchor="t">
              <a:spAutoFit/>
            </a:bodyPr>
            <a:lstStyle/>
            <a:p>
              <a:pPr marL="0" lvl="0" indent="0" algn="r">
                <a:lnSpc>
                  <a:spcPts val="6325"/>
                </a:lnSpc>
                <a:spcBef>
                  <a:spcPct val="0"/>
                </a:spcBef>
              </a:pPr>
              <a:endParaRPr lang="en-US" sz="4865" spc="-145" dirty="0">
                <a:solidFill>
                  <a:srgbClr val="382047"/>
                </a:solidFill>
                <a:latin typeface="Ovo Bold"/>
              </a:endParaRPr>
            </a:p>
          </p:txBody>
        </p:sp>
      </p:grpSp>
      <p:grpSp>
        <p:nvGrpSpPr>
          <p:cNvPr id="18" name="Group 18"/>
          <p:cNvGrpSpPr/>
          <p:nvPr/>
        </p:nvGrpSpPr>
        <p:grpSpPr>
          <a:xfrm>
            <a:off x="10202100" y="5414763"/>
            <a:ext cx="6359211" cy="955018"/>
            <a:chOff x="0" y="0"/>
            <a:chExt cx="8478948" cy="1273358"/>
          </a:xfrm>
        </p:grpSpPr>
        <p:sp>
          <p:nvSpPr>
            <p:cNvPr id="19" name="AutoShape 19"/>
            <p:cNvSpPr/>
            <p:nvPr/>
          </p:nvSpPr>
          <p:spPr>
            <a:xfrm>
              <a:off x="1438090" y="0"/>
              <a:ext cx="12700" cy="1273358"/>
            </a:xfrm>
            <a:prstGeom prst="rect">
              <a:avLst/>
            </a:prstGeom>
            <a:solidFill>
              <a:srgbClr val="3F4042"/>
            </a:solidFill>
          </p:spPr>
        </p:sp>
        <p:sp>
          <p:nvSpPr>
            <p:cNvPr id="20" name="TextBox 20"/>
            <p:cNvSpPr txBox="1"/>
            <p:nvPr/>
          </p:nvSpPr>
          <p:spPr>
            <a:xfrm>
              <a:off x="1928271" y="0"/>
              <a:ext cx="6550677" cy="1119538"/>
            </a:xfrm>
            <a:prstGeom prst="rect">
              <a:avLst/>
            </a:prstGeom>
          </p:spPr>
          <p:txBody>
            <a:bodyPr lIns="0" tIns="0" rIns="0" bIns="0" rtlCol="0" anchor="t">
              <a:spAutoFit/>
            </a:bodyPr>
            <a:lstStyle/>
            <a:p>
              <a:pPr>
                <a:lnSpc>
                  <a:spcPts val="3379"/>
                </a:lnSpc>
              </a:pPr>
              <a:r>
                <a:rPr lang="en-US" sz="2600" dirty="0">
                  <a:solidFill>
                    <a:srgbClr val="AC1250"/>
                  </a:solidFill>
                  <a:latin typeface="Open Sauce Light"/>
                </a:rPr>
                <a:t>Advocacy support and referral to legal support</a:t>
              </a:r>
            </a:p>
          </p:txBody>
        </p:sp>
        <p:sp>
          <p:nvSpPr>
            <p:cNvPr id="21" name="TextBox 21"/>
            <p:cNvSpPr txBox="1"/>
            <p:nvPr/>
          </p:nvSpPr>
          <p:spPr>
            <a:xfrm>
              <a:off x="0" y="85208"/>
              <a:ext cx="946879" cy="1045792"/>
            </a:xfrm>
            <a:prstGeom prst="rect">
              <a:avLst/>
            </a:prstGeom>
          </p:spPr>
          <p:txBody>
            <a:bodyPr lIns="0" tIns="0" rIns="0" bIns="0" rtlCol="0" anchor="t">
              <a:spAutoFit/>
            </a:bodyPr>
            <a:lstStyle/>
            <a:p>
              <a:pPr marL="0" lvl="0" indent="0" algn="r">
                <a:lnSpc>
                  <a:spcPts val="6325"/>
                </a:lnSpc>
                <a:spcBef>
                  <a:spcPct val="0"/>
                </a:spcBef>
              </a:pPr>
              <a:endParaRPr lang="en-US" sz="4865" spc="-145" dirty="0">
                <a:solidFill>
                  <a:srgbClr val="AC1250"/>
                </a:solidFill>
                <a:latin typeface="Ovo Bold"/>
              </a:endParaRPr>
            </a:p>
          </p:txBody>
        </p:sp>
      </p:grpSp>
      <p:sp>
        <p:nvSpPr>
          <p:cNvPr id="22" name="AutoShape 22"/>
          <p:cNvSpPr/>
          <p:nvPr/>
        </p:nvSpPr>
        <p:spPr>
          <a:xfrm>
            <a:off x="0" y="-15240"/>
            <a:ext cx="8459644" cy="8054340"/>
          </a:xfrm>
          <a:prstGeom prst="rect">
            <a:avLst/>
          </a:prstGeom>
          <a:solidFill>
            <a:srgbClr val="910436"/>
          </a:solidFill>
        </p:spPr>
        <p:txBody>
          <a:bodyPr/>
          <a:lstStyle/>
          <a:p>
            <a:endParaRPr lang="en-GB" dirty="0"/>
          </a:p>
        </p:txBody>
      </p:sp>
      <p:sp>
        <p:nvSpPr>
          <p:cNvPr id="23" name="TextBox 23"/>
          <p:cNvSpPr txBox="1"/>
          <p:nvPr/>
        </p:nvSpPr>
        <p:spPr>
          <a:xfrm>
            <a:off x="575749" y="1327590"/>
            <a:ext cx="6406821" cy="2731773"/>
          </a:xfrm>
          <a:prstGeom prst="rect">
            <a:avLst/>
          </a:prstGeom>
        </p:spPr>
        <p:txBody>
          <a:bodyPr lIns="0" tIns="0" rIns="0" bIns="0" rtlCol="0" anchor="t">
            <a:spAutoFit/>
          </a:bodyPr>
          <a:lstStyle/>
          <a:p>
            <a:pPr>
              <a:lnSpc>
                <a:spcPts val="7150"/>
              </a:lnSpc>
            </a:pPr>
            <a:r>
              <a:rPr lang="en-GB" sz="5400" dirty="0">
                <a:solidFill>
                  <a:srgbClr val="FFFFFF"/>
                </a:solidFill>
                <a:latin typeface="Ovo"/>
              </a:rPr>
              <a:t>Building the Nation of Sanctuary – A Joined Up Approach</a:t>
            </a:r>
            <a:endParaRPr lang="en-US" sz="5400" dirty="0">
              <a:solidFill>
                <a:srgbClr val="FFFFFF"/>
              </a:solidFill>
              <a:latin typeface="Ovo"/>
            </a:endParaRPr>
          </a:p>
        </p:txBody>
      </p:sp>
      <p:sp>
        <p:nvSpPr>
          <p:cNvPr id="24" name="TextBox 24"/>
          <p:cNvSpPr txBox="1"/>
          <p:nvPr/>
        </p:nvSpPr>
        <p:spPr>
          <a:xfrm>
            <a:off x="575749" y="652513"/>
            <a:ext cx="5981700" cy="571567"/>
          </a:xfrm>
          <a:prstGeom prst="rect">
            <a:avLst/>
          </a:prstGeom>
        </p:spPr>
        <p:txBody>
          <a:bodyPr wrap="square" lIns="0" tIns="0" rIns="0" bIns="0" rtlCol="0" anchor="t">
            <a:spAutoFit/>
          </a:bodyPr>
          <a:lstStyle/>
          <a:p>
            <a:pPr>
              <a:lnSpc>
                <a:spcPts val="2256"/>
              </a:lnSpc>
            </a:pPr>
            <a:r>
              <a:rPr lang="en-US" sz="1880" spc="71" dirty="0">
                <a:solidFill>
                  <a:srgbClr val="FFFFFF"/>
                </a:solidFill>
                <a:latin typeface="Open Sauce Light Bold"/>
              </a:rPr>
              <a:t>HOUSING JUSTICE CYMRU, THE WALLICH, WELSH REFUGEE COUNCIL, TAI PAWB + OASIS</a:t>
            </a:r>
          </a:p>
        </p:txBody>
      </p:sp>
      <p:grpSp>
        <p:nvGrpSpPr>
          <p:cNvPr id="25" name="Group 25"/>
          <p:cNvGrpSpPr/>
          <p:nvPr/>
        </p:nvGrpSpPr>
        <p:grpSpPr>
          <a:xfrm>
            <a:off x="10202100" y="6517770"/>
            <a:ext cx="6369508" cy="1333285"/>
            <a:chOff x="0" y="0"/>
            <a:chExt cx="8492677" cy="1777714"/>
          </a:xfrm>
        </p:grpSpPr>
        <p:sp>
          <p:nvSpPr>
            <p:cNvPr id="26" name="AutoShape 26"/>
            <p:cNvSpPr/>
            <p:nvPr/>
          </p:nvSpPr>
          <p:spPr>
            <a:xfrm>
              <a:off x="1438090" y="0"/>
              <a:ext cx="12700" cy="1273358"/>
            </a:xfrm>
            <a:prstGeom prst="rect">
              <a:avLst/>
            </a:prstGeom>
            <a:solidFill>
              <a:srgbClr val="3F4042"/>
            </a:solidFill>
          </p:spPr>
        </p:sp>
        <p:sp>
          <p:nvSpPr>
            <p:cNvPr id="27" name="TextBox 27"/>
            <p:cNvSpPr txBox="1"/>
            <p:nvPr/>
          </p:nvSpPr>
          <p:spPr>
            <a:xfrm>
              <a:off x="1942000" y="76820"/>
              <a:ext cx="6550677" cy="1700894"/>
            </a:xfrm>
            <a:prstGeom prst="rect">
              <a:avLst/>
            </a:prstGeom>
          </p:spPr>
          <p:txBody>
            <a:bodyPr lIns="0" tIns="0" rIns="0" bIns="0" rtlCol="0" anchor="t">
              <a:spAutoFit/>
            </a:bodyPr>
            <a:lstStyle/>
            <a:p>
              <a:pPr>
                <a:lnSpc>
                  <a:spcPts val="3379"/>
                </a:lnSpc>
              </a:pPr>
              <a:r>
                <a:rPr lang="en-US" sz="2600" dirty="0">
                  <a:solidFill>
                    <a:srgbClr val="0074CD"/>
                  </a:solidFill>
                  <a:latin typeface="Open Sauce Light"/>
                </a:rPr>
                <a:t>Evidence gathering and co production to support change for future policy</a:t>
              </a:r>
            </a:p>
          </p:txBody>
        </p:sp>
        <p:sp>
          <p:nvSpPr>
            <p:cNvPr id="28" name="TextBox 28"/>
            <p:cNvSpPr txBox="1"/>
            <p:nvPr/>
          </p:nvSpPr>
          <p:spPr>
            <a:xfrm>
              <a:off x="0" y="85208"/>
              <a:ext cx="946879" cy="1045792"/>
            </a:xfrm>
            <a:prstGeom prst="rect">
              <a:avLst/>
            </a:prstGeom>
          </p:spPr>
          <p:txBody>
            <a:bodyPr lIns="0" tIns="0" rIns="0" bIns="0" rtlCol="0" anchor="t">
              <a:spAutoFit/>
            </a:bodyPr>
            <a:lstStyle/>
            <a:p>
              <a:pPr marL="0" lvl="0" indent="0" algn="r">
                <a:lnSpc>
                  <a:spcPts val="6325"/>
                </a:lnSpc>
                <a:spcBef>
                  <a:spcPct val="0"/>
                </a:spcBef>
              </a:pPr>
              <a:endParaRPr lang="en-US" sz="4865" spc="-145" dirty="0">
                <a:solidFill>
                  <a:srgbClr val="0074CD"/>
                </a:solidFill>
                <a:latin typeface="Ovo Bold"/>
              </a:endParaRPr>
            </a:p>
          </p:txBody>
        </p:sp>
      </p:grpSp>
      <p:pic>
        <p:nvPicPr>
          <p:cNvPr id="30" name="Graphic 29" descr="Home1 outline">
            <a:extLst>
              <a:ext uri="{FF2B5EF4-FFF2-40B4-BE49-F238E27FC236}">
                <a16:creationId xmlns:a16="http://schemas.microsoft.com/office/drawing/2014/main" id="{835C02BC-6550-4AAA-9113-A8C27D4A8E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15497" y="716415"/>
            <a:ext cx="914400" cy="914400"/>
          </a:xfrm>
          <a:prstGeom prst="rect">
            <a:avLst/>
          </a:prstGeom>
        </p:spPr>
      </p:pic>
      <p:pic>
        <p:nvPicPr>
          <p:cNvPr id="32" name="Graphic 31" descr="Sleep outline">
            <a:extLst>
              <a:ext uri="{FF2B5EF4-FFF2-40B4-BE49-F238E27FC236}">
                <a16:creationId xmlns:a16="http://schemas.microsoft.com/office/drawing/2014/main" id="{E2586ACE-4413-4E7D-A5BC-05B47419AC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9979" y="1793740"/>
            <a:ext cx="914400" cy="914400"/>
          </a:xfrm>
          <a:prstGeom prst="rect">
            <a:avLst/>
          </a:prstGeom>
        </p:spPr>
      </p:pic>
      <p:pic>
        <p:nvPicPr>
          <p:cNvPr id="34" name="Graphic 33" descr="Map compass outline">
            <a:extLst>
              <a:ext uri="{FF2B5EF4-FFF2-40B4-BE49-F238E27FC236}">
                <a16:creationId xmlns:a16="http://schemas.microsoft.com/office/drawing/2014/main" id="{F79E24D3-B6A4-4719-816C-71208E25E9C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15497" y="3037846"/>
            <a:ext cx="914400" cy="914400"/>
          </a:xfrm>
          <a:prstGeom prst="rect">
            <a:avLst/>
          </a:prstGeom>
        </p:spPr>
      </p:pic>
      <p:pic>
        <p:nvPicPr>
          <p:cNvPr id="36" name="Graphic 35" descr="Aspiration outline">
            <a:extLst>
              <a:ext uri="{FF2B5EF4-FFF2-40B4-BE49-F238E27FC236}">
                <a16:creationId xmlns:a16="http://schemas.microsoft.com/office/drawing/2014/main" id="{A82EFDC0-82D2-4004-8126-A8BB29B9476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15497" y="4306289"/>
            <a:ext cx="914400" cy="914400"/>
          </a:xfrm>
          <a:prstGeom prst="rect">
            <a:avLst/>
          </a:prstGeom>
        </p:spPr>
      </p:pic>
      <p:pic>
        <p:nvPicPr>
          <p:cNvPr id="38" name="Graphic 37" descr="Boardroom outline">
            <a:extLst>
              <a:ext uri="{FF2B5EF4-FFF2-40B4-BE49-F238E27FC236}">
                <a16:creationId xmlns:a16="http://schemas.microsoft.com/office/drawing/2014/main" id="{835FF3C0-73D2-46B5-93F4-B2713622D06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115497" y="5443982"/>
            <a:ext cx="914400" cy="914400"/>
          </a:xfrm>
          <a:prstGeom prst="rect">
            <a:avLst/>
          </a:prstGeom>
        </p:spPr>
      </p:pic>
      <p:pic>
        <p:nvPicPr>
          <p:cNvPr id="40" name="Graphic 39" descr="Cheers outline">
            <a:extLst>
              <a:ext uri="{FF2B5EF4-FFF2-40B4-BE49-F238E27FC236}">
                <a16:creationId xmlns:a16="http://schemas.microsoft.com/office/drawing/2014/main" id="{B61B2991-4E45-44E6-A93E-7884CD5BE25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099979" y="6575385"/>
            <a:ext cx="914400" cy="914400"/>
          </a:xfrm>
          <a:prstGeom prst="rect">
            <a:avLst/>
          </a:prstGeom>
        </p:spPr>
      </p:pic>
      <p:pic>
        <p:nvPicPr>
          <p:cNvPr id="41" name="Picture 4">
            <a:extLst>
              <a:ext uri="{FF2B5EF4-FFF2-40B4-BE49-F238E27FC236}">
                <a16:creationId xmlns:a16="http://schemas.microsoft.com/office/drawing/2014/main" id="{828573DF-ADE3-4C56-ADE5-17244AF39CC6}"/>
              </a:ext>
            </a:extLst>
          </p:cNvPr>
          <p:cNvPicPr>
            <a:picLocks noChangeAspect="1"/>
          </p:cNvPicPr>
          <p:nvPr/>
        </p:nvPicPr>
        <p:blipFill>
          <a:blip r:embed="rId15"/>
          <a:srcRect/>
          <a:stretch>
            <a:fillRect/>
          </a:stretch>
        </p:blipFill>
        <p:spPr>
          <a:xfrm>
            <a:off x="9938586" y="8513875"/>
            <a:ext cx="1878767" cy="1221700"/>
          </a:xfrm>
          <a:prstGeom prst="rect">
            <a:avLst/>
          </a:prstGeom>
        </p:spPr>
      </p:pic>
      <p:pic>
        <p:nvPicPr>
          <p:cNvPr id="43" name="Picture 42" descr="Logo, company name&#10;&#10;Description automatically generated">
            <a:extLst>
              <a:ext uri="{FF2B5EF4-FFF2-40B4-BE49-F238E27FC236}">
                <a16:creationId xmlns:a16="http://schemas.microsoft.com/office/drawing/2014/main" id="{EFF2CA13-663A-4CF1-9401-70D43853DEB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06731" y="8229588"/>
            <a:ext cx="1790275" cy="1790275"/>
          </a:xfrm>
          <a:prstGeom prst="rect">
            <a:avLst/>
          </a:prstGeom>
        </p:spPr>
      </p:pic>
      <p:pic>
        <p:nvPicPr>
          <p:cNvPr id="45" name="Picture 44" descr="Logo, circle&#10;&#10;Description automatically generated">
            <a:extLst>
              <a:ext uri="{FF2B5EF4-FFF2-40B4-BE49-F238E27FC236}">
                <a16:creationId xmlns:a16="http://schemas.microsoft.com/office/drawing/2014/main" id="{0EA49E05-E8DB-43B2-81AE-E873B486956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3391513" y="8269600"/>
            <a:ext cx="1426588" cy="1853345"/>
          </a:xfrm>
          <a:prstGeom prst="rect">
            <a:avLst/>
          </a:prstGeom>
        </p:spPr>
      </p:pic>
      <p:pic>
        <p:nvPicPr>
          <p:cNvPr id="47" name="Picture 46" descr="Logo, company name&#10;&#10;Description automatically generated">
            <a:extLst>
              <a:ext uri="{FF2B5EF4-FFF2-40B4-BE49-F238E27FC236}">
                <a16:creationId xmlns:a16="http://schemas.microsoft.com/office/drawing/2014/main" id="{4C81CA65-8652-4415-8C4E-E42417E1D39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147816" y="8205680"/>
            <a:ext cx="2387033" cy="1790275"/>
          </a:xfrm>
          <a:prstGeom prst="rect">
            <a:avLst/>
          </a:prstGeom>
        </p:spPr>
      </p:pic>
      <p:pic>
        <p:nvPicPr>
          <p:cNvPr id="49" name="Picture 48" descr="Logo&#10;&#10;Description automatically generated">
            <a:extLst>
              <a:ext uri="{FF2B5EF4-FFF2-40B4-BE49-F238E27FC236}">
                <a16:creationId xmlns:a16="http://schemas.microsoft.com/office/drawing/2014/main" id="{9B7110C4-1D5E-4E39-B9A6-400D1145BBF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514261" y="8142610"/>
            <a:ext cx="1859699" cy="1853345"/>
          </a:xfrm>
          <a:prstGeom prst="rect">
            <a:avLst/>
          </a:prstGeom>
        </p:spPr>
      </p:pic>
      <p:pic>
        <p:nvPicPr>
          <p:cNvPr id="5" name="Picture 4" descr="A red sign with white text&#10;&#10;Description automatically generated with medium confidence">
            <a:extLst>
              <a:ext uri="{FF2B5EF4-FFF2-40B4-BE49-F238E27FC236}">
                <a16:creationId xmlns:a16="http://schemas.microsoft.com/office/drawing/2014/main" id="{5181EA7E-B890-47B7-B461-2021326383D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6087655" y="8203677"/>
            <a:ext cx="1793614" cy="1793614"/>
          </a:xfrm>
          <a:prstGeom prst="rect">
            <a:avLst/>
          </a:prstGeom>
        </p:spPr>
      </p:pic>
    </p:spTree>
    <p:extLst>
      <p:ext uri="{BB962C8B-B14F-4D97-AF65-F5344CB8AC3E}">
        <p14:creationId xmlns:p14="http://schemas.microsoft.com/office/powerpoint/2010/main" val="2286163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rcRect l="10343" r="24150" b="25873"/>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8288000" cy="1897248"/>
          </a:xfrm>
          <a:prstGeom prst="rect">
            <a:avLst/>
          </a:prstGeom>
          <a:solidFill>
            <a:srgbClr val="FFFFFF"/>
          </a:solidFill>
        </p:spPr>
      </p:sp>
      <p:grpSp>
        <p:nvGrpSpPr>
          <p:cNvPr id="3" name="Group 3"/>
          <p:cNvGrpSpPr/>
          <p:nvPr/>
        </p:nvGrpSpPr>
        <p:grpSpPr>
          <a:xfrm>
            <a:off x="3728157" y="3626254"/>
            <a:ext cx="11429626" cy="4715652"/>
            <a:chOff x="0" y="0"/>
            <a:chExt cx="15239501" cy="6287536"/>
          </a:xfrm>
        </p:grpSpPr>
        <p:sp>
          <p:nvSpPr>
            <p:cNvPr id="4" name="TextBox 4"/>
            <p:cNvSpPr txBox="1"/>
            <p:nvPr/>
          </p:nvSpPr>
          <p:spPr>
            <a:xfrm rot="-1660">
              <a:off x="3325387" y="-55076"/>
              <a:ext cx="8588727" cy="630056"/>
            </a:xfrm>
            <a:prstGeom prst="rect">
              <a:avLst/>
            </a:prstGeom>
          </p:spPr>
          <p:txBody>
            <a:bodyPr lIns="0" tIns="0" rIns="0" bIns="0" rtlCol="0" anchor="t">
              <a:spAutoFit/>
            </a:bodyPr>
            <a:lstStyle/>
            <a:p>
              <a:pPr marL="0" lvl="0" indent="0" algn="ctr">
                <a:lnSpc>
                  <a:spcPts val="3947"/>
                </a:lnSpc>
                <a:spcBef>
                  <a:spcPct val="0"/>
                </a:spcBef>
              </a:pPr>
              <a:r>
                <a:rPr lang="en-US" sz="2819" spc="-28">
                  <a:solidFill>
                    <a:srgbClr val="FFFFFF"/>
                  </a:solidFill>
                  <a:latin typeface="Open Sauce Light Bold"/>
                </a:rPr>
                <a:t>OUR PROJECT MISSION:</a:t>
              </a:r>
            </a:p>
          </p:txBody>
        </p:sp>
        <p:sp>
          <p:nvSpPr>
            <p:cNvPr id="5" name="TextBox 5"/>
            <p:cNvSpPr txBox="1"/>
            <p:nvPr/>
          </p:nvSpPr>
          <p:spPr>
            <a:xfrm rot="-1660">
              <a:off x="1214" y="1140356"/>
              <a:ext cx="15237073" cy="5143500"/>
            </a:xfrm>
            <a:prstGeom prst="rect">
              <a:avLst/>
            </a:prstGeom>
          </p:spPr>
          <p:txBody>
            <a:bodyPr lIns="0" tIns="0" rIns="0" bIns="0" rtlCol="0" anchor="t">
              <a:spAutoFit/>
            </a:bodyPr>
            <a:lstStyle/>
            <a:p>
              <a:pPr marL="0" lvl="0" indent="0" algn="ctr">
                <a:lnSpc>
                  <a:spcPts val="7700"/>
                </a:lnSpc>
                <a:spcBef>
                  <a:spcPct val="0"/>
                </a:spcBef>
              </a:pPr>
              <a:r>
                <a:rPr lang="en-US" sz="5500" spc="-55" dirty="0">
                  <a:solidFill>
                    <a:srgbClr val="FFFFFF"/>
                  </a:solidFill>
                  <a:latin typeface="Ovo"/>
                </a:rPr>
                <a:t>To increase accommodation available to Refugees leaving home office accommodation and for destitute Asylum Seekers</a:t>
              </a:r>
            </a:p>
          </p:txBody>
        </p:sp>
      </p:grpSp>
      <p:sp>
        <p:nvSpPr>
          <p:cNvPr id="6" name="TextBox 6"/>
          <p:cNvSpPr txBox="1"/>
          <p:nvPr/>
        </p:nvSpPr>
        <p:spPr>
          <a:xfrm>
            <a:off x="1028700" y="805332"/>
            <a:ext cx="3017162" cy="286585"/>
          </a:xfrm>
          <a:prstGeom prst="rect">
            <a:avLst/>
          </a:prstGeom>
        </p:spPr>
        <p:txBody>
          <a:bodyPr lIns="0" tIns="0" rIns="0" bIns="0" rtlCol="0" anchor="t">
            <a:spAutoFit/>
          </a:bodyPr>
          <a:lstStyle/>
          <a:p>
            <a:pPr>
              <a:lnSpc>
                <a:spcPts val="2256"/>
              </a:lnSpc>
            </a:pPr>
            <a:r>
              <a:rPr lang="en-US" sz="1880" spc="71">
                <a:solidFill>
                  <a:srgbClr val="3F4042"/>
                </a:solidFill>
                <a:latin typeface="Open Sauce Light Bold"/>
              </a:rPr>
              <a:t>TAI PAWB AND OASIS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002321" y="1477608"/>
            <a:ext cx="9525" cy="7211902"/>
          </a:xfrm>
          <a:prstGeom prst="rect">
            <a:avLst/>
          </a:prstGeom>
          <a:solidFill>
            <a:srgbClr val="3F4042"/>
          </a:solidFill>
        </p:spPr>
      </p:sp>
      <p:grpSp>
        <p:nvGrpSpPr>
          <p:cNvPr id="3" name="Group 3"/>
          <p:cNvGrpSpPr/>
          <p:nvPr/>
        </p:nvGrpSpPr>
        <p:grpSpPr>
          <a:xfrm>
            <a:off x="9492330" y="968759"/>
            <a:ext cx="5342196" cy="1017698"/>
            <a:chOff x="0" y="0"/>
            <a:chExt cx="7122925" cy="1356930"/>
          </a:xfrm>
        </p:grpSpPr>
        <p:grpSp>
          <p:nvGrpSpPr>
            <p:cNvPr id="4" name="Group 4"/>
            <p:cNvGrpSpPr/>
            <p:nvPr/>
          </p:nvGrpSpPr>
          <p:grpSpPr>
            <a:xfrm>
              <a:off x="0" y="0"/>
              <a:ext cx="1356930" cy="1356930"/>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10436"/>
              </a:solidFill>
            </p:spPr>
          </p:sp>
        </p:grpSp>
        <p:sp>
          <p:nvSpPr>
            <p:cNvPr id="6" name="TextBox 6"/>
            <p:cNvSpPr txBox="1"/>
            <p:nvPr/>
          </p:nvSpPr>
          <p:spPr>
            <a:xfrm>
              <a:off x="142143" y="476716"/>
              <a:ext cx="1072645" cy="383438"/>
            </a:xfrm>
            <a:prstGeom prst="rect">
              <a:avLst/>
            </a:prstGeom>
          </p:spPr>
          <p:txBody>
            <a:bodyPr lIns="0" tIns="0" rIns="0" bIns="0" rtlCol="0" anchor="t">
              <a:spAutoFit/>
            </a:bodyPr>
            <a:lstStyle/>
            <a:p>
              <a:pPr algn="ctr">
                <a:lnSpc>
                  <a:spcPts val="2528"/>
                </a:lnSpc>
              </a:pPr>
              <a:endParaRPr lang="en-US" sz="1600" dirty="0">
                <a:solidFill>
                  <a:srgbClr val="FFFFFF"/>
                </a:solidFill>
                <a:latin typeface="Open Sauce Light Bold"/>
              </a:endParaRPr>
            </a:p>
          </p:txBody>
        </p:sp>
        <p:sp>
          <p:nvSpPr>
            <p:cNvPr id="7" name="TextBox 7"/>
            <p:cNvSpPr txBox="1"/>
            <p:nvPr/>
          </p:nvSpPr>
          <p:spPr>
            <a:xfrm>
              <a:off x="1752561" y="62912"/>
              <a:ext cx="5370364" cy="1030453"/>
            </a:xfrm>
            <a:prstGeom prst="rect">
              <a:avLst/>
            </a:prstGeom>
          </p:spPr>
          <p:txBody>
            <a:bodyPr lIns="0" tIns="0" rIns="0" bIns="0" rtlCol="0" anchor="t">
              <a:spAutoFit/>
            </a:bodyPr>
            <a:lstStyle/>
            <a:p>
              <a:pPr lvl="0">
                <a:lnSpc>
                  <a:spcPct val="107000"/>
                </a:lnSpc>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What general feelings arise when you think about moving?</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8" name="Group 8"/>
          <p:cNvGrpSpPr/>
          <p:nvPr/>
        </p:nvGrpSpPr>
        <p:grpSpPr>
          <a:xfrm>
            <a:off x="9492330" y="2319534"/>
            <a:ext cx="5342193" cy="1233158"/>
            <a:chOff x="0" y="-122140"/>
            <a:chExt cx="7122924" cy="1644210"/>
          </a:xfrm>
        </p:grpSpPr>
        <p:grpSp>
          <p:nvGrpSpPr>
            <p:cNvPr id="9" name="Group 9"/>
            <p:cNvGrpSpPr/>
            <p:nvPr/>
          </p:nvGrpSpPr>
          <p:grpSpPr>
            <a:xfrm>
              <a:off x="0" y="0"/>
              <a:ext cx="1356930" cy="135693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EDED"/>
              </a:solidFill>
            </p:spPr>
          </p:sp>
        </p:grpSp>
        <p:sp>
          <p:nvSpPr>
            <p:cNvPr id="11" name="TextBox 11"/>
            <p:cNvSpPr txBox="1"/>
            <p:nvPr/>
          </p:nvSpPr>
          <p:spPr>
            <a:xfrm>
              <a:off x="142143" y="275108"/>
              <a:ext cx="1072645" cy="383439"/>
            </a:xfrm>
            <a:prstGeom prst="rect">
              <a:avLst/>
            </a:prstGeom>
          </p:spPr>
          <p:txBody>
            <a:bodyPr lIns="0" tIns="0" rIns="0" bIns="0" rtlCol="0" anchor="t">
              <a:spAutoFit/>
            </a:bodyPr>
            <a:lstStyle/>
            <a:p>
              <a:pPr algn="ctr">
                <a:lnSpc>
                  <a:spcPts val="2528"/>
                </a:lnSpc>
              </a:pPr>
              <a:endParaRPr lang="en-US" sz="1600" dirty="0">
                <a:solidFill>
                  <a:srgbClr val="3F4042"/>
                </a:solidFill>
                <a:latin typeface="Open Sauce Light Bold"/>
              </a:endParaRPr>
            </a:p>
          </p:txBody>
        </p:sp>
        <p:sp>
          <p:nvSpPr>
            <p:cNvPr id="12" name="TextBox 12"/>
            <p:cNvSpPr txBox="1"/>
            <p:nvPr/>
          </p:nvSpPr>
          <p:spPr>
            <a:xfrm>
              <a:off x="1752560" y="-122140"/>
              <a:ext cx="5370364" cy="1644210"/>
            </a:xfrm>
            <a:prstGeom prst="rect">
              <a:avLst/>
            </a:prstGeom>
          </p:spPr>
          <p:txBody>
            <a:bodyPr lIns="0" tIns="0" rIns="0" bIns="0" rtlCol="0" anchor="t">
              <a:spAutoFit/>
            </a:bodyPr>
            <a:lstStyle/>
            <a:p>
              <a:pPr>
                <a:lnSpc>
                  <a:spcPts val="2359"/>
                </a:lnSpc>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What specific features of the old landscape or members of the ecological community would you miss the most? </a:t>
              </a:r>
              <a:endParaRPr lang="en-US" sz="2144" dirty="0">
                <a:solidFill>
                  <a:srgbClr val="3F4042"/>
                </a:solidFill>
                <a:latin typeface="Open Sauce Light"/>
              </a:endParaRPr>
            </a:p>
          </p:txBody>
        </p:sp>
      </p:grpSp>
      <p:grpSp>
        <p:nvGrpSpPr>
          <p:cNvPr id="13" name="Group 13"/>
          <p:cNvGrpSpPr/>
          <p:nvPr/>
        </p:nvGrpSpPr>
        <p:grpSpPr>
          <a:xfrm>
            <a:off x="9492330" y="3853519"/>
            <a:ext cx="5342193" cy="1017698"/>
            <a:chOff x="0" y="0"/>
            <a:chExt cx="7122924" cy="1356930"/>
          </a:xfrm>
        </p:grpSpPr>
        <p:grpSp>
          <p:nvGrpSpPr>
            <p:cNvPr id="14" name="Group 14"/>
            <p:cNvGrpSpPr/>
            <p:nvPr/>
          </p:nvGrpSpPr>
          <p:grpSpPr>
            <a:xfrm>
              <a:off x="0" y="0"/>
              <a:ext cx="1356930" cy="1356930"/>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10436"/>
              </a:solidFill>
            </p:spPr>
          </p:sp>
        </p:grpSp>
        <p:sp>
          <p:nvSpPr>
            <p:cNvPr id="16" name="TextBox 16"/>
            <p:cNvSpPr txBox="1"/>
            <p:nvPr/>
          </p:nvSpPr>
          <p:spPr>
            <a:xfrm>
              <a:off x="142143" y="294512"/>
              <a:ext cx="1072645" cy="383438"/>
            </a:xfrm>
            <a:prstGeom prst="rect">
              <a:avLst/>
            </a:prstGeom>
          </p:spPr>
          <p:txBody>
            <a:bodyPr lIns="0" tIns="0" rIns="0" bIns="0" rtlCol="0" anchor="t">
              <a:spAutoFit/>
            </a:bodyPr>
            <a:lstStyle/>
            <a:p>
              <a:pPr algn="ctr">
                <a:lnSpc>
                  <a:spcPts val="2528"/>
                </a:lnSpc>
              </a:pPr>
              <a:endParaRPr lang="en-US" sz="1600" dirty="0">
                <a:solidFill>
                  <a:srgbClr val="FFFFFF"/>
                </a:solidFill>
                <a:latin typeface="Open Sauce Light Bold"/>
              </a:endParaRPr>
            </a:p>
          </p:txBody>
        </p:sp>
        <p:sp>
          <p:nvSpPr>
            <p:cNvPr id="17" name="TextBox 17"/>
            <p:cNvSpPr txBox="1"/>
            <p:nvPr/>
          </p:nvSpPr>
          <p:spPr>
            <a:xfrm>
              <a:off x="1752560" y="157943"/>
              <a:ext cx="5370364" cy="1030453"/>
            </a:xfrm>
            <a:prstGeom prst="rect">
              <a:avLst/>
            </a:prstGeom>
          </p:spPr>
          <p:txBody>
            <a:bodyPr lIns="0" tIns="0" rIns="0" bIns="0" rtlCol="0" anchor="t">
              <a:spAutoFit/>
            </a:bodyPr>
            <a:lstStyle/>
            <a:p>
              <a:pPr lvl="0">
                <a:lnSpc>
                  <a:spcPct val="107000"/>
                </a:lnSpc>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What about the new landscape felt most unfamiliar?</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8" name="Group 18"/>
          <p:cNvGrpSpPr/>
          <p:nvPr/>
        </p:nvGrpSpPr>
        <p:grpSpPr>
          <a:xfrm>
            <a:off x="9492330" y="5295900"/>
            <a:ext cx="5342193" cy="1017698"/>
            <a:chOff x="0" y="0"/>
            <a:chExt cx="7122924" cy="1356930"/>
          </a:xfrm>
        </p:grpSpPr>
        <p:grpSp>
          <p:nvGrpSpPr>
            <p:cNvPr id="19" name="Group 19"/>
            <p:cNvGrpSpPr/>
            <p:nvPr/>
          </p:nvGrpSpPr>
          <p:grpSpPr>
            <a:xfrm>
              <a:off x="0" y="0"/>
              <a:ext cx="1356930" cy="1356930"/>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EDED"/>
              </a:solidFill>
            </p:spPr>
          </p:sp>
        </p:grpSp>
        <p:sp>
          <p:nvSpPr>
            <p:cNvPr id="21" name="TextBox 21"/>
            <p:cNvSpPr txBox="1"/>
            <p:nvPr/>
          </p:nvSpPr>
          <p:spPr>
            <a:xfrm>
              <a:off x="142143" y="242232"/>
              <a:ext cx="1072645" cy="383438"/>
            </a:xfrm>
            <a:prstGeom prst="rect">
              <a:avLst/>
            </a:prstGeom>
          </p:spPr>
          <p:txBody>
            <a:bodyPr lIns="0" tIns="0" rIns="0" bIns="0" rtlCol="0" anchor="t">
              <a:spAutoFit/>
            </a:bodyPr>
            <a:lstStyle/>
            <a:p>
              <a:pPr algn="ctr">
                <a:lnSpc>
                  <a:spcPts val="2528"/>
                </a:lnSpc>
              </a:pPr>
              <a:endParaRPr lang="en-US" sz="1600" dirty="0">
                <a:solidFill>
                  <a:srgbClr val="3F4042"/>
                </a:solidFill>
                <a:latin typeface="Open Sauce Light Bold"/>
              </a:endParaRPr>
            </a:p>
          </p:txBody>
        </p:sp>
        <p:sp>
          <p:nvSpPr>
            <p:cNvPr id="22" name="TextBox 22"/>
            <p:cNvSpPr txBox="1"/>
            <p:nvPr/>
          </p:nvSpPr>
          <p:spPr>
            <a:xfrm>
              <a:off x="1752560" y="132459"/>
              <a:ext cx="5370364" cy="1030453"/>
            </a:xfrm>
            <a:prstGeom prst="rect">
              <a:avLst/>
            </a:prstGeom>
          </p:spPr>
          <p:txBody>
            <a:bodyPr lIns="0" tIns="0" rIns="0" bIns="0" rtlCol="0" anchor="t">
              <a:spAutoFit/>
            </a:bodyPr>
            <a:lstStyle/>
            <a:p>
              <a:pPr lvl="0">
                <a:lnSpc>
                  <a:spcPct val="107000"/>
                </a:lnSpc>
                <a:spcAft>
                  <a:spcPts val="800"/>
                </a:spcAft>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Do you still feel connected to your original place?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3" name="Group 23"/>
          <p:cNvGrpSpPr/>
          <p:nvPr/>
        </p:nvGrpSpPr>
        <p:grpSpPr>
          <a:xfrm>
            <a:off x="9492330" y="6679572"/>
            <a:ext cx="5342193" cy="1168012"/>
            <a:chOff x="0" y="-78278"/>
            <a:chExt cx="7122924" cy="1557349"/>
          </a:xfrm>
        </p:grpSpPr>
        <p:grpSp>
          <p:nvGrpSpPr>
            <p:cNvPr id="24" name="Group 24"/>
            <p:cNvGrpSpPr/>
            <p:nvPr/>
          </p:nvGrpSpPr>
          <p:grpSpPr>
            <a:xfrm>
              <a:off x="0" y="0"/>
              <a:ext cx="1356930" cy="1356930"/>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10436"/>
              </a:solidFill>
            </p:spPr>
          </p:sp>
        </p:grpSp>
        <p:sp>
          <p:nvSpPr>
            <p:cNvPr id="26" name="TextBox 26"/>
            <p:cNvSpPr txBox="1"/>
            <p:nvPr/>
          </p:nvSpPr>
          <p:spPr>
            <a:xfrm>
              <a:off x="142143" y="301101"/>
              <a:ext cx="1072645" cy="383439"/>
            </a:xfrm>
            <a:prstGeom prst="rect">
              <a:avLst/>
            </a:prstGeom>
          </p:spPr>
          <p:txBody>
            <a:bodyPr lIns="0" tIns="0" rIns="0" bIns="0" rtlCol="0" anchor="t">
              <a:spAutoFit/>
            </a:bodyPr>
            <a:lstStyle/>
            <a:p>
              <a:pPr algn="ctr">
                <a:lnSpc>
                  <a:spcPts val="2528"/>
                </a:lnSpc>
              </a:pPr>
              <a:endParaRPr lang="en-US" sz="1600" dirty="0">
                <a:solidFill>
                  <a:srgbClr val="FFFFFF"/>
                </a:solidFill>
                <a:latin typeface="Open Sauce Light Bold"/>
              </a:endParaRPr>
            </a:p>
          </p:txBody>
        </p:sp>
        <p:sp>
          <p:nvSpPr>
            <p:cNvPr id="27" name="TextBox 27"/>
            <p:cNvSpPr txBox="1"/>
            <p:nvPr/>
          </p:nvSpPr>
          <p:spPr>
            <a:xfrm>
              <a:off x="1752560" y="-78278"/>
              <a:ext cx="5370364" cy="1557349"/>
            </a:xfrm>
            <a:prstGeom prst="rect">
              <a:avLst/>
            </a:prstGeom>
          </p:spPr>
          <p:txBody>
            <a:bodyPr lIns="0" tIns="0" rIns="0" bIns="0" rtlCol="0" anchor="t">
              <a:spAutoFit/>
            </a:bodyPr>
            <a:lstStyle/>
            <a:p>
              <a:pPr lvl="0">
                <a:lnSpc>
                  <a:spcPct val="107000"/>
                </a:lnSpc>
                <a:spcAft>
                  <a:spcPts val="800"/>
                </a:spcAft>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What are the feelings that arise as you think about trying to connect with your new place?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8" name="Group 28"/>
          <p:cNvGrpSpPr/>
          <p:nvPr/>
        </p:nvGrpSpPr>
        <p:grpSpPr>
          <a:xfrm>
            <a:off x="9494601" y="8180661"/>
            <a:ext cx="5339922" cy="1563185"/>
            <a:chOff x="3028" y="0"/>
            <a:chExt cx="7119896" cy="2084245"/>
          </a:xfrm>
        </p:grpSpPr>
        <p:grpSp>
          <p:nvGrpSpPr>
            <p:cNvPr id="29" name="Group 29"/>
            <p:cNvGrpSpPr/>
            <p:nvPr/>
          </p:nvGrpSpPr>
          <p:grpSpPr>
            <a:xfrm>
              <a:off x="3028" y="0"/>
              <a:ext cx="1350875" cy="1356930"/>
              <a:chOff x="14170" y="0"/>
              <a:chExt cx="6321666" cy="6350000"/>
            </a:xfrm>
          </p:grpSpPr>
          <p:sp>
            <p:nvSpPr>
              <p:cNvPr id="30" name="Freeform 30"/>
              <p:cNvSpPr/>
              <p:nvPr/>
            </p:nvSpPr>
            <p:spPr>
              <a:xfrm>
                <a:off x="14170" y="0"/>
                <a:ext cx="6321666"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EDED"/>
              </a:solidFill>
            </p:spPr>
          </p:sp>
        </p:grpSp>
        <p:sp>
          <p:nvSpPr>
            <p:cNvPr id="31" name="TextBox 31"/>
            <p:cNvSpPr txBox="1"/>
            <p:nvPr/>
          </p:nvSpPr>
          <p:spPr>
            <a:xfrm>
              <a:off x="156365" y="206792"/>
              <a:ext cx="1072645" cy="383438"/>
            </a:xfrm>
            <a:prstGeom prst="rect">
              <a:avLst/>
            </a:prstGeom>
          </p:spPr>
          <p:txBody>
            <a:bodyPr lIns="0" tIns="0" rIns="0" bIns="0" rtlCol="0" anchor="t">
              <a:spAutoFit/>
            </a:bodyPr>
            <a:lstStyle/>
            <a:p>
              <a:pPr algn="ctr">
                <a:lnSpc>
                  <a:spcPts val="2528"/>
                </a:lnSpc>
              </a:pPr>
              <a:endParaRPr lang="en-US" sz="1600" dirty="0">
                <a:solidFill>
                  <a:srgbClr val="3F4042"/>
                </a:solidFill>
                <a:latin typeface="Open Sauce Light Bold"/>
              </a:endParaRPr>
            </a:p>
          </p:txBody>
        </p:sp>
        <p:sp>
          <p:nvSpPr>
            <p:cNvPr id="32" name="TextBox 32"/>
            <p:cNvSpPr txBox="1"/>
            <p:nvPr/>
          </p:nvSpPr>
          <p:spPr>
            <a:xfrm>
              <a:off x="1752560" y="0"/>
              <a:ext cx="5370364" cy="2084245"/>
            </a:xfrm>
            <a:prstGeom prst="rect">
              <a:avLst/>
            </a:prstGeom>
          </p:spPr>
          <p:txBody>
            <a:bodyPr lIns="0" tIns="0" rIns="0" bIns="0" rtlCol="0" anchor="t">
              <a:spAutoFit/>
            </a:bodyPr>
            <a:lstStyle/>
            <a:p>
              <a:pPr lvl="0">
                <a:lnSpc>
                  <a:spcPct val="107000"/>
                </a:lnSpc>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What were the places that you unexpectedly came to love?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GB" sz="2400" dirty="0">
                  <a:effectLst/>
                  <a:latin typeface="Calibri" panose="020F0502020204030204" pitchFamily="34" charset="0"/>
                  <a:ea typeface="Times New Roman" panose="02020603050405020304" pitchFamily="18" charset="0"/>
                  <a:cs typeface="Times New Roman" panose="02020603050405020304" pitchFamily="18" charset="0"/>
                </a:rPr>
                <a:t>Did you (and how did you) connect to your new place?</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3" name="Group 33"/>
          <p:cNvGrpSpPr/>
          <p:nvPr/>
        </p:nvGrpSpPr>
        <p:grpSpPr>
          <a:xfrm>
            <a:off x="2426797" y="1495527"/>
            <a:ext cx="7170107" cy="2870145"/>
            <a:chOff x="0" y="-215911"/>
            <a:chExt cx="9560142" cy="3826860"/>
          </a:xfrm>
        </p:grpSpPr>
        <p:sp>
          <p:nvSpPr>
            <p:cNvPr id="34" name="TextBox 34"/>
            <p:cNvSpPr txBox="1"/>
            <p:nvPr/>
          </p:nvSpPr>
          <p:spPr>
            <a:xfrm>
              <a:off x="0" y="0"/>
              <a:ext cx="6079605" cy="382114"/>
            </a:xfrm>
            <a:prstGeom prst="rect">
              <a:avLst/>
            </a:prstGeom>
          </p:spPr>
          <p:txBody>
            <a:bodyPr lIns="0" tIns="0" rIns="0" bIns="0" rtlCol="0" anchor="t">
              <a:spAutoFit/>
            </a:bodyPr>
            <a:lstStyle/>
            <a:p>
              <a:pPr>
                <a:lnSpc>
                  <a:spcPts val="2256"/>
                </a:lnSpc>
              </a:pPr>
              <a:endParaRPr/>
            </a:p>
          </p:txBody>
        </p:sp>
        <p:sp>
          <p:nvSpPr>
            <p:cNvPr id="35" name="TextBox 35"/>
            <p:cNvSpPr txBox="1"/>
            <p:nvPr/>
          </p:nvSpPr>
          <p:spPr>
            <a:xfrm>
              <a:off x="49305" y="-215911"/>
              <a:ext cx="9510837" cy="3826860"/>
            </a:xfrm>
            <a:prstGeom prst="rect">
              <a:avLst/>
            </a:prstGeom>
          </p:spPr>
          <p:txBody>
            <a:bodyPr lIns="0" tIns="0" rIns="0" bIns="0" rtlCol="0" anchor="t">
              <a:spAutoFit/>
            </a:bodyPr>
            <a:lstStyle/>
            <a:p>
              <a:pPr marL="0" lvl="0" indent="0">
                <a:lnSpc>
                  <a:spcPts val="11364"/>
                </a:lnSpc>
              </a:pPr>
              <a:r>
                <a:rPr lang="en-US" sz="8741" spc="-262" dirty="0">
                  <a:solidFill>
                    <a:srgbClr val="910436"/>
                  </a:solidFill>
                  <a:latin typeface="Ovo Bold"/>
                </a:rPr>
                <a:t>Thought </a:t>
              </a:r>
              <a:r>
                <a:rPr lang="en-US" sz="8741" spc="-262" dirty="0">
                  <a:solidFill>
                    <a:srgbClr val="3F4042"/>
                  </a:solidFill>
                  <a:latin typeface="Ovo Bold"/>
                </a:rPr>
                <a:t>experiment</a:t>
              </a:r>
            </a:p>
          </p:txBody>
        </p:sp>
      </p:grpSp>
      <p:pic>
        <p:nvPicPr>
          <p:cNvPr id="36" name="Picture 35">
            <a:extLst>
              <a:ext uri="{FF2B5EF4-FFF2-40B4-BE49-F238E27FC236}">
                <a16:creationId xmlns:a16="http://schemas.microsoft.com/office/drawing/2014/main" id="{41A7327A-70E8-4F0B-A733-55FC20CED181}"/>
              </a:ext>
            </a:extLst>
          </p:cNvPr>
          <p:cNvPicPr>
            <a:picLocks noChangeAspect="1"/>
          </p:cNvPicPr>
          <p:nvPr/>
        </p:nvPicPr>
        <p:blipFill>
          <a:blip r:embed="rId3"/>
          <a:stretch>
            <a:fillRect/>
          </a:stretch>
        </p:blipFill>
        <p:spPr>
          <a:xfrm>
            <a:off x="2919326" y="4887760"/>
            <a:ext cx="4067175" cy="3038475"/>
          </a:xfrm>
          <a:prstGeom prst="rect">
            <a:avLst/>
          </a:prstGeom>
        </p:spPr>
      </p:pic>
    </p:spTree>
    <p:extLst>
      <p:ext uri="{BB962C8B-B14F-4D97-AF65-F5344CB8AC3E}">
        <p14:creationId xmlns:p14="http://schemas.microsoft.com/office/powerpoint/2010/main" val="2761959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590120" y="-212429"/>
            <a:ext cx="7928223" cy="10730908"/>
          </a:xfrm>
          <a:prstGeom prst="rect">
            <a:avLst/>
          </a:prstGeom>
          <a:solidFill>
            <a:srgbClr val="EDEDED"/>
          </a:solidFill>
        </p:spPr>
      </p:sp>
      <p:sp>
        <p:nvSpPr>
          <p:cNvPr id="3" name="AutoShape 3"/>
          <p:cNvSpPr/>
          <p:nvPr/>
        </p:nvSpPr>
        <p:spPr>
          <a:xfrm>
            <a:off x="4910412" y="5961981"/>
            <a:ext cx="11359415" cy="11720"/>
          </a:xfrm>
          <a:prstGeom prst="rect">
            <a:avLst/>
          </a:prstGeom>
          <a:solidFill>
            <a:srgbClr val="3F4042"/>
          </a:solidFill>
        </p:spPr>
      </p:sp>
      <p:sp>
        <p:nvSpPr>
          <p:cNvPr id="4" name="TextBox 4"/>
          <p:cNvSpPr txBox="1"/>
          <p:nvPr/>
        </p:nvSpPr>
        <p:spPr>
          <a:xfrm>
            <a:off x="1028699" y="1019175"/>
            <a:ext cx="5676901" cy="2311402"/>
          </a:xfrm>
          <a:prstGeom prst="rect">
            <a:avLst/>
          </a:prstGeom>
        </p:spPr>
        <p:txBody>
          <a:bodyPr wrap="square" lIns="0" tIns="0" rIns="0" bIns="0" rtlCol="0" anchor="t">
            <a:spAutoFit/>
          </a:bodyPr>
          <a:lstStyle/>
          <a:p>
            <a:pPr marL="0" lvl="0" indent="0">
              <a:lnSpc>
                <a:spcPts val="9600"/>
              </a:lnSpc>
            </a:pPr>
            <a:r>
              <a:rPr lang="en-US" sz="8000" spc="-240" dirty="0">
                <a:solidFill>
                  <a:srgbClr val="910436"/>
                </a:solidFill>
                <a:latin typeface="Ovo"/>
              </a:rPr>
              <a:t>Goals </a:t>
            </a:r>
          </a:p>
          <a:p>
            <a:pPr marL="0" lvl="0" indent="0">
              <a:lnSpc>
                <a:spcPts val="9600"/>
              </a:lnSpc>
            </a:pPr>
            <a:r>
              <a:rPr lang="en-US" sz="4400" spc="-240" dirty="0">
                <a:solidFill>
                  <a:srgbClr val="910436"/>
                </a:solidFill>
                <a:latin typeface="Ovo"/>
              </a:rPr>
              <a:t>Over three-year period:</a:t>
            </a:r>
          </a:p>
        </p:txBody>
      </p:sp>
      <p:sp>
        <p:nvSpPr>
          <p:cNvPr id="5" name="TextBox 5"/>
          <p:cNvSpPr txBox="1"/>
          <p:nvPr/>
        </p:nvSpPr>
        <p:spPr>
          <a:xfrm>
            <a:off x="4441903" y="6190603"/>
            <a:ext cx="5992614" cy="1437186"/>
          </a:xfrm>
          <a:prstGeom prst="rect">
            <a:avLst/>
          </a:prstGeom>
        </p:spPr>
        <p:txBody>
          <a:bodyPr lIns="0" tIns="0" rIns="0" bIns="0" rtlCol="0" anchor="t">
            <a:spAutoFit/>
          </a:bodyPr>
          <a:lstStyle/>
          <a:p>
            <a:pPr>
              <a:lnSpc>
                <a:spcPts val="11627"/>
              </a:lnSpc>
              <a:spcBef>
                <a:spcPct val="0"/>
              </a:spcBef>
            </a:pPr>
            <a:r>
              <a:rPr lang="en-US" sz="8305" spc="-166" dirty="0">
                <a:solidFill>
                  <a:srgbClr val="910436"/>
                </a:solidFill>
                <a:latin typeface="Ovo"/>
              </a:rPr>
              <a:t>20 </a:t>
            </a:r>
            <a:r>
              <a:rPr lang="en-US" sz="8305" spc="-166" dirty="0">
                <a:solidFill>
                  <a:schemeClr val="accent2">
                    <a:lumMod val="75000"/>
                  </a:schemeClr>
                </a:solidFill>
                <a:latin typeface="Ovo"/>
              </a:rPr>
              <a:t>Bedspaces</a:t>
            </a:r>
          </a:p>
        </p:txBody>
      </p:sp>
      <p:sp>
        <p:nvSpPr>
          <p:cNvPr id="6" name="TextBox 6"/>
          <p:cNvSpPr txBox="1"/>
          <p:nvPr/>
        </p:nvSpPr>
        <p:spPr>
          <a:xfrm>
            <a:off x="11214231" y="6190603"/>
            <a:ext cx="5549769" cy="1411925"/>
          </a:xfrm>
          <a:prstGeom prst="rect">
            <a:avLst/>
          </a:prstGeom>
        </p:spPr>
        <p:txBody>
          <a:bodyPr wrap="square" lIns="0" tIns="0" rIns="0" bIns="0" rtlCol="0" anchor="t">
            <a:spAutoFit/>
          </a:bodyPr>
          <a:lstStyle/>
          <a:p>
            <a:pPr algn="r">
              <a:lnSpc>
                <a:spcPts val="11627"/>
              </a:lnSpc>
              <a:spcBef>
                <a:spcPct val="0"/>
              </a:spcBef>
            </a:pPr>
            <a:r>
              <a:rPr lang="en-US" sz="8305" spc="-166" dirty="0">
                <a:solidFill>
                  <a:srgbClr val="910436"/>
                </a:solidFill>
                <a:latin typeface="Ovo"/>
              </a:rPr>
              <a:t>5 Bedspaces</a:t>
            </a:r>
          </a:p>
        </p:txBody>
      </p:sp>
      <p:sp>
        <p:nvSpPr>
          <p:cNvPr id="7" name="TextBox 7"/>
          <p:cNvSpPr txBox="1"/>
          <p:nvPr/>
        </p:nvSpPr>
        <p:spPr>
          <a:xfrm>
            <a:off x="4910412" y="4733806"/>
            <a:ext cx="5055597" cy="838437"/>
          </a:xfrm>
          <a:prstGeom prst="rect">
            <a:avLst/>
          </a:prstGeom>
        </p:spPr>
        <p:txBody>
          <a:bodyPr lIns="0" tIns="0" rIns="0" bIns="0" rtlCol="0" anchor="t">
            <a:spAutoFit/>
          </a:bodyPr>
          <a:lstStyle/>
          <a:p>
            <a:pPr>
              <a:lnSpc>
                <a:spcPts val="3352"/>
              </a:lnSpc>
              <a:spcBef>
                <a:spcPct val="0"/>
              </a:spcBef>
            </a:pPr>
            <a:r>
              <a:rPr lang="en-US" sz="2394" spc="-23" dirty="0">
                <a:solidFill>
                  <a:srgbClr val="3F4042"/>
                </a:solidFill>
                <a:latin typeface="Open Sauce Light Bold"/>
              </a:rPr>
              <a:t>INCREASED BED SPACES FOR REFUGEES</a:t>
            </a:r>
          </a:p>
        </p:txBody>
      </p:sp>
      <p:sp>
        <p:nvSpPr>
          <p:cNvPr id="8" name="TextBox 8"/>
          <p:cNvSpPr txBox="1"/>
          <p:nvPr/>
        </p:nvSpPr>
        <p:spPr>
          <a:xfrm>
            <a:off x="11214230" y="4690839"/>
            <a:ext cx="5055597" cy="1232710"/>
          </a:xfrm>
          <a:prstGeom prst="rect">
            <a:avLst/>
          </a:prstGeom>
        </p:spPr>
        <p:txBody>
          <a:bodyPr lIns="0" tIns="0" rIns="0" bIns="0" rtlCol="0" anchor="t">
            <a:spAutoFit/>
          </a:bodyPr>
          <a:lstStyle/>
          <a:p>
            <a:pPr algn="r">
              <a:lnSpc>
                <a:spcPts val="3272"/>
              </a:lnSpc>
              <a:spcBef>
                <a:spcPct val="0"/>
              </a:spcBef>
            </a:pPr>
            <a:r>
              <a:rPr lang="en-US" sz="2337" spc="-23" dirty="0">
                <a:solidFill>
                  <a:srgbClr val="3F4042"/>
                </a:solidFill>
                <a:latin typeface="Open Sauce Light Bold"/>
              </a:rPr>
              <a:t>INCREASED BEDSPACES FOR DESTITUTE ASYLUM SEEKERS/ PEOPLE WITH NRPF</a:t>
            </a:r>
            <a:endParaRPr lang="en-US" sz="1476" spc="-14" dirty="0">
              <a:solidFill>
                <a:srgbClr val="3F4042"/>
              </a:solidFill>
              <a:latin typeface="Open Sauce Light Bo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323644" y="1751550"/>
            <a:ext cx="6369508" cy="955018"/>
            <a:chOff x="0" y="0"/>
            <a:chExt cx="8492677" cy="1273358"/>
          </a:xfrm>
        </p:grpSpPr>
        <p:sp>
          <p:nvSpPr>
            <p:cNvPr id="3" name="AutoShape 3"/>
            <p:cNvSpPr/>
            <p:nvPr/>
          </p:nvSpPr>
          <p:spPr>
            <a:xfrm>
              <a:off x="1438090" y="0"/>
              <a:ext cx="12700" cy="1273358"/>
            </a:xfrm>
            <a:prstGeom prst="rect">
              <a:avLst/>
            </a:prstGeom>
            <a:solidFill>
              <a:srgbClr val="3F4042"/>
            </a:solidFill>
          </p:spPr>
        </p:sp>
        <p:sp>
          <p:nvSpPr>
            <p:cNvPr id="4" name="TextBox 4"/>
            <p:cNvSpPr txBox="1"/>
            <p:nvPr/>
          </p:nvSpPr>
          <p:spPr>
            <a:xfrm>
              <a:off x="1942000" y="362994"/>
              <a:ext cx="6550677" cy="537845"/>
            </a:xfrm>
            <a:prstGeom prst="rect">
              <a:avLst/>
            </a:prstGeom>
          </p:spPr>
          <p:txBody>
            <a:bodyPr lIns="0" tIns="0" rIns="0" bIns="0" rtlCol="0" anchor="t">
              <a:spAutoFit/>
            </a:bodyPr>
            <a:lstStyle/>
            <a:p>
              <a:pPr>
                <a:lnSpc>
                  <a:spcPts val="3379"/>
                </a:lnSpc>
              </a:pPr>
              <a:r>
                <a:rPr lang="en-US" sz="2600">
                  <a:solidFill>
                    <a:srgbClr val="00A99D"/>
                  </a:solidFill>
                  <a:latin typeface="Open Sauce Light"/>
                </a:rPr>
                <a:t>Business planning</a:t>
              </a:r>
            </a:p>
          </p:txBody>
        </p:sp>
        <p:sp>
          <p:nvSpPr>
            <p:cNvPr id="5" name="TextBox 5"/>
            <p:cNvSpPr txBox="1"/>
            <p:nvPr/>
          </p:nvSpPr>
          <p:spPr>
            <a:xfrm>
              <a:off x="0" y="85208"/>
              <a:ext cx="946879" cy="1045792"/>
            </a:xfrm>
            <a:prstGeom prst="rect">
              <a:avLst/>
            </a:prstGeom>
          </p:spPr>
          <p:txBody>
            <a:bodyPr lIns="0" tIns="0" rIns="0" bIns="0" rtlCol="0" anchor="t">
              <a:spAutoFit/>
            </a:bodyPr>
            <a:lstStyle/>
            <a:p>
              <a:pPr marL="0" lvl="0" indent="0" algn="r">
                <a:lnSpc>
                  <a:spcPts val="6325"/>
                </a:lnSpc>
                <a:spcBef>
                  <a:spcPct val="0"/>
                </a:spcBef>
              </a:pPr>
              <a:r>
                <a:rPr lang="en-US" sz="4865" spc="-145">
                  <a:solidFill>
                    <a:srgbClr val="00A99D"/>
                  </a:solidFill>
                  <a:latin typeface="Ovo Bold"/>
                </a:rPr>
                <a:t>01</a:t>
              </a:r>
            </a:p>
          </p:txBody>
        </p:sp>
      </p:grpSp>
      <p:grpSp>
        <p:nvGrpSpPr>
          <p:cNvPr id="6" name="Group 6"/>
          <p:cNvGrpSpPr/>
          <p:nvPr/>
        </p:nvGrpSpPr>
        <p:grpSpPr>
          <a:xfrm>
            <a:off x="10323644" y="2849861"/>
            <a:ext cx="6369508" cy="955018"/>
            <a:chOff x="0" y="0"/>
            <a:chExt cx="8492677" cy="1273358"/>
          </a:xfrm>
        </p:grpSpPr>
        <p:sp>
          <p:nvSpPr>
            <p:cNvPr id="7" name="AutoShape 7"/>
            <p:cNvSpPr/>
            <p:nvPr/>
          </p:nvSpPr>
          <p:spPr>
            <a:xfrm>
              <a:off x="1438090" y="0"/>
              <a:ext cx="12700" cy="1273358"/>
            </a:xfrm>
            <a:prstGeom prst="rect">
              <a:avLst/>
            </a:prstGeom>
            <a:solidFill>
              <a:srgbClr val="3F4042"/>
            </a:solidFill>
          </p:spPr>
        </p:sp>
        <p:sp>
          <p:nvSpPr>
            <p:cNvPr id="8" name="TextBox 8"/>
            <p:cNvSpPr txBox="1"/>
            <p:nvPr/>
          </p:nvSpPr>
          <p:spPr>
            <a:xfrm>
              <a:off x="1942000" y="76820"/>
              <a:ext cx="6550677" cy="1110192"/>
            </a:xfrm>
            <a:prstGeom prst="rect">
              <a:avLst/>
            </a:prstGeom>
          </p:spPr>
          <p:txBody>
            <a:bodyPr lIns="0" tIns="0" rIns="0" bIns="0" rtlCol="0" anchor="t">
              <a:spAutoFit/>
            </a:bodyPr>
            <a:lstStyle/>
            <a:p>
              <a:pPr>
                <a:lnSpc>
                  <a:spcPts val="3379"/>
                </a:lnSpc>
              </a:pPr>
              <a:r>
                <a:rPr lang="en-US" sz="2600">
                  <a:solidFill>
                    <a:srgbClr val="EA890A"/>
                  </a:solidFill>
                  <a:latin typeface="Open Sauce Light"/>
                </a:rPr>
                <a:t>Laying foundations for supported accomm.</a:t>
              </a:r>
            </a:p>
          </p:txBody>
        </p:sp>
        <p:sp>
          <p:nvSpPr>
            <p:cNvPr id="9" name="TextBox 9"/>
            <p:cNvSpPr txBox="1"/>
            <p:nvPr/>
          </p:nvSpPr>
          <p:spPr>
            <a:xfrm>
              <a:off x="0" y="85208"/>
              <a:ext cx="946879" cy="1045792"/>
            </a:xfrm>
            <a:prstGeom prst="rect">
              <a:avLst/>
            </a:prstGeom>
          </p:spPr>
          <p:txBody>
            <a:bodyPr lIns="0" tIns="0" rIns="0" bIns="0" rtlCol="0" anchor="t">
              <a:spAutoFit/>
            </a:bodyPr>
            <a:lstStyle/>
            <a:p>
              <a:pPr marL="0" lvl="0" indent="0" algn="r">
                <a:lnSpc>
                  <a:spcPts val="6325"/>
                </a:lnSpc>
                <a:spcBef>
                  <a:spcPct val="0"/>
                </a:spcBef>
              </a:pPr>
              <a:r>
                <a:rPr lang="en-US" sz="4865" spc="-145">
                  <a:solidFill>
                    <a:srgbClr val="EA890A"/>
                  </a:solidFill>
                  <a:latin typeface="Ovo Bold"/>
                </a:rPr>
                <a:t>02</a:t>
              </a:r>
            </a:p>
          </p:txBody>
        </p:sp>
      </p:grpSp>
      <p:grpSp>
        <p:nvGrpSpPr>
          <p:cNvPr id="10" name="Group 10"/>
          <p:cNvGrpSpPr/>
          <p:nvPr/>
        </p:nvGrpSpPr>
        <p:grpSpPr>
          <a:xfrm>
            <a:off x="10323644" y="4068043"/>
            <a:ext cx="6369508" cy="955018"/>
            <a:chOff x="0" y="0"/>
            <a:chExt cx="8492677" cy="1273358"/>
          </a:xfrm>
        </p:grpSpPr>
        <p:sp>
          <p:nvSpPr>
            <p:cNvPr id="11" name="AutoShape 11"/>
            <p:cNvSpPr/>
            <p:nvPr/>
          </p:nvSpPr>
          <p:spPr>
            <a:xfrm>
              <a:off x="1438090" y="0"/>
              <a:ext cx="12700" cy="1273358"/>
            </a:xfrm>
            <a:prstGeom prst="rect">
              <a:avLst/>
            </a:prstGeom>
            <a:solidFill>
              <a:srgbClr val="3F4042"/>
            </a:solidFill>
          </p:spPr>
        </p:sp>
        <p:sp>
          <p:nvSpPr>
            <p:cNvPr id="12" name="TextBox 12"/>
            <p:cNvSpPr txBox="1"/>
            <p:nvPr/>
          </p:nvSpPr>
          <p:spPr>
            <a:xfrm>
              <a:off x="1942000" y="362994"/>
              <a:ext cx="6550677" cy="537845"/>
            </a:xfrm>
            <a:prstGeom prst="rect">
              <a:avLst/>
            </a:prstGeom>
          </p:spPr>
          <p:txBody>
            <a:bodyPr lIns="0" tIns="0" rIns="0" bIns="0" rtlCol="0" anchor="t">
              <a:spAutoFit/>
            </a:bodyPr>
            <a:lstStyle/>
            <a:p>
              <a:pPr>
                <a:lnSpc>
                  <a:spcPts val="3379"/>
                </a:lnSpc>
              </a:pPr>
              <a:r>
                <a:rPr lang="en-US" sz="2600">
                  <a:solidFill>
                    <a:srgbClr val="0074CD"/>
                  </a:solidFill>
                  <a:latin typeface="Open Sauce Light"/>
                </a:rPr>
                <a:t>Acquisition of housing stock</a:t>
              </a:r>
            </a:p>
          </p:txBody>
        </p:sp>
        <p:sp>
          <p:nvSpPr>
            <p:cNvPr id="13" name="TextBox 13"/>
            <p:cNvSpPr txBox="1"/>
            <p:nvPr/>
          </p:nvSpPr>
          <p:spPr>
            <a:xfrm>
              <a:off x="0" y="85208"/>
              <a:ext cx="946879" cy="1045792"/>
            </a:xfrm>
            <a:prstGeom prst="rect">
              <a:avLst/>
            </a:prstGeom>
          </p:spPr>
          <p:txBody>
            <a:bodyPr lIns="0" tIns="0" rIns="0" bIns="0" rtlCol="0" anchor="t">
              <a:spAutoFit/>
            </a:bodyPr>
            <a:lstStyle/>
            <a:p>
              <a:pPr marL="0" lvl="0" indent="0" algn="r">
                <a:lnSpc>
                  <a:spcPts val="6325"/>
                </a:lnSpc>
                <a:spcBef>
                  <a:spcPct val="0"/>
                </a:spcBef>
              </a:pPr>
              <a:r>
                <a:rPr lang="en-US" sz="4865" spc="-145">
                  <a:solidFill>
                    <a:srgbClr val="0074CD"/>
                  </a:solidFill>
                  <a:latin typeface="Ovo Bold"/>
                </a:rPr>
                <a:t>03</a:t>
              </a:r>
            </a:p>
          </p:txBody>
        </p:sp>
      </p:grpSp>
      <p:grpSp>
        <p:nvGrpSpPr>
          <p:cNvPr id="14" name="Group 14"/>
          <p:cNvGrpSpPr/>
          <p:nvPr/>
        </p:nvGrpSpPr>
        <p:grpSpPr>
          <a:xfrm>
            <a:off x="10323644" y="5305045"/>
            <a:ext cx="6369508" cy="955018"/>
            <a:chOff x="0" y="0"/>
            <a:chExt cx="8492677" cy="1273358"/>
          </a:xfrm>
        </p:grpSpPr>
        <p:sp>
          <p:nvSpPr>
            <p:cNvPr id="15" name="AutoShape 15"/>
            <p:cNvSpPr/>
            <p:nvPr/>
          </p:nvSpPr>
          <p:spPr>
            <a:xfrm>
              <a:off x="1438090" y="0"/>
              <a:ext cx="12700" cy="1273358"/>
            </a:xfrm>
            <a:prstGeom prst="rect">
              <a:avLst/>
            </a:prstGeom>
            <a:solidFill>
              <a:srgbClr val="3F4042"/>
            </a:solidFill>
          </p:spPr>
        </p:sp>
        <p:sp>
          <p:nvSpPr>
            <p:cNvPr id="16" name="TextBox 16"/>
            <p:cNvSpPr txBox="1"/>
            <p:nvPr/>
          </p:nvSpPr>
          <p:spPr>
            <a:xfrm>
              <a:off x="1942000" y="362994"/>
              <a:ext cx="6550677" cy="537845"/>
            </a:xfrm>
            <a:prstGeom prst="rect">
              <a:avLst/>
            </a:prstGeom>
          </p:spPr>
          <p:txBody>
            <a:bodyPr lIns="0" tIns="0" rIns="0" bIns="0" rtlCol="0" anchor="t">
              <a:spAutoFit/>
            </a:bodyPr>
            <a:lstStyle/>
            <a:p>
              <a:pPr>
                <a:lnSpc>
                  <a:spcPts val="3379"/>
                </a:lnSpc>
              </a:pPr>
              <a:r>
                <a:rPr lang="en-US" sz="2600">
                  <a:solidFill>
                    <a:srgbClr val="3F4042"/>
                  </a:solidFill>
                  <a:latin typeface="Open Sauce Light"/>
                </a:rPr>
                <a:t>Service agreements</a:t>
              </a:r>
            </a:p>
          </p:txBody>
        </p:sp>
        <p:sp>
          <p:nvSpPr>
            <p:cNvPr id="17" name="TextBox 17"/>
            <p:cNvSpPr txBox="1"/>
            <p:nvPr/>
          </p:nvSpPr>
          <p:spPr>
            <a:xfrm>
              <a:off x="0" y="85208"/>
              <a:ext cx="946879" cy="1045792"/>
            </a:xfrm>
            <a:prstGeom prst="rect">
              <a:avLst/>
            </a:prstGeom>
          </p:spPr>
          <p:txBody>
            <a:bodyPr lIns="0" tIns="0" rIns="0" bIns="0" rtlCol="0" anchor="t">
              <a:spAutoFit/>
            </a:bodyPr>
            <a:lstStyle/>
            <a:p>
              <a:pPr marL="0" lvl="0" indent="0" algn="r">
                <a:lnSpc>
                  <a:spcPts val="6325"/>
                </a:lnSpc>
                <a:spcBef>
                  <a:spcPct val="0"/>
                </a:spcBef>
              </a:pPr>
              <a:r>
                <a:rPr lang="en-US" sz="4865" spc="-145">
                  <a:solidFill>
                    <a:srgbClr val="382047"/>
                  </a:solidFill>
                  <a:latin typeface="Ovo Bold"/>
                </a:rPr>
                <a:t>04</a:t>
              </a:r>
            </a:p>
          </p:txBody>
        </p:sp>
      </p:grpSp>
      <p:grpSp>
        <p:nvGrpSpPr>
          <p:cNvPr id="18" name="Group 18"/>
          <p:cNvGrpSpPr/>
          <p:nvPr/>
        </p:nvGrpSpPr>
        <p:grpSpPr>
          <a:xfrm>
            <a:off x="10323644" y="6477425"/>
            <a:ext cx="6369508" cy="955018"/>
            <a:chOff x="0" y="0"/>
            <a:chExt cx="8492677" cy="1273358"/>
          </a:xfrm>
        </p:grpSpPr>
        <p:sp>
          <p:nvSpPr>
            <p:cNvPr id="19" name="AutoShape 19"/>
            <p:cNvSpPr/>
            <p:nvPr/>
          </p:nvSpPr>
          <p:spPr>
            <a:xfrm>
              <a:off x="1438090" y="0"/>
              <a:ext cx="12700" cy="1273358"/>
            </a:xfrm>
            <a:prstGeom prst="rect">
              <a:avLst/>
            </a:prstGeom>
            <a:solidFill>
              <a:srgbClr val="3F4042"/>
            </a:solidFill>
          </p:spPr>
        </p:sp>
        <p:sp>
          <p:nvSpPr>
            <p:cNvPr id="20" name="TextBox 20"/>
            <p:cNvSpPr txBox="1"/>
            <p:nvPr/>
          </p:nvSpPr>
          <p:spPr>
            <a:xfrm>
              <a:off x="1942000" y="362994"/>
              <a:ext cx="6550677" cy="537845"/>
            </a:xfrm>
            <a:prstGeom prst="rect">
              <a:avLst/>
            </a:prstGeom>
          </p:spPr>
          <p:txBody>
            <a:bodyPr lIns="0" tIns="0" rIns="0" bIns="0" rtlCol="0" anchor="t">
              <a:spAutoFit/>
            </a:bodyPr>
            <a:lstStyle/>
            <a:p>
              <a:pPr>
                <a:lnSpc>
                  <a:spcPts val="3379"/>
                </a:lnSpc>
              </a:pPr>
              <a:r>
                <a:rPr lang="en-US" sz="2600">
                  <a:solidFill>
                    <a:srgbClr val="AC1250"/>
                  </a:solidFill>
                  <a:latin typeface="Open Sauce Light"/>
                </a:rPr>
                <a:t>Referral routes</a:t>
              </a:r>
            </a:p>
          </p:txBody>
        </p:sp>
        <p:sp>
          <p:nvSpPr>
            <p:cNvPr id="21" name="TextBox 21"/>
            <p:cNvSpPr txBox="1"/>
            <p:nvPr/>
          </p:nvSpPr>
          <p:spPr>
            <a:xfrm>
              <a:off x="0" y="85208"/>
              <a:ext cx="946879" cy="1045792"/>
            </a:xfrm>
            <a:prstGeom prst="rect">
              <a:avLst/>
            </a:prstGeom>
          </p:spPr>
          <p:txBody>
            <a:bodyPr lIns="0" tIns="0" rIns="0" bIns="0" rtlCol="0" anchor="t">
              <a:spAutoFit/>
            </a:bodyPr>
            <a:lstStyle/>
            <a:p>
              <a:pPr marL="0" lvl="0" indent="0" algn="r">
                <a:lnSpc>
                  <a:spcPts val="6325"/>
                </a:lnSpc>
                <a:spcBef>
                  <a:spcPct val="0"/>
                </a:spcBef>
              </a:pPr>
              <a:r>
                <a:rPr lang="en-US" sz="4865" spc="-145">
                  <a:solidFill>
                    <a:srgbClr val="AC1250"/>
                  </a:solidFill>
                  <a:latin typeface="Ovo Bold"/>
                </a:rPr>
                <a:t>05</a:t>
              </a:r>
            </a:p>
          </p:txBody>
        </p:sp>
      </p:grpSp>
      <p:sp>
        <p:nvSpPr>
          <p:cNvPr id="22" name="AutoShape 22"/>
          <p:cNvSpPr/>
          <p:nvPr/>
        </p:nvSpPr>
        <p:spPr>
          <a:xfrm>
            <a:off x="0" y="0"/>
            <a:ext cx="8459644" cy="10287000"/>
          </a:xfrm>
          <a:prstGeom prst="rect">
            <a:avLst/>
          </a:prstGeom>
          <a:solidFill>
            <a:srgbClr val="910436"/>
          </a:solidFill>
        </p:spPr>
      </p:sp>
      <p:sp>
        <p:nvSpPr>
          <p:cNvPr id="23" name="TextBox 23"/>
          <p:cNvSpPr txBox="1"/>
          <p:nvPr/>
        </p:nvSpPr>
        <p:spPr>
          <a:xfrm>
            <a:off x="1026412" y="3333750"/>
            <a:ext cx="6406821" cy="3667125"/>
          </a:xfrm>
          <a:prstGeom prst="rect">
            <a:avLst/>
          </a:prstGeom>
        </p:spPr>
        <p:txBody>
          <a:bodyPr lIns="0" tIns="0" rIns="0" bIns="0" rtlCol="0" anchor="t">
            <a:spAutoFit/>
          </a:bodyPr>
          <a:lstStyle/>
          <a:p>
            <a:pPr>
              <a:lnSpc>
                <a:spcPts val="7150"/>
              </a:lnSpc>
            </a:pPr>
            <a:r>
              <a:rPr lang="en-US" sz="6500">
                <a:solidFill>
                  <a:srgbClr val="FFFFFF"/>
                </a:solidFill>
                <a:latin typeface="Ovo"/>
              </a:rPr>
              <a:t>Developing a new accommodation offer</a:t>
            </a:r>
          </a:p>
        </p:txBody>
      </p:sp>
      <p:sp>
        <p:nvSpPr>
          <p:cNvPr id="24" name="TextBox 24"/>
          <p:cNvSpPr txBox="1"/>
          <p:nvPr/>
        </p:nvSpPr>
        <p:spPr>
          <a:xfrm>
            <a:off x="1028700" y="1028700"/>
            <a:ext cx="4006046" cy="286585"/>
          </a:xfrm>
          <a:prstGeom prst="rect">
            <a:avLst/>
          </a:prstGeom>
        </p:spPr>
        <p:txBody>
          <a:bodyPr lIns="0" tIns="0" rIns="0" bIns="0" rtlCol="0" anchor="t">
            <a:spAutoFit/>
          </a:bodyPr>
          <a:lstStyle/>
          <a:p>
            <a:pPr>
              <a:lnSpc>
                <a:spcPts val="2256"/>
              </a:lnSpc>
            </a:pPr>
            <a:r>
              <a:rPr lang="en-US" sz="1880" spc="71">
                <a:solidFill>
                  <a:srgbClr val="FFFFFF"/>
                </a:solidFill>
                <a:latin typeface="Open Sauce Light Bold"/>
              </a:rPr>
              <a:t>TAI PAWB &amp; OASIS</a:t>
            </a:r>
          </a:p>
        </p:txBody>
      </p:sp>
      <p:grpSp>
        <p:nvGrpSpPr>
          <p:cNvPr id="25" name="Group 25"/>
          <p:cNvGrpSpPr/>
          <p:nvPr/>
        </p:nvGrpSpPr>
        <p:grpSpPr>
          <a:xfrm>
            <a:off x="10323644" y="7580432"/>
            <a:ext cx="6369508" cy="955018"/>
            <a:chOff x="0" y="0"/>
            <a:chExt cx="8492677" cy="1273358"/>
          </a:xfrm>
        </p:grpSpPr>
        <p:sp>
          <p:nvSpPr>
            <p:cNvPr id="26" name="AutoShape 26"/>
            <p:cNvSpPr/>
            <p:nvPr/>
          </p:nvSpPr>
          <p:spPr>
            <a:xfrm>
              <a:off x="1438090" y="0"/>
              <a:ext cx="12700" cy="1273358"/>
            </a:xfrm>
            <a:prstGeom prst="rect">
              <a:avLst/>
            </a:prstGeom>
            <a:solidFill>
              <a:srgbClr val="3F4042"/>
            </a:solidFill>
          </p:spPr>
        </p:sp>
        <p:sp>
          <p:nvSpPr>
            <p:cNvPr id="27" name="TextBox 27"/>
            <p:cNvSpPr txBox="1"/>
            <p:nvPr/>
          </p:nvSpPr>
          <p:spPr>
            <a:xfrm>
              <a:off x="1942000" y="76820"/>
              <a:ext cx="6550677" cy="1110192"/>
            </a:xfrm>
            <a:prstGeom prst="rect">
              <a:avLst/>
            </a:prstGeom>
          </p:spPr>
          <p:txBody>
            <a:bodyPr lIns="0" tIns="0" rIns="0" bIns="0" rtlCol="0" anchor="t">
              <a:spAutoFit/>
            </a:bodyPr>
            <a:lstStyle/>
            <a:p>
              <a:pPr>
                <a:lnSpc>
                  <a:spcPts val="3379"/>
                </a:lnSpc>
              </a:pPr>
              <a:r>
                <a:rPr lang="en-US" sz="2600">
                  <a:solidFill>
                    <a:srgbClr val="0074CD"/>
                  </a:solidFill>
                  <a:latin typeface="Open Sauce Light"/>
                </a:rPr>
                <a:t>Move on into sustainable accom</a:t>
              </a:r>
            </a:p>
          </p:txBody>
        </p:sp>
        <p:sp>
          <p:nvSpPr>
            <p:cNvPr id="28" name="TextBox 28"/>
            <p:cNvSpPr txBox="1"/>
            <p:nvPr/>
          </p:nvSpPr>
          <p:spPr>
            <a:xfrm>
              <a:off x="0" y="85208"/>
              <a:ext cx="946879" cy="1045792"/>
            </a:xfrm>
            <a:prstGeom prst="rect">
              <a:avLst/>
            </a:prstGeom>
          </p:spPr>
          <p:txBody>
            <a:bodyPr lIns="0" tIns="0" rIns="0" bIns="0" rtlCol="0" anchor="t">
              <a:spAutoFit/>
            </a:bodyPr>
            <a:lstStyle/>
            <a:p>
              <a:pPr marL="0" lvl="0" indent="0" algn="r">
                <a:lnSpc>
                  <a:spcPts val="6325"/>
                </a:lnSpc>
                <a:spcBef>
                  <a:spcPct val="0"/>
                </a:spcBef>
              </a:pPr>
              <a:r>
                <a:rPr lang="en-US" sz="4865" spc="-145">
                  <a:solidFill>
                    <a:srgbClr val="0074CD"/>
                  </a:solidFill>
                  <a:latin typeface="Ovo Bold"/>
                </a:rPr>
                <a:t>06</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56B0A-958B-4789-9CE1-66AECA42A487}"/>
              </a:ext>
            </a:extLst>
          </p:cNvPr>
          <p:cNvSpPr>
            <a:spLocks noGrp="1"/>
          </p:cNvSpPr>
          <p:nvPr>
            <p:ph type="title"/>
          </p:nvPr>
        </p:nvSpPr>
        <p:spPr>
          <a:xfrm>
            <a:off x="4497388" y="261940"/>
            <a:ext cx="8229600" cy="1143000"/>
          </a:xfrm>
        </p:spPr>
        <p:txBody>
          <a:bodyPr/>
          <a:lstStyle/>
          <a:p>
            <a:r>
              <a:rPr lang="en-GB" b="1" dirty="0">
                <a:solidFill>
                  <a:schemeClr val="accent2">
                    <a:lumMod val="75000"/>
                  </a:schemeClr>
                </a:solidFill>
              </a:rPr>
              <a:t>Laying the foundations </a:t>
            </a:r>
          </a:p>
        </p:txBody>
      </p:sp>
      <p:sp>
        <p:nvSpPr>
          <p:cNvPr id="3" name="Text Placeholder 2">
            <a:extLst>
              <a:ext uri="{FF2B5EF4-FFF2-40B4-BE49-F238E27FC236}">
                <a16:creationId xmlns:a16="http://schemas.microsoft.com/office/drawing/2014/main" id="{3F1A2FC1-C038-401D-BD1A-1DE0D36A8909}"/>
              </a:ext>
            </a:extLst>
          </p:cNvPr>
          <p:cNvSpPr>
            <a:spLocks noGrp="1"/>
          </p:cNvSpPr>
          <p:nvPr>
            <p:ph type="body" idx="1"/>
          </p:nvPr>
        </p:nvSpPr>
        <p:spPr/>
        <p:txBody>
          <a:bodyPr>
            <a:noAutofit/>
          </a:bodyPr>
          <a:lstStyle/>
          <a:p>
            <a:r>
              <a:rPr lang="en-GB" sz="3600" dirty="0">
                <a:solidFill>
                  <a:schemeClr val="accent2">
                    <a:lumMod val="75000"/>
                  </a:schemeClr>
                </a:solidFill>
                <a:latin typeface="+mj-lt"/>
              </a:rPr>
              <a:t>Oasis </a:t>
            </a:r>
          </a:p>
        </p:txBody>
      </p:sp>
      <p:sp>
        <p:nvSpPr>
          <p:cNvPr id="4" name="Content Placeholder 3">
            <a:extLst>
              <a:ext uri="{FF2B5EF4-FFF2-40B4-BE49-F238E27FC236}">
                <a16:creationId xmlns:a16="http://schemas.microsoft.com/office/drawing/2014/main" id="{A73A50A7-E1B2-4B1F-8672-CA7738F66247}"/>
              </a:ext>
            </a:extLst>
          </p:cNvPr>
          <p:cNvSpPr>
            <a:spLocks noGrp="1"/>
          </p:cNvSpPr>
          <p:nvPr>
            <p:ph sz="half" idx="2"/>
          </p:nvPr>
        </p:nvSpPr>
        <p:spPr>
          <a:xfrm>
            <a:off x="457200" y="2174874"/>
            <a:ext cx="7391400" cy="7388226"/>
          </a:xfrm>
        </p:spPr>
        <p:txBody>
          <a:bodyPr>
            <a:normAutofit fontScale="92500" lnSpcReduction="10000"/>
          </a:bodyPr>
          <a:lstStyle/>
          <a:p>
            <a:r>
              <a:rPr lang="en-GB" sz="3200" b="1" dirty="0">
                <a:latin typeface="+mj-lt"/>
              </a:rPr>
              <a:t>Placing lived experience at the front of the work: </a:t>
            </a:r>
          </a:p>
          <a:p>
            <a:r>
              <a:rPr lang="en-GB" sz="3200" b="1" dirty="0">
                <a:latin typeface="+mj-lt"/>
              </a:rPr>
              <a:t>Using story telling to explore the feelings of those with lived experience to guide us. </a:t>
            </a:r>
          </a:p>
          <a:p>
            <a:r>
              <a:rPr lang="en-GB" sz="3200" b="1" dirty="0">
                <a:latin typeface="+mj-lt"/>
              </a:rPr>
              <a:t>Discussions over activities about what ‘home’ means. Not assuming we already know. </a:t>
            </a:r>
          </a:p>
          <a:p>
            <a:r>
              <a:rPr lang="en-GB" sz="3200" b="1" dirty="0">
                <a:latin typeface="+mj-lt"/>
              </a:rPr>
              <a:t>Exploring student placements with Cardiff Met for students with lived experience of the refugee process to join in and support the work whilst building their future careers. </a:t>
            </a:r>
          </a:p>
          <a:p>
            <a:r>
              <a:rPr lang="en-GB" sz="3200" b="1" dirty="0">
                <a:latin typeface="+mj-lt"/>
              </a:rPr>
              <a:t>Working with partners to provide holistic support to ensure accommodation makes a real difference.</a:t>
            </a:r>
            <a:r>
              <a:rPr lang="en-GB" sz="3200" b="1" dirty="0">
                <a:latin typeface="Ovo" panose="020B0604020202020204" charset="0"/>
              </a:rPr>
              <a:t> </a:t>
            </a:r>
          </a:p>
        </p:txBody>
      </p:sp>
      <p:sp>
        <p:nvSpPr>
          <p:cNvPr id="5" name="Text Placeholder 4">
            <a:extLst>
              <a:ext uri="{FF2B5EF4-FFF2-40B4-BE49-F238E27FC236}">
                <a16:creationId xmlns:a16="http://schemas.microsoft.com/office/drawing/2014/main" id="{2DBD899A-9BD5-4609-9506-068F78261FD4}"/>
              </a:ext>
            </a:extLst>
          </p:cNvPr>
          <p:cNvSpPr>
            <a:spLocks noGrp="1"/>
          </p:cNvSpPr>
          <p:nvPr>
            <p:ph type="body" sz="quarter" idx="3"/>
          </p:nvPr>
        </p:nvSpPr>
        <p:spPr>
          <a:xfrm>
            <a:off x="9753601" y="1470026"/>
            <a:ext cx="4821704" cy="639762"/>
          </a:xfrm>
        </p:spPr>
        <p:txBody>
          <a:bodyPr>
            <a:noAutofit/>
          </a:bodyPr>
          <a:lstStyle/>
          <a:p>
            <a:r>
              <a:rPr lang="en-GB" sz="3600" dirty="0">
                <a:solidFill>
                  <a:schemeClr val="accent2">
                    <a:lumMod val="75000"/>
                  </a:schemeClr>
                </a:solidFill>
                <a:latin typeface="+mj-lt"/>
              </a:rPr>
              <a:t>Tai Pawb</a:t>
            </a:r>
          </a:p>
        </p:txBody>
      </p:sp>
      <p:sp>
        <p:nvSpPr>
          <p:cNvPr id="6" name="Content Placeholder 5">
            <a:extLst>
              <a:ext uri="{FF2B5EF4-FFF2-40B4-BE49-F238E27FC236}">
                <a16:creationId xmlns:a16="http://schemas.microsoft.com/office/drawing/2014/main" id="{07DA28D5-9AB8-41CB-AE01-8A630B57E1E6}"/>
              </a:ext>
            </a:extLst>
          </p:cNvPr>
          <p:cNvSpPr>
            <a:spLocks noGrp="1"/>
          </p:cNvSpPr>
          <p:nvPr>
            <p:ph sz="quarter" idx="4"/>
          </p:nvPr>
        </p:nvSpPr>
        <p:spPr>
          <a:xfrm>
            <a:off x="9753600" y="2174874"/>
            <a:ext cx="7543800" cy="7388225"/>
          </a:xfrm>
        </p:spPr>
        <p:txBody>
          <a:bodyPr>
            <a:normAutofit fontScale="92500" lnSpcReduction="10000"/>
          </a:bodyPr>
          <a:lstStyle/>
          <a:p>
            <a:r>
              <a:rPr lang="en-GB" sz="3200" b="1" dirty="0">
                <a:latin typeface="+mj-lt"/>
              </a:rPr>
              <a:t>Encouraging members to consider how they could support the growth of good options for refugees, </a:t>
            </a:r>
            <a:endParaRPr lang="en-GB" sz="2800" b="1" dirty="0">
              <a:latin typeface="+mj-lt"/>
            </a:endParaRPr>
          </a:p>
          <a:p>
            <a:pPr lvl="1"/>
            <a:r>
              <a:rPr lang="en-GB" sz="2800" b="1" dirty="0">
                <a:latin typeface="+mj-lt"/>
              </a:rPr>
              <a:t>Offer of property </a:t>
            </a:r>
          </a:p>
          <a:p>
            <a:pPr lvl="1"/>
            <a:r>
              <a:rPr lang="en-GB" sz="2800" b="1" dirty="0">
                <a:latin typeface="+mj-lt"/>
              </a:rPr>
              <a:t>Peppercorn rents </a:t>
            </a:r>
          </a:p>
          <a:p>
            <a:pPr lvl="1"/>
            <a:r>
              <a:rPr lang="en-GB" sz="2800" b="1" dirty="0">
                <a:latin typeface="+mj-lt"/>
              </a:rPr>
              <a:t>Projects to build the skills of refugees in co-production of any future work. </a:t>
            </a:r>
          </a:p>
          <a:p>
            <a:r>
              <a:rPr lang="en-GB" sz="3200" b="1" dirty="0">
                <a:latin typeface="+mj-lt"/>
              </a:rPr>
              <a:t>Developing a framework to assist other organisations to replicate this work in the future. </a:t>
            </a:r>
          </a:p>
          <a:p>
            <a:r>
              <a:rPr lang="en-GB" sz="3200" b="1" dirty="0">
                <a:latin typeface="+mj-lt"/>
              </a:rPr>
              <a:t>Seeking out harder to engage groups to ensure diversity within the refugee and asylum community is taken into account. </a:t>
            </a:r>
          </a:p>
          <a:p>
            <a:r>
              <a:rPr lang="en-GB" sz="3200" b="1" dirty="0">
                <a:latin typeface="+mj-lt"/>
              </a:rPr>
              <a:t>Co-production of the work with those we seek to support across all areas of exploration and development. </a:t>
            </a:r>
          </a:p>
          <a:p>
            <a:endParaRPr lang="en-GB" sz="3200" b="1" dirty="0">
              <a:latin typeface="Ovo" panose="020B0604020202020204" charset="0"/>
            </a:endParaRPr>
          </a:p>
        </p:txBody>
      </p:sp>
    </p:spTree>
    <p:extLst>
      <p:ext uri="{BB962C8B-B14F-4D97-AF65-F5344CB8AC3E}">
        <p14:creationId xmlns:p14="http://schemas.microsoft.com/office/powerpoint/2010/main" val="2752875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1AA53A5-E12B-4766-A87F-9678DC85A286}"/>
              </a:ext>
            </a:extLst>
          </p:cNvPr>
          <p:cNvSpPr>
            <a:spLocks noGrp="1"/>
          </p:cNvSpPr>
          <p:nvPr>
            <p:ph type="title"/>
          </p:nvPr>
        </p:nvSpPr>
        <p:spPr>
          <a:xfrm>
            <a:off x="457200" y="274638"/>
            <a:ext cx="6705600" cy="1143000"/>
          </a:xfrm>
        </p:spPr>
        <p:txBody>
          <a:bodyPr>
            <a:normAutofit/>
          </a:bodyPr>
          <a:lstStyle/>
          <a:p>
            <a:r>
              <a:rPr lang="en-GB" sz="4800" b="1" dirty="0">
                <a:solidFill>
                  <a:schemeClr val="accent2">
                    <a:lumMod val="75000"/>
                  </a:schemeClr>
                </a:solidFill>
              </a:rPr>
              <a:t>Early feedback…</a:t>
            </a:r>
          </a:p>
        </p:txBody>
      </p:sp>
      <p:sp>
        <p:nvSpPr>
          <p:cNvPr id="10" name="Speech Bubble: Rectangle with Corners Rounded 9">
            <a:extLst>
              <a:ext uri="{FF2B5EF4-FFF2-40B4-BE49-F238E27FC236}">
                <a16:creationId xmlns:a16="http://schemas.microsoft.com/office/drawing/2014/main" id="{CF55A041-8DAB-4089-AFBE-333100FE99E8}"/>
              </a:ext>
            </a:extLst>
          </p:cNvPr>
          <p:cNvSpPr/>
          <p:nvPr/>
        </p:nvSpPr>
        <p:spPr>
          <a:xfrm>
            <a:off x="12344400" y="723900"/>
            <a:ext cx="5257800" cy="2133600"/>
          </a:xfrm>
          <a:prstGeom prst="wedgeRound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4000" b="1" dirty="0">
                <a:solidFill>
                  <a:schemeClr val="bg1"/>
                </a:solidFill>
              </a:rPr>
              <a:t>I’ve moved around too much, I think I’ve been forgotten…</a:t>
            </a:r>
          </a:p>
        </p:txBody>
      </p:sp>
      <p:sp>
        <p:nvSpPr>
          <p:cNvPr id="11" name="Speech Bubble: Oval 10">
            <a:extLst>
              <a:ext uri="{FF2B5EF4-FFF2-40B4-BE49-F238E27FC236}">
                <a16:creationId xmlns:a16="http://schemas.microsoft.com/office/drawing/2014/main" id="{BE8B0F8F-2475-4353-8870-75DA02911626}"/>
              </a:ext>
            </a:extLst>
          </p:cNvPr>
          <p:cNvSpPr/>
          <p:nvPr/>
        </p:nvSpPr>
        <p:spPr>
          <a:xfrm>
            <a:off x="685800" y="2015123"/>
            <a:ext cx="5105400" cy="3771900"/>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200" b="1" dirty="0"/>
              <a:t>Home means a comfort zone, initial place of welcome as a human being, it differs me from an animal</a:t>
            </a:r>
          </a:p>
        </p:txBody>
      </p:sp>
      <p:sp>
        <p:nvSpPr>
          <p:cNvPr id="12" name="Speech Bubble: Rectangle with Corners Rounded 11">
            <a:extLst>
              <a:ext uri="{FF2B5EF4-FFF2-40B4-BE49-F238E27FC236}">
                <a16:creationId xmlns:a16="http://schemas.microsoft.com/office/drawing/2014/main" id="{4B297355-2C94-454D-B092-67A351AAD8E3}"/>
              </a:ext>
            </a:extLst>
          </p:cNvPr>
          <p:cNvSpPr/>
          <p:nvPr/>
        </p:nvSpPr>
        <p:spPr>
          <a:xfrm>
            <a:off x="6858000" y="3238500"/>
            <a:ext cx="5943600" cy="2971800"/>
          </a:xfrm>
          <a:prstGeom prst="wedgeRound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3600" b="1" dirty="0">
                <a:solidFill>
                  <a:schemeClr val="bg1"/>
                </a:solidFill>
              </a:rPr>
              <a:t>It’s not easy, I was alone as a teenager. It was confusing and hard to make decisions. </a:t>
            </a:r>
          </a:p>
        </p:txBody>
      </p:sp>
      <p:sp>
        <p:nvSpPr>
          <p:cNvPr id="13" name="Speech Bubble: Rectangle 12">
            <a:extLst>
              <a:ext uri="{FF2B5EF4-FFF2-40B4-BE49-F238E27FC236}">
                <a16:creationId xmlns:a16="http://schemas.microsoft.com/office/drawing/2014/main" id="{3F9E21FC-2647-4161-87D5-98B04DE009E1}"/>
              </a:ext>
            </a:extLst>
          </p:cNvPr>
          <p:cNvSpPr/>
          <p:nvPr/>
        </p:nvSpPr>
        <p:spPr>
          <a:xfrm>
            <a:off x="2646947" y="7205078"/>
            <a:ext cx="5791200" cy="1752599"/>
          </a:xfrm>
          <a:prstGeom prst="wedge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4000" dirty="0">
                <a:solidFill>
                  <a:schemeClr val="bg1"/>
                </a:solidFill>
              </a:rPr>
              <a:t>It’s all very slow, I didn’t always feel safe</a:t>
            </a:r>
          </a:p>
        </p:txBody>
      </p:sp>
      <p:sp>
        <p:nvSpPr>
          <p:cNvPr id="15" name="Speech Bubble: Oval 14">
            <a:extLst>
              <a:ext uri="{FF2B5EF4-FFF2-40B4-BE49-F238E27FC236}">
                <a16:creationId xmlns:a16="http://schemas.microsoft.com/office/drawing/2014/main" id="{AF5CF4DD-BAC9-4E4F-8348-2D2658367334}"/>
              </a:ext>
            </a:extLst>
          </p:cNvPr>
          <p:cNvSpPr/>
          <p:nvPr/>
        </p:nvSpPr>
        <p:spPr>
          <a:xfrm>
            <a:off x="12649200" y="6362700"/>
            <a:ext cx="5257800" cy="2971800"/>
          </a:xfrm>
          <a:prstGeom prst="wedgeEllipse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t>Home is a sanctuary for me</a:t>
            </a:r>
          </a:p>
        </p:txBody>
      </p:sp>
    </p:spTree>
    <p:extLst>
      <p:ext uri="{BB962C8B-B14F-4D97-AF65-F5344CB8AC3E}">
        <p14:creationId xmlns:p14="http://schemas.microsoft.com/office/powerpoint/2010/main" val="3397920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1207765" y="1537549"/>
            <a:ext cx="9525" cy="7211902"/>
          </a:xfrm>
          <a:prstGeom prst="rect">
            <a:avLst/>
          </a:prstGeom>
          <a:solidFill>
            <a:srgbClr val="3F4042"/>
          </a:solidFill>
        </p:spPr>
      </p:sp>
      <p:grpSp>
        <p:nvGrpSpPr>
          <p:cNvPr id="3" name="Group 3"/>
          <p:cNvGrpSpPr/>
          <p:nvPr/>
        </p:nvGrpSpPr>
        <p:grpSpPr>
          <a:xfrm>
            <a:off x="10697774" y="1028700"/>
            <a:ext cx="5342196" cy="1017698"/>
            <a:chOff x="0" y="0"/>
            <a:chExt cx="7122925" cy="1356930"/>
          </a:xfrm>
        </p:grpSpPr>
        <p:grpSp>
          <p:nvGrpSpPr>
            <p:cNvPr id="4" name="Group 4"/>
            <p:cNvGrpSpPr/>
            <p:nvPr/>
          </p:nvGrpSpPr>
          <p:grpSpPr>
            <a:xfrm>
              <a:off x="0" y="0"/>
              <a:ext cx="1356930" cy="1356930"/>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10436"/>
              </a:solidFill>
            </p:spPr>
          </p:sp>
        </p:grpSp>
        <p:sp>
          <p:nvSpPr>
            <p:cNvPr id="6" name="TextBox 6"/>
            <p:cNvSpPr txBox="1"/>
            <p:nvPr/>
          </p:nvSpPr>
          <p:spPr>
            <a:xfrm>
              <a:off x="142143" y="476716"/>
              <a:ext cx="1072645" cy="383438"/>
            </a:xfrm>
            <a:prstGeom prst="rect">
              <a:avLst/>
            </a:prstGeom>
          </p:spPr>
          <p:txBody>
            <a:bodyPr lIns="0" tIns="0" rIns="0" bIns="0" rtlCol="0" anchor="t">
              <a:spAutoFit/>
            </a:bodyPr>
            <a:lstStyle/>
            <a:p>
              <a:pPr algn="ctr">
                <a:lnSpc>
                  <a:spcPts val="2528"/>
                </a:lnSpc>
              </a:pPr>
              <a:r>
                <a:rPr lang="en-US" sz="1600" dirty="0">
                  <a:solidFill>
                    <a:srgbClr val="FFFFFF"/>
                  </a:solidFill>
                  <a:latin typeface="Open Sauce Light Bold"/>
                </a:rPr>
                <a:t>Month 1</a:t>
              </a:r>
            </a:p>
          </p:txBody>
        </p:sp>
        <p:sp>
          <p:nvSpPr>
            <p:cNvPr id="7" name="TextBox 7"/>
            <p:cNvSpPr txBox="1"/>
            <p:nvPr/>
          </p:nvSpPr>
          <p:spPr>
            <a:xfrm>
              <a:off x="1752561" y="62912"/>
              <a:ext cx="5370364" cy="1231106"/>
            </a:xfrm>
            <a:prstGeom prst="rect">
              <a:avLst/>
            </a:prstGeom>
          </p:spPr>
          <p:txBody>
            <a:bodyPr lIns="0" tIns="0" rIns="0" bIns="0" rtlCol="0" anchor="t">
              <a:spAutoFit/>
            </a:bodyPr>
            <a:lstStyle/>
            <a:p>
              <a:pPr>
                <a:lnSpc>
                  <a:spcPts val="2359"/>
                </a:lnSpc>
              </a:pPr>
              <a:r>
                <a:rPr lang="en-US" sz="2144" dirty="0">
                  <a:solidFill>
                    <a:srgbClr val="3F4042"/>
                  </a:solidFill>
                  <a:latin typeface="Open Sauce Light"/>
                </a:rPr>
                <a:t>Receives positive immigration decision and given 28 days to vacate home office </a:t>
              </a:r>
              <a:r>
                <a:rPr lang="en-US" sz="2144" dirty="0" err="1">
                  <a:solidFill>
                    <a:srgbClr val="3F4042"/>
                  </a:solidFill>
                  <a:latin typeface="Open Sauce Light"/>
                </a:rPr>
                <a:t>accom</a:t>
              </a:r>
              <a:endParaRPr lang="en-US" sz="2144" dirty="0">
                <a:solidFill>
                  <a:srgbClr val="3F4042"/>
                </a:solidFill>
                <a:latin typeface="Open Sauce Light"/>
              </a:endParaRPr>
            </a:p>
          </p:txBody>
        </p:sp>
      </p:grpSp>
      <p:grpSp>
        <p:nvGrpSpPr>
          <p:cNvPr id="8" name="Group 8"/>
          <p:cNvGrpSpPr/>
          <p:nvPr/>
        </p:nvGrpSpPr>
        <p:grpSpPr>
          <a:xfrm>
            <a:off x="10697774" y="2471080"/>
            <a:ext cx="5342194" cy="1017698"/>
            <a:chOff x="0" y="0"/>
            <a:chExt cx="7122925" cy="1356930"/>
          </a:xfrm>
        </p:grpSpPr>
        <p:grpSp>
          <p:nvGrpSpPr>
            <p:cNvPr id="9" name="Group 9"/>
            <p:cNvGrpSpPr/>
            <p:nvPr/>
          </p:nvGrpSpPr>
          <p:grpSpPr>
            <a:xfrm>
              <a:off x="0" y="0"/>
              <a:ext cx="1356930" cy="1356930"/>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EDED"/>
              </a:solidFill>
            </p:spPr>
          </p:sp>
        </p:grpSp>
        <p:sp>
          <p:nvSpPr>
            <p:cNvPr id="11" name="TextBox 11"/>
            <p:cNvSpPr txBox="1"/>
            <p:nvPr/>
          </p:nvSpPr>
          <p:spPr>
            <a:xfrm>
              <a:off x="142143" y="275108"/>
              <a:ext cx="1072645" cy="810906"/>
            </a:xfrm>
            <a:prstGeom prst="rect">
              <a:avLst/>
            </a:prstGeom>
          </p:spPr>
          <p:txBody>
            <a:bodyPr lIns="0" tIns="0" rIns="0" bIns="0" rtlCol="0" anchor="t">
              <a:spAutoFit/>
            </a:bodyPr>
            <a:lstStyle/>
            <a:p>
              <a:pPr algn="ctr">
                <a:lnSpc>
                  <a:spcPts val="2528"/>
                </a:lnSpc>
              </a:pPr>
              <a:r>
                <a:rPr lang="en-US" sz="1600" dirty="0">
                  <a:solidFill>
                    <a:srgbClr val="3F4042"/>
                  </a:solidFill>
                  <a:latin typeface="Open Sauce Light Bold"/>
                </a:rPr>
                <a:t>Month 1-2</a:t>
              </a:r>
            </a:p>
          </p:txBody>
        </p:sp>
        <p:sp>
          <p:nvSpPr>
            <p:cNvPr id="12" name="TextBox 12"/>
            <p:cNvSpPr txBox="1"/>
            <p:nvPr/>
          </p:nvSpPr>
          <p:spPr>
            <a:xfrm>
              <a:off x="1752561" y="20660"/>
              <a:ext cx="5370364" cy="1231106"/>
            </a:xfrm>
            <a:prstGeom prst="rect">
              <a:avLst/>
            </a:prstGeom>
          </p:spPr>
          <p:txBody>
            <a:bodyPr lIns="0" tIns="0" rIns="0" bIns="0" rtlCol="0" anchor="t">
              <a:spAutoFit/>
            </a:bodyPr>
            <a:lstStyle/>
            <a:p>
              <a:pPr>
                <a:lnSpc>
                  <a:spcPts val="2359"/>
                </a:lnSpc>
              </a:pPr>
              <a:r>
                <a:rPr lang="en-US" sz="2144" dirty="0">
                  <a:solidFill>
                    <a:srgbClr val="3F4042"/>
                  </a:solidFill>
                  <a:latin typeface="Open Sauce Light"/>
                </a:rPr>
                <a:t>Referred to Oasis through project partners, LA, self-referral</a:t>
              </a:r>
            </a:p>
          </p:txBody>
        </p:sp>
      </p:grpSp>
      <p:grpSp>
        <p:nvGrpSpPr>
          <p:cNvPr id="13" name="Group 13"/>
          <p:cNvGrpSpPr/>
          <p:nvPr/>
        </p:nvGrpSpPr>
        <p:grpSpPr>
          <a:xfrm>
            <a:off x="10697774" y="3822881"/>
            <a:ext cx="5342194" cy="1231106"/>
            <a:chOff x="0" y="-120772"/>
            <a:chExt cx="7122925" cy="1641474"/>
          </a:xfrm>
        </p:grpSpPr>
        <p:grpSp>
          <p:nvGrpSpPr>
            <p:cNvPr id="14" name="Group 14"/>
            <p:cNvGrpSpPr/>
            <p:nvPr/>
          </p:nvGrpSpPr>
          <p:grpSpPr>
            <a:xfrm>
              <a:off x="0" y="0"/>
              <a:ext cx="1356930" cy="1356930"/>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10436"/>
              </a:solidFill>
            </p:spPr>
          </p:sp>
        </p:grpSp>
        <p:sp>
          <p:nvSpPr>
            <p:cNvPr id="16" name="TextBox 16"/>
            <p:cNvSpPr txBox="1"/>
            <p:nvPr/>
          </p:nvSpPr>
          <p:spPr>
            <a:xfrm>
              <a:off x="142143" y="294512"/>
              <a:ext cx="1072645" cy="810906"/>
            </a:xfrm>
            <a:prstGeom prst="rect">
              <a:avLst/>
            </a:prstGeom>
          </p:spPr>
          <p:txBody>
            <a:bodyPr lIns="0" tIns="0" rIns="0" bIns="0" rtlCol="0" anchor="t">
              <a:spAutoFit/>
            </a:bodyPr>
            <a:lstStyle/>
            <a:p>
              <a:pPr algn="ctr">
                <a:lnSpc>
                  <a:spcPts val="2528"/>
                </a:lnSpc>
              </a:pPr>
              <a:r>
                <a:rPr lang="en-US" sz="1600" dirty="0">
                  <a:solidFill>
                    <a:srgbClr val="FFFFFF"/>
                  </a:solidFill>
                  <a:latin typeface="Open Sauce Light Bold"/>
                </a:rPr>
                <a:t>Month 1-2</a:t>
              </a:r>
            </a:p>
          </p:txBody>
        </p:sp>
        <p:sp>
          <p:nvSpPr>
            <p:cNvPr id="17" name="TextBox 17"/>
            <p:cNvSpPr txBox="1"/>
            <p:nvPr/>
          </p:nvSpPr>
          <p:spPr>
            <a:xfrm>
              <a:off x="1752561" y="-120772"/>
              <a:ext cx="5370364" cy="1641474"/>
            </a:xfrm>
            <a:prstGeom prst="rect">
              <a:avLst/>
            </a:prstGeom>
          </p:spPr>
          <p:txBody>
            <a:bodyPr lIns="0" tIns="0" rIns="0" bIns="0" rtlCol="0" anchor="t">
              <a:spAutoFit/>
            </a:bodyPr>
            <a:lstStyle/>
            <a:p>
              <a:pPr>
                <a:lnSpc>
                  <a:spcPts val="2359"/>
                </a:lnSpc>
              </a:pPr>
              <a:r>
                <a:rPr lang="en-US" sz="2144" dirty="0">
                  <a:solidFill>
                    <a:srgbClr val="3F4042"/>
                  </a:solidFill>
                  <a:latin typeface="Open Sauce Light"/>
                </a:rPr>
                <a:t>Assessment of support required and risk at Oasis. Holistic support and signposting from Oasis</a:t>
              </a:r>
            </a:p>
          </p:txBody>
        </p:sp>
      </p:grpSp>
      <p:grpSp>
        <p:nvGrpSpPr>
          <p:cNvPr id="18" name="Group 18"/>
          <p:cNvGrpSpPr/>
          <p:nvPr/>
        </p:nvGrpSpPr>
        <p:grpSpPr>
          <a:xfrm>
            <a:off x="10697774" y="5355841"/>
            <a:ext cx="5342194" cy="1017698"/>
            <a:chOff x="0" y="0"/>
            <a:chExt cx="7122925" cy="1356930"/>
          </a:xfrm>
        </p:grpSpPr>
        <p:grpSp>
          <p:nvGrpSpPr>
            <p:cNvPr id="19" name="Group 19"/>
            <p:cNvGrpSpPr/>
            <p:nvPr/>
          </p:nvGrpSpPr>
          <p:grpSpPr>
            <a:xfrm>
              <a:off x="0" y="0"/>
              <a:ext cx="1356930" cy="1356930"/>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EDED"/>
              </a:solidFill>
            </p:spPr>
          </p:sp>
        </p:grpSp>
        <p:sp>
          <p:nvSpPr>
            <p:cNvPr id="21" name="TextBox 21"/>
            <p:cNvSpPr txBox="1"/>
            <p:nvPr/>
          </p:nvSpPr>
          <p:spPr>
            <a:xfrm>
              <a:off x="142143" y="242232"/>
              <a:ext cx="1072645" cy="810906"/>
            </a:xfrm>
            <a:prstGeom prst="rect">
              <a:avLst/>
            </a:prstGeom>
          </p:spPr>
          <p:txBody>
            <a:bodyPr lIns="0" tIns="0" rIns="0" bIns="0" rtlCol="0" anchor="t">
              <a:spAutoFit/>
            </a:bodyPr>
            <a:lstStyle/>
            <a:p>
              <a:pPr algn="ctr">
                <a:lnSpc>
                  <a:spcPts val="2528"/>
                </a:lnSpc>
              </a:pPr>
              <a:r>
                <a:rPr lang="en-US" sz="1600" dirty="0">
                  <a:solidFill>
                    <a:srgbClr val="3F4042"/>
                  </a:solidFill>
                  <a:latin typeface="Open Sauce Light Bold"/>
                </a:rPr>
                <a:t>Month 1-2</a:t>
              </a:r>
            </a:p>
          </p:txBody>
        </p:sp>
        <p:sp>
          <p:nvSpPr>
            <p:cNvPr id="22" name="TextBox 22"/>
            <p:cNvSpPr txBox="1"/>
            <p:nvPr/>
          </p:nvSpPr>
          <p:spPr>
            <a:xfrm>
              <a:off x="1752561" y="247343"/>
              <a:ext cx="5370364" cy="820737"/>
            </a:xfrm>
            <a:prstGeom prst="rect">
              <a:avLst/>
            </a:prstGeom>
          </p:spPr>
          <p:txBody>
            <a:bodyPr lIns="0" tIns="0" rIns="0" bIns="0" rtlCol="0" anchor="t">
              <a:spAutoFit/>
            </a:bodyPr>
            <a:lstStyle/>
            <a:p>
              <a:pPr>
                <a:lnSpc>
                  <a:spcPts val="2359"/>
                </a:lnSpc>
              </a:pPr>
              <a:r>
                <a:rPr lang="en-US" sz="2144" dirty="0">
                  <a:solidFill>
                    <a:srgbClr val="3F4042"/>
                  </a:solidFill>
                  <a:latin typeface="Open Sauce Light"/>
                </a:rPr>
                <a:t>Tenant moves into property ASAP</a:t>
              </a:r>
            </a:p>
          </p:txBody>
        </p:sp>
      </p:grpSp>
      <p:grpSp>
        <p:nvGrpSpPr>
          <p:cNvPr id="23" name="Group 23"/>
          <p:cNvGrpSpPr/>
          <p:nvPr/>
        </p:nvGrpSpPr>
        <p:grpSpPr>
          <a:xfrm>
            <a:off x="10697774" y="6769721"/>
            <a:ext cx="5342193" cy="1231106"/>
            <a:chOff x="0" y="-38001"/>
            <a:chExt cx="7122924" cy="1641474"/>
          </a:xfrm>
        </p:grpSpPr>
        <p:grpSp>
          <p:nvGrpSpPr>
            <p:cNvPr id="24" name="Group 24"/>
            <p:cNvGrpSpPr/>
            <p:nvPr/>
          </p:nvGrpSpPr>
          <p:grpSpPr>
            <a:xfrm>
              <a:off x="0" y="0"/>
              <a:ext cx="1356930" cy="1356930"/>
              <a:chOff x="0" y="0"/>
              <a:chExt cx="6350000" cy="6350000"/>
            </a:xfrm>
          </p:grpSpPr>
          <p:sp>
            <p:nvSpPr>
              <p:cNvPr id="25" name="Freeform 2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910436"/>
              </a:solidFill>
            </p:spPr>
          </p:sp>
        </p:grpSp>
        <p:sp>
          <p:nvSpPr>
            <p:cNvPr id="26" name="TextBox 26"/>
            <p:cNvSpPr txBox="1"/>
            <p:nvPr/>
          </p:nvSpPr>
          <p:spPr>
            <a:xfrm>
              <a:off x="142143" y="301100"/>
              <a:ext cx="1072645" cy="810906"/>
            </a:xfrm>
            <a:prstGeom prst="rect">
              <a:avLst/>
            </a:prstGeom>
          </p:spPr>
          <p:txBody>
            <a:bodyPr lIns="0" tIns="0" rIns="0" bIns="0" rtlCol="0" anchor="t">
              <a:spAutoFit/>
            </a:bodyPr>
            <a:lstStyle/>
            <a:p>
              <a:pPr algn="ctr">
                <a:lnSpc>
                  <a:spcPts val="2528"/>
                </a:lnSpc>
              </a:pPr>
              <a:r>
                <a:rPr lang="en-US" sz="1600" dirty="0">
                  <a:solidFill>
                    <a:srgbClr val="FFFFFF"/>
                  </a:solidFill>
                  <a:latin typeface="Open Sauce Light Bold"/>
                </a:rPr>
                <a:t>Month 2-20</a:t>
              </a:r>
            </a:p>
          </p:txBody>
        </p:sp>
        <p:sp>
          <p:nvSpPr>
            <p:cNvPr id="27" name="TextBox 27"/>
            <p:cNvSpPr txBox="1"/>
            <p:nvPr/>
          </p:nvSpPr>
          <p:spPr>
            <a:xfrm>
              <a:off x="1752560" y="-38001"/>
              <a:ext cx="5370364" cy="1641474"/>
            </a:xfrm>
            <a:prstGeom prst="rect">
              <a:avLst/>
            </a:prstGeom>
          </p:spPr>
          <p:txBody>
            <a:bodyPr lIns="0" tIns="0" rIns="0" bIns="0" rtlCol="0" anchor="t">
              <a:spAutoFit/>
            </a:bodyPr>
            <a:lstStyle/>
            <a:p>
              <a:pPr>
                <a:lnSpc>
                  <a:spcPts val="2359"/>
                </a:lnSpc>
              </a:pPr>
              <a:r>
                <a:rPr lang="en-US" sz="2144" dirty="0">
                  <a:solidFill>
                    <a:srgbClr val="3F4042"/>
                  </a:solidFill>
                  <a:latin typeface="Open Sauce Light"/>
                </a:rPr>
                <a:t>Holistic and vocational support from Oasis, including referral for mental health support if required</a:t>
              </a:r>
            </a:p>
          </p:txBody>
        </p:sp>
      </p:grpSp>
      <p:grpSp>
        <p:nvGrpSpPr>
          <p:cNvPr id="28" name="Group 28"/>
          <p:cNvGrpSpPr/>
          <p:nvPr/>
        </p:nvGrpSpPr>
        <p:grpSpPr>
          <a:xfrm>
            <a:off x="10700045" y="8240602"/>
            <a:ext cx="5339922" cy="1017698"/>
            <a:chOff x="3028" y="0"/>
            <a:chExt cx="7119896" cy="1356930"/>
          </a:xfrm>
        </p:grpSpPr>
        <p:grpSp>
          <p:nvGrpSpPr>
            <p:cNvPr id="29" name="Group 29"/>
            <p:cNvGrpSpPr/>
            <p:nvPr/>
          </p:nvGrpSpPr>
          <p:grpSpPr>
            <a:xfrm>
              <a:off x="3028" y="0"/>
              <a:ext cx="1350875" cy="1356930"/>
              <a:chOff x="14170" y="0"/>
              <a:chExt cx="6321666" cy="6350000"/>
            </a:xfrm>
          </p:grpSpPr>
          <p:sp>
            <p:nvSpPr>
              <p:cNvPr id="30" name="Freeform 30"/>
              <p:cNvSpPr/>
              <p:nvPr/>
            </p:nvSpPr>
            <p:spPr>
              <a:xfrm>
                <a:off x="14170" y="0"/>
                <a:ext cx="6321666"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EDEDED"/>
              </a:solidFill>
            </p:spPr>
          </p:sp>
        </p:grpSp>
        <p:sp>
          <p:nvSpPr>
            <p:cNvPr id="31" name="TextBox 31"/>
            <p:cNvSpPr txBox="1"/>
            <p:nvPr/>
          </p:nvSpPr>
          <p:spPr>
            <a:xfrm>
              <a:off x="156365" y="206792"/>
              <a:ext cx="1072645" cy="810906"/>
            </a:xfrm>
            <a:prstGeom prst="rect">
              <a:avLst/>
            </a:prstGeom>
          </p:spPr>
          <p:txBody>
            <a:bodyPr lIns="0" tIns="0" rIns="0" bIns="0" rtlCol="0" anchor="t">
              <a:spAutoFit/>
            </a:bodyPr>
            <a:lstStyle/>
            <a:p>
              <a:pPr algn="ctr">
                <a:lnSpc>
                  <a:spcPts val="2528"/>
                </a:lnSpc>
              </a:pPr>
              <a:r>
                <a:rPr lang="en-US" sz="1600" dirty="0">
                  <a:solidFill>
                    <a:srgbClr val="3F4042"/>
                  </a:solidFill>
                  <a:latin typeface="Open Sauce Light Bold"/>
                </a:rPr>
                <a:t>Month 20-26</a:t>
              </a:r>
            </a:p>
          </p:txBody>
        </p:sp>
        <p:sp>
          <p:nvSpPr>
            <p:cNvPr id="32" name="TextBox 32"/>
            <p:cNvSpPr txBox="1"/>
            <p:nvPr/>
          </p:nvSpPr>
          <p:spPr>
            <a:xfrm>
              <a:off x="1752560" y="289596"/>
              <a:ext cx="5370364" cy="820737"/>
            </a:xfrm>
            <a:prstGeom prst="rect">
              <a:avLst/>
            </a:prstGeom>
          </p:spPr>
          <p:txBody>
            <a:bodyPr lIns="0" tIns="0" rIns="0" bIns="0" rtlCol="0" anchor="t">
              <a:spAutoFit/>
            </a:bodyPr>
            <a:lstStyle/>
            <a:p>
              <a:pPr>
                <a:lnSpc>
                  <a:spcPts val="2359"/>
                </a:lnSpc>
              </a:pPr>
              <a:r>
                <a:rPr lang="en-US" sz="2144" dirty="0">
                  <a:solidFill>
                    <a:srgbClr val="3F4042"/>
                  </a:solidFill>
                  <a:latin typeface="Open Sauce Light"/>
                </a:rPr>
                <a:t>Move on into sustainable accommodation</a:t>
              </a:r>
            </a:p>
          </p:txBody>
        </p:sp>
      </p:grpSp>
      <p:grpSp>
        <p:nvGrpSpPr>
          <p:cNvPr id="33" name="Group 33"/>
          <p:cNvGrpSpPr/>
          <p:nvPr/>
        </p:nvGrpSpPr>
        <p:grpSpPr>
          <a:xfrm>
            <a:off x="1028700" y="2996054"/>
            <a:ext cx="7170107" cy="4332083"/>
            <a:chOff x="0" y="-215911"/>
            <a:chExt cx="9560142" cy="5776111"/>
          </a:xfrm>
        </p:grpSpPr>
        <p:sp>
          <p:nvSpPr>
            <p:cNvPr id="34" name="TextBox 34"/>
            <p:cNvSpPr txBox="1"/>
            <p:nvPr/>
          </p:nvSpPr>
          <p:spPr>
            <a:xfrm>
              <a:off x="0" y="0"/>
              <a:ext cx="6079605" cy="382114"/>
            </a:xfrm>
            <a:prstGeom prst="rect">
              <a:avLst/>
            </a:prstGeom>
          </p:spPr>
          <p:txBody>
            <a:bodyPr lIns="0" tIns="0" rIns="0" bIns="0" rtlCol="0" anchor="t">
              <a:spAutoFit/>
            </a:bodyPr>
            <a:lstStyle/>
            <a:p>
              <a:pPr>
                <a:lnSpc>
                  <a:spcPts val="2256"/>
                </a:lnSpc>
              </a:pPr>
              <a:endParaRPr/>
            </a:p>
          </p:txBody>
        </p:sp>
        <p:sp>
          <p:nvSpPr>
            <p:cNvPr id="35" name="TextBox 35"/>
            <p:cNvSpPr txBox="1"/>
            <p:nvPr/>
          </p:nvSpPr>
          <p:spPr>
            <a:xfrm>
              <a:off x="49305" y="-215911"/>
              <a:ext cx="9510837" cy="5776111"/>
            </a:xfrm>
            <a:prstGeom prst="rect">
              <a:avLst/>
            </a:prstGeom>
          </p:spPr>
          <p:txBody>
            <a:bodyPr lIns="0" tIns="0" rIns="0" bIns="0" rtlCol="0" anchor="t">
              <a:spAutoFit/>
            </a:bodyPr>
            <a:lstStyle/>
            <a:p>
              <a:pPr marL="0" lvl="0" indent="0">
                <a:lnSpc>
                  <a:spcPts val="11364"/>
                </a:lnSpc>
              </a:pPr>
              <a:r>
                <a:rPr lang="en-US" sz="8741" spc="-262" dirty="0">
                  <a:solidFill>
                    <a:srgbClr val="910436"/>
                  </a:solidFill>
                  <a:latin typeface="Ovo Bold"/>
                </a:rPr>
                <a:t>Refugee tenant journey</a:t>
              </a:r>
              <a:r>
                <a:rPr lang="en-US" sz="8741" spc="-262" dirty="0">
                  <a:solidFill>
                    <a:srgbClr val="543E2A"/>
                  </a:solidFill>
                  <a:latin typeface="Ovo Bold"/>
                </a:rPr>
                <a:t> </a:t>
              </a:r>
              <a:r>
                <a:rPr lang="en-US" sz="8741" spc="-262" dirty="0">
                  <a:solidFill>
                    <a:srgbClr val="3F4042"/>
                  </a:solidFill>
                  <a:latin typeface="Ovo Bold"/>
                </a:rPr>
                <a:t>in a Timeline</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0A9D35DFDF884B82A4544ED45C08FD" ma:contentTypeVersion="13" ma:contentTypeDescription="Create a new document." ma:contentTypeScope="" ma:versionID="201e7f5f437b165bff6f7e95daed956d">
  <xsd:schema xmlns:xsd="http://www.w3.org/2001/XMLSchema" xmlns:xs="http://www.w3.org/2001/XMLSchema" xmlns:p="http://schemas.microsoft.com/office/2006/metadata/properties" xmlns:ns2="dc2705bf-b7e0-47fd-a4d4-4aed414e9c7a" xmlns:ns3="b7d52d18-47bd-4c1b-a96a-18f9841661f3" targetNamespace="http://schemas.microsoft.com/office/2006/metadata/properties" ma:root="true" ma:fieldsID="2eef3564d0d96461f6679b971b1656df" ns2:_="" ns3:_="">
    <xsd:import namespace="dc2705bf-b7e0-47fd-a4d4-4aed414e9c7a"/>
    <xsd:import namespace="b7d52d18-47bd-4c1b-a96a-18f9841661f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2705bf-b7e0-47fd-a4d4-4aed414e9c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7d52d18-47bd-4c1b-a96a-18f9841661f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0BDBE09-FF7D-4EDA-B6BE-672AEBBC6E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2705bf-b7e0-47fd-a4d4-4aed414e9c7a"/>
    <ds:schemaRef ds:uri="b7d52d18-47bd-4c1b-a96a-18f9841661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5AA824D-6BEB-4554-A523-52BCBB79F97F}">
  <ds:schemaRefs>
    <ds:schemaRef ds:uri="http://schemas.microsoft.com/sharepoint/v3/contenttype/forms"/>
  </ds:schemaRefs>
</ds:datastoreItem>
</file>

<file path=customXml/itemProps3.xml><?xml version="1.0" encoding="utf-8"?>
<ds:datastoreItem xmlns:ds="http://schemas.openxmlformats.org/officeDocument/2006/customXml" ds:itemID="{277A2AF5-D575-409C-BE89-F90A9D0C34A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389</TotalTime>
  <Words>1566</Words>
  <Application>Microsoft Office PowerPoint</Application>
  <PresentationFormat>Custom</PresentationFormat>
  <Paragraphs>143</Paragraphs>
  <Slides>11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Open Sauce Light</vt:lpstr>
      <vt:lpstr>Symbol</vt:lpstr>
      <vt:lpstr>Calibri Light</vt:lpstr>
      <vt:lpstr>Wingdings</vt:lpstr>
      <vt:lpstr>Arial</vt:lpstr>
      <vt:lpstr>Calibri</vt:lpstr>
      <vt:lpstr>Ovo Bold</vt:lpstr>
      <vt:lpstr>Ovo</vt:lpstr>
      <vt:lpstr>Open Sauce Light Bold</vt:lpstr>
      <vt:lpstr>Office Theme</vt:lpstr>
      <vt:lpstr>PowerPoint Presentation</vt:lpstr>
      <vt:lpstr>PowerPoint Presentation</vt:lpstr>
      <vt:lpstr>PowerPoint Presentation</vt:lpstr>
      <vt:lpstr>PowerPoint Presentation</vt:lpstr>
      <vt:lpstr>PowerPoint Presentation</vt:lpstr>
      <vt:lpstr>PowerPoint Presentation</vt:lpstr>
      <vt:lpstr>Laying the foundations </vt:lpstr>
      <vt:lpstr>Early feedback…</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and White Traditional Executive Financial Services Onboarding for New Employees Presentation</dc:title>
  <dc:creator>Rob Milligan</dc:creator>
  <cp:lastModifiedBy>Clare Hollinshead</cp:lastModifiedBy>
  <cp:revision>4</cp:revision>
  <dcterms:created xsi:type="dcterms:W3CDTF">2006-08-16T00:00:00Z</dcterms:created>
  <dcterms:modified xsi:type="dcterms:W3CDTF">2022-01-17T15:15:45Z</dcterms:modified>
  <dc:identifier>DAEq55ZlqKs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0x010100B30A9D35DFDF884B82A4544ED45C08FD</vt:lpwstr>
  </property>
</Properties>
</file>