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6" r:id="rId3"/>
    <p:sldId id="257" r:id="rId4"/>
    <p:sldId id="265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A162D3-8083-7BDB-91D2-31A68189AA3C}" v="205" dt="2022-01-17T13:50:09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4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5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9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1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9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6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9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4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2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524393-33AF-4198-B437-A604B1C183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5485"/>
          <a:stretch/>
        </p:blipFill>
        <p:spPr>
          <a:xfrm>
            <a:off x="-3047" y="0"/>
            <a:ext cx="12191979" cy="6177658"/>
          </a:xfrm>
          <a:custGeom>
            <a:avLst/>
            <a:gdLst/>
            <a:ahLst/>
            <a:cxnLst/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F25457-399F-4005-B50D-D46B42153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319" y="2532817"/>
            <a:ext cx="11331387" cy="238760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002060"/>
                </a:solidFill>
                <a:latin typeface="Arial"/>
                <a:cs typeface="Arial"/>
              </a:rPr>
              <a:t>Changing the way we 'Make Decisions'.</a:t>
            </a:r>
            <a:endParaRPr lang="en-US" sz="48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A4A7CE9-EF96-46FD-BAC3-E9901870C86D}"/>
              </a:ext>
            </a:extLst>
          </p:cNvPr>
          <p:cNvSpPr txBox="1">
            <a:spLocks/>
          </p:cNvSpPr>
          <p:nvPr/>
        </p:nvSpPr>
        <p:spPr>
          <a:xfrm>
            <a:off x="4552712" y="6264894"/>
            <a:ext cx="9144000" cy="1197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i="1" dirty="0">
                <a:solidFill>
                  <a:srgbClr val="002060"/>
                </a:solidFill>
                <a:latin typeface="Arial"/>
                <a:cs typeface="Arial"/>
              </a:rPr>
              <a:t>Abdi </a:t>
            </a:r>
            <a:r>
              <a:rPr lang="en-GB" sz="3200" b="1" i="1" dirty="0" err="1">
                <a:solidFill>
                  <a:srgbClr val="002060"/>
                </a:solidFill>
                <a:latin typeface="Arial"/>
                <a:cs typeface="Arial"/>
              </a:rPr>
              <a:t>Segulle</a:t>
            </a:r>
            <a:r>
              <a:rPr lang="en-GB" sz="3200" b="1" i="1" dirty="0">
                <a:solidFill>
                  <a:srgbClr val="002060"/>
                </a:solidFill>
                <a:latin typeface="Arial"/>
                <a:cs typeface="Arial"/>
              </a:rPr>
              <a:t> – Project Leader </a:t>
            </a: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1108F3E7-4628-4721-88C4-CCF2C5714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695" y="4420"/>
            <a:ext cx="5432611" cy="407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3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87AB2-06D5-47E5-A7ED-0DB64C13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019"/>
            <a:ext cx="10515600" cy="1325563"/>
          </a:xfrm>
        </p:spPr>
        <p:txBody>
          <a:bodyPr/>
          <a:lstStyle/>
          <a:p>
            <a:r>
              <a:rPr kumimoji="0" lang="en-GB" sz="4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Pathways to Board Project - The Journey</a:t>
            </a:r>
            <a:r>
              <a:rPr lang="en-GB" sz="4300" dirty="0">
                <a:latin typeface="Arial"/>
                <a:cs typeface="Arial"/>
              </a:rPr>
              <a:t> </a:t>
            </a:r>
            <a:endParaRPr lang="en-GB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25EB-4E7D-4A95-9024-D5D0CFDFB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48"/>
            <a:ext cx="7844118" cy="42429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Reality check!!! Most Boards are NOT diverse!</a:t>
            </a:r>
          </a:p>
          <a:p>
            <a:r>
              <a:rPr lang="en-GB" dirty="0">
                <a:latin typeface="Arial"/>
                <a:cs typeface="Arial"/>
              </a:rPr>
              <a:t>A shared commitment to develop greater diversity on Boards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40AEF0A-DD95-4100-B882-CE59591C4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329" y="1950166"/>
            <a:ext cx="3373434" cy="221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763E30-0E5A-44FA-9714-EEB6EB040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76" y="3823447"/>
            <a:ext cx="4964112" cy="30308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7A77C8-AF2C-4AD2-8E0F-15D42A984E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93" y="3824629"/>
            <a:ext cx="1525876" cy="1035416"/>
          </a:xfrm>
          <a:prstGeom prst="rect">
            <a:avLst/>
          </a:prstGeom>
        </p:spPr>
      </p:pic>
      <p:pic>
        <p:nvPicPr>
          <p:cNvPr id="4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09BC8074-91BF-4796-848B-9D070BA2C6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1553" y="4800537"/>
            <a:ext cx="2743200" cy="2056674"/>
          </a:xfrm>
          <a:prstGeom prst="rect">
            <a:avLst/>
          </a:prstGeom>
        </p:spPr>
      </p:pic>
      <p:pic>
        <p:nvPicPr>
          <p:cNvPr id="6" name="Picture 8" descr="Shape, arrow&#10;&#10;Description automatically generated">
            <a:extLst>
              <a:ext uri="{FF2B5EF4-FFF2-40B4-BE49-F238E27FC236}">
                <a16:creationId xmlns:a16="http://schemas.microsoft.com/office/drawing/2014/main" id="{B70BE9C3-EE39-4533-B0BC-8698BFEA635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22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1627-B2BF-4547-BB5C-29AEB868C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Pathways to Board Project - The Journey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68D4D-D998-46FD-B094-EED2AB85F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72071"/>
          </a:xfrm>
        </p:spPr>
        <p:txBody>
          <a:bodyPr>
            <a:normAutofit fontScale="85000" lnSpcReduction="10000"/>
          </a:bodyPr>
          <a:lstStyle/>
          <a:p>
            <a:r>
              <a:rPr lang="en-GB" sz="1600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          Placement          Training </a:t>
            </a:r>
            <a:r>
              <a:rPr lang="en-GB" sz="1600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GB" sz="1600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Mentoring           Shadowing           Interviewing           Appoint          Onboarding Support</a:t>
            </a:r>
          </a:p>
          <a:p>
            <a:endParaRPr lang="en-GB" sz="1600" b="1" i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b="1" i="1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845F3C1-94D8-46FD-995B-D9ED51A379FC}"/>
              </a:ext>
            </a:extLst>
          </p:cNvPr>
          <p:cNvSpPr/>
          <p:nvPr/>
        </p:nvSpPr>
        <p:spPr>
          <a:xfrm>
            <a:off x="1786643" y="2010233"/>
            <a:ext cx="300190" cy="12573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BC52618-67C0-4808-9F29-3A506FFC764F}"/>
              </a:ext>
            </a:extLst>
          </p:cNvPr>
          <p:cNvSpPr/>
          <p:nvPr/>
        </p:nvSpPr>
        <p:spPr>
          <a:xfrm>
            <a:off x="2988829" y="2010233"/>
            <a:ext cx="325630" cy="12573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39D2CE2-B1CE-4F49-8F4B-F165248ED336}"/>
              </a:ext>
            </a:extLst>
          </p:cNvPr>
          <p:cNvSpPr/>
          <p:nvPr/>
        </p:nvSpPr>
        <p:spPr>
          <a:xfrm>
            <a:off x="3992144" y="2030269"/>
            <a:ext cx="295102" cy="12573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2C9F42-0363-4BF7-AAE9-04B628121204}"/>
              </a:ext>
            </a:extLst>
          </p:cNvPr>
          <p:cNvSpPr/>
          <p:nvPr/>
        </p:nvSpPr>
        <p:spPr>
          <a:xfrm>
            <a:off x="5204686" y="2014060"/>
            <a:ext cx="320542" cy="13384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1FC2BB85-F161-478A-A1E8-9D993EEA0902}"/>
              </a:ext>
            </a:extLst>
          </p:cNvPr>
          <p:cNvSpPr/>
          <p:nvPr/>
        </p:nvSpPr>
        <p:spPr>
          <a:xfrm>
            <a:off x="6478078" y="2038395"/>
            <a:ext cx="310366" cy="109507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B66FBB3-5A6C-42C7-9319-0B0902CB6D6E}"/>
              </a:ext>
            </a:extLst>
          </p:cNvPr>
          <p:cNvSpPr/>
          <p:nvPr/>
        </p:nvSpPr>
        <p:spPr>
          <a:xfrm>
            <a:off x="7808616" y="2047801"/>
            <a:ext cx="305278" cy="117618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9BB48CED-80B4-47CD-8724-F8D14957E3C0}"/>
              </a:ext>
            </a:extLst>
          </p:cNvPr>
          <p:cNvSpPr/>
          <p:nvPr/>
        </p:nvSpPr>
        <p:spPr>
          <a:xfrm>
            <a:off x="8831196" y="2010233"/>
            <a:ext cx="284926" cy="12573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0" name="Text Box 2">
            <a:extLst>
              <a:ext uri="{FF2B5EF4-FFF2-40B4-BE49-F238E27FC236}">
                <a16:creationId xmlns:a16="http://schemas.microsoft.com/office/drawing/2014/main" id="{0F27E467-F2AC-4CCD-854A-1C0B30C6A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413" y="2613596"/>
            <a:ext cx="1924050" cy="998220"/>
          </a:xfrm>
          <a:prstGeom prst="hexagon">
            <a:avLst/>
          </a:prstGeom>
          <a:solidFill>
            <a:schemeClr val="accent6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first step to identify potential board members through the founding members and beyond</a:t>
            </a:r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">
            <a:extLst>
              <a:ext uri="{FF2B5EF4-FFF2-40B4-BE49-F238E27FC236}">
                <a16:creationId xmlns:a16="http://schemas.microsoft.com/office/drawing/2014/main" id="{D3248A76-1D66-4D10-BABE-704103A66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5893" y="3992816"/>
            <a:ext cx="1924050" cy="1965960"/>
          </a:xfrm>
          <a:prstGeom prst="hexagon">
            <a:avLst/>
          </a:prstGeom>
          <a:solidFill>
            <a:srgbClr val="00206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identifying the potential board members, we will select potential board members and process their details and agree for them to start the program </a:t>
            </a: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2">
            <a:extLst>
              <a:ext uri="{FF2B5EF4-FFF2-40B4-BE49-F238E27FC236}">
                <a16:creationId xmlns:a16="http://schemas.microsoft.com/office/drawing/2014/main" id="{6C52DBF5-C532-46CA-8F93-BB2C4D9DE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1178" y="2640151"/>
            <a:ext cx="1924050" cy="998220"/>
          </a:xfrm>
          <a:prstGeom prst="hexagon">
            <a:avLst/>
          </a:prstGeom>
          <a:solidFill>
            <a:srgbClr val="0070C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will identify the training program and agree dates of delivery and location</a:t>
            </a:r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2">
            <a:extLst>
              <a:ext uri="{FF2B5EF4-FFF2-40B4-BE49-F238E27FC236}">
                <a16:creationId xmlns:a16="http://schemas.microsoft.com/office/drawing/2014/main" id="{6B34746B-78BD-47A3-90EC-D1333EAAD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2689" y="4352544"/>
            <a:ext cx="1924050" cy="998220"/>
          </a:xfrm>
          <a:prstGeom prst="hexagon">
            <a:avLst/>
          </a:prstGeom>
          <a:solidFill>
            <a:srgbClr val="00B0F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will identify suitable mentors for individuals and dates to introduce them to their mentors </a:t>
            </a:r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2">
            <a:extLst>
              <a:ext uri="{FF2B5EF4-FFF2-40B4-BE49-F238E27FC236}">
                <a16:creationId xmlns:a16="http://schemas.microsoft.com/office/drawing/2014/main" id="{E701D598-7ADA-48B1-AA69-A5E6D7117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944" y="2640151"/>
            <a:ext cx="2053590" cy="1196340"/>
          </a:xfrm>
          <a:prstGeom prst="hexagon">
            <a:avLst/>
          </a:prstGeom>
          <a:solidFill>
            <a:srgbClr val="00B05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conjunction with the mentoring we will arrange shadowing for individuals to sit and observe existing board sessions</a:t>
            </a:r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2">
            <a:extLst>
              <a:ext uri="{FF2B5EF4-FFF2-40B4-BE49-F238E27FC236}">
                <a16:creationId xmlns:a16="http://schemas.microsoft.com/office/drawing/2014/main" id="{FE73D897-57CB-4C68-8999-149D3AC2E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0157" y="4037901"/>
            <a:ext cx="1924050" cy="1379220"/>
          </a:xfrm>
          <a:prstGeom prst="hexagon">
            <a:avLst/>
          </a:prstGeom>
          <a:solidFill>
            <a:srgbClr val="92D05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everyone completes the program, we will arrange mock exams for individuals to prepare for board interviews </a:t>
            </a:r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 Box 2">
            <a:extLst>
              <a:ext uri="{FF2B5EF4-FFF2-40B4-BE49-F238E27FC236}">
                <a16:creationId xmlns:a16="http://schemas.microsoft.com/office/drawing/2014/main" id="{1243FF1A-F666-4AB7-861A-DC398B22F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192" y="2640151"/>
            <a:ext cx="1924050" cy="998220"/>
          </a:xfrm>
          <a:prstGeom prst="hexagon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Once an individual is successful to join a board, we will support them for 6 months </a:t>
            </a:r>
          </a:p>
        </p:txBody>
      </p:sp>
      <p:pic>
        <p:nvPicPr>
          <p:cNvPr id="11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DDF55F9F-D186-4B0E-95EA-BFCDE14B4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553" y="4800537"/>
            <a:ext cx="2743200" cy="2056674"/>
          </a:xfrm>
          <a:prstGeom prst="rect">
            <a:avLst/>
          </a:prstGeom>
        </p:spPr>
      </p:pic>
      <p:pic>
        <p:nvPicPr>
          <p:cNvPr id="12" name="Picture 8" descr="Shape, arrow&#10;&#10;Description automatically generated">
            <a:extLst>
              <a:ext uri="{FF2B5EF4-FFF2-40B4-BE49-F238E27FC236}">
                <a16:creationId xmlns:a16="http://schemas.microsoft.com/office/drawing/2014/main" id="{A3C3B473-01A7-4C89-AA25-5CE0D7C218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6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C6E8ED-CA7B-4BD1-B269-CFDC3DFE3703}"/>
              </a:ext>
            </a:extLst>
          </p:cNvPr>
          <p:cNvSpPr/>
          <p:nvPr/>
        </p:nvSpPr>
        <p:spPr>
          <a:xfrm>
            <a:off x="1089891" y="2335936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Board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5D003-ED59-49F8-8CBD-94A2CD666479}"/>
              </a:ext>
            </a:extLst>
          </p:cNvPr>
          <p:cNvSpPr txBox="1"/>
          <p:nvPr/>
        </p:nvSpPr>
        <p:spPr>
          <a:xfrm>
            <a:off x="1168107" y="1968792"/>
            <a:ext cx="840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CB545-ED6B-47FE-9331-8FF201163064}"/>
              </a:ext>
            </a:extLst>
          </p:cNvPr>
          <p:cNvSpPr/>
          <p:nvPr/>
        </p:nvSpPr>
        <p:spPr>
          <a:xfrm>
            <a:off x="2215332" y="2329008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Mentoring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A4D5EB-2CF2-4769-9155-C9296266F8F2}"/>
              </a:ext>
            </a:extLst>
          </p:cNvPr>
          <p:cNvSpPr/>
          <p:nvPr/>
        </p:nvSpPr>
        <p:spPr>
          <a:xfrm>
            <a:off x="3290304" y="2335936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Shadowing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889D88-DAA6-4293-B8BA-E091E8205F77}"/>
              </a:ext>
            </a:extLst>
          </p:cNvPr>
          <p:cNvSpPr/>
          <p:nvPr/>
        </p:nvSpPr>
        <p:spPr>
          <a:xfrm>
            <a:off x="4402587" y="2338245"/>
            <a:ext cx="1056103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Treasury Management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45C179-942C-4C5B-B923-62FCA1CBE69E}"/>
              </a:ext>
            </a:extLst>
          </p:cNvPr>
          <p:cNvSpPr/>
          <p:nvPr/>
        </p:nvSpPr>
        <p:spPr>
          <a:xfrm>
            <a:off x="1089891" y="4129519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35D43E-F8FA-42AB-BA77-B5B2037FD6CA}"/>
              </a:ext>
            </a:extLst>
          </p:cNvPr>
          <p:cNvSpPr txBox="1"/>
          <p:nvPr/>
        </p:nvSpPr>
        <p:spPr>
          <a:xfrm>
            <a:off x="1246324" y="3867909"/>
            <a:ext cx="840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D7BD22-3768-464A-9C5E-350AC428CB92}"/>
              </a:ext>
            </a:extLst>
          </p:cNvPr>
          <p:cNvSpPr/>
          <p:nvPr/>
        </p:nvSpPr>
        <p:spPr>
          <a:xfrm>
            <a:off x="2215332" y="4122591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Mentoring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56473A-A74F-4A2A-BEBF-A6425C6D71E6}"/>
              </a:ext>
            </a:extLst>
          </p:cNvPr>
          <p:cNvSpPr/>
          <p:nvPr/>
        </p:nvSpPr>
        <p:spPr>
          <a:xfrm>
            <a:off x="3322117" y="4122591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Shadowing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8ECC33-E130-4E2C-9D95-8CB3C1B1DD0F}"/>
              </a:ext>
            </a:extLst>
          </p:cNvPr>
          <p:cNvSpPr/>
          <p:nvPr/>
        </p:nvSpPr>
        <p:spPr>
          <a:xfrm>
            <a:off x="4447558" y="4129519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Confidence Building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E2BAB8-2348-4B09-AE05-C7F2EF71915E}"/>
              </a:ext>
            </a:extLst>
          </p:cNvPr>
          <p:cNvSpPr/>
          <p:nvPr/>
        </p:nvSpPr>
        <p:spPr>
          <a:xfrm>
            <a:off x="5876170" y="2338246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Auditing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FA20A-6973-4DA4-ABDD-C9BDAC624D7A}"/>
              </a:ext>
            </a:extLst>
          </p:cNvPr>
          <p:cNvSpPr txBox="1"/>
          <p:nvPr/>
        </p:nvSpPr>
        <p:spPr>
          <a:xfrm>
            <a:off x="5954386" y="1992749"/>
            <a:ext cx="840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673A72-FD97-4026-AF26-B17F539E12C0}"/>
              </a:ext>
            </a:extLst>
          </p:cNvPr>
          <p:cNvSpPr/>
          <p:nvPr/>
        </p:nvSpPr>
        <p:spPr>
          <a:xfrm>
            <a:off x="6988453" y="2335936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Mentoring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DDC2E4-996C-4A84-85DB-58433C63EC6E}"/>
              </a:ext>
            </a:extLst>
          </p:cNvPr>
          <p:cNvSpPr/>
          <p:nvPr/>
        </p:nvSpPr>
        <p:spPr>
          <a:xfrm>
            <a:off x="8113894" y="2335936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Shadowing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10A9A0-B7ED-444E-8026-17BA2995F293}"/>
              </a:ext>
            </a:extLst>
          </p:cNvPr>
          <p:cNvSpPr/>
          <p:nvPr/>
        </p:nvSpPr>
        <p:spPr>
          <a:xfrm>
            <a:off x="9234049" y="2335936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Auditing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9993B-EE56-4F11-919D-59E1DF6B2B95}"/>
              </a:ext>
            </a:extLst>
          </p:cNvPr>
          <p:cNvSpPr/>
          <p:nvPr/>
        </p:nvSpPr>
        <p:spPr>
          <a:xfrm>
            <a:off x="5838858" y="4129691"/>
            <a:ext cx="996942" cy="8012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Techniques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2C0F7F-323F-43F9-BADF-C9B7B41507FF}"/>
              </a:ext>
            </a:extLst>
          </p:cNvPr>
          <p:cNvSpPr txBox="1"/>
          <p:nvPr/>
        </p:nvSpPr>
        <p:spPr>
          <a:xfrm>
            <a:off x="5850512" y="3861866"/>
            <a:ext cx="1010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&amp; July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05FE41-95EF-48FA-8499-1B7111221673}"/>
              </a:ext>
            </a:extLst>
          </p:cNvPr>
          <p:cNvSpPr/>
          <p:nvPr/>
        </p:nvSpPr>
        <p:spPr>
          <a:xfrm>
            <a:off x="6964299" y="4122591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Mentoring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B923E2-B878-4E36-AFD8-9F492F22AB7D}"/>
              </a:ext>
            </a:extLst>
          </p:cNvPr>
          <p:cNvSpPr/>
          <p:nvPr/>
        </p:nvSpPr>
        <p:spPr>
          <a:xfrm>
            <a:off x="8108094" y="4129690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Shadowing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153DDC-4858-4315-B82C-102522A4125C}"/>
              </a:ext>
            </a:extLst>
          </p:cNvPr>
          <p:cNvSpPr/>
          <p:nvPr/>
        </p:nvSpPr>
        <p:spPr>
          <a:xfrm>
            <a:off x="9234371" y="4121848"/>
            <a:ext cx="996942" cy="794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Mock Interview Sessions 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2D5E1CC-F759-41F0-850A-A3DB9D680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Pathways to Board Project – Training Schedule - 2022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D85EB2-CCDE-4E9C-B685-56E1132AECA6}"/>
              </a:ext>
            </a:extLst>
          </p:cNvPr>
          <p:cNvSpPr txBox="1"/>
          <p:nvPr/>
        </p:nvSpPr>
        <p:spPr>
          <a:xfrm>
            <a:off x="1233810" y="3438297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Hugh James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F0D01E-E1D5-4AD5-9BF7-C4ED22F4CA87}"/>
              </a:ext>
            </a:extLst>
          </p:cNvPr>
          <p:cNvSpPr txBox="1"/>
          <p:nvPr/>
        </p:nvSpPr>
        <p:spPr>
          <a:xfrm>
            <a:off x="2196274" y="3445224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69362C6-626D-4CD7-9190-6CA74D36A0C8}"/>
              </a:ext>
            </a:extLst>
          </p:cNvPr>
          <p:cNvSpPr txBox="1"/>
          <p:nvPr/>
        </p:nvSpPr>
        <p:spPr>
          <a:xfrm>
            <a:off x="5913601" y="3429000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Mazars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668617-706C-4B84-ACEA-3D4272A249CA}"/>
              </a:ext>
            </a:extLst>
          </p:cNvPr>
          <p:cNvSpPr txBox="1"/>
          <p:nvPr/>
        </p:nvSpPr>
        <p:spPr>
          <a:xfrm>
            <a:off x="4613436" y="3445224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err="1"/>
              <a:t>Centris</a:t>
            </a:r>
            <a:r>
              <a:rPr lang="en-GB" b="1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679281B-2AA7-46C9-882A-1C83FC157F14}"/>
              </a:ext>
            </a:extLst>
          </p:cNvPr>
          <p:cNvSpPr txBox="1"/>
          <p:nvPr/>
        </p:nvSpPr>
        <p:spPr>
          <a:xfrm>
            <a:off x="3405645" y="3445224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A10500E-C1B6-4D65-98C7-A5197DC6ED3A}"/>
              </a:ext>
            </a:extLst>
          </p:cNvPr>
          <p:cNvSpPr txBox="1"/>
          <p:nvPr/>
        </p:nvSpPr>
        <p:spPr>
          <a:xfrm>
            <a:off x="6988453" y="3445224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4A6C19-A735-4E78-931D-140D25DA1020}"/>
              </a:ext>
            </a:extLst>
          </p:cNvPr>
          <p:cNvSpPr txBox="1"/>
          <p:nvPr/>
        </p:nvSpPr>
        <p:spPr>
          <a:xfrm>
            <a:off x="8124457" y="3445224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5C25BD-8E11-4BAB-B8D5-0A610C64CEF0}"/>
              </a:ext>
            </a:extLst>
          </p:cNvPr>
          <p:cNvSpPr txBox="1"/>
          <p:nvPr/>
        </p:nvSpPr>
        <p:spPr>
          <a:xfrm>
            <a:off x="9213853" y="3440482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Mazars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148A04-326E-49CD-83B6-CE5E8211753A}"/>
              </a:ext>
            </a:extLst>
          </p:cNvPr>
          <p:cNvSpPr txBox="1"/>
          <p:nvPr/>
        </p:nvSpPr>
        <p:spPr>
          <a:xfrm>
            <a:off x="1233810" y="5274701"/>
            <a:ext cx="996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Academy Wales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F290079-9540-4458-B621-017B59FBF277}"/>
              </a:ext>
            </a:extLst>
          </p:cNvPr>
          <p:cNvSpPr txBox="1"/>
          <p:nvPr/>
        </p:nvSpPr>
        <p:spPr>
          <a:xfrm>
            <a:off x="2183760" y="5290925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4B8A7D1-D0E2-410A-B5DF-D50B8724AA4D}"/>
              </a:ext>
            </a:extLst>
          </p:cNvPr>
          <p:cNvSpPr txBox="1"/>
          <p:nvPr/>
        </p:nvSpPr>
        <p:spPr>
          <a:xfrm>
            <a:off x="5901087" y="5274701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In-house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D150F3E-3EB6-45A9-8966-47CDBD908DAB}"/>
              </a:ext>
            </a:extLst>
          </p:cNvPr>
          <p:cNvSpPr txBox="1"/>
          <p:nvPr/>
        </p:nvSpPr>
        <p:spPr>
          <a:xfrm>
            <a:off x="4600922" y="5290925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In-house 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24D7718-6724-475C-BC6D-0E3E67ECF397}"/>
              </a:ext>
            </a:extLst>
          </p:cNvPr>
          <p:cNvSpPr txBox="1"/>
          <p:nvPr/>
        </p:nvSpPr>
        <p:spPr>
          <a:xfrm>
            <a:off x="3393131" y="5290925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153062-00C6-473F-825E-DE6188C385E5}"/>
              </a:ext>
            </a:extLst>
          </p:cNvPr>
          <p:cNvSpPr txBox="1"/>
          <p:nvPr/>
        </p:nvSpPr>
        <p:spPr>
          <a:xfrm>
            <a:off x="6975939" y="5290925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93D34C-9AAA-45E3-9E4D-E8AC2E682C64}"/>
              </a:ext>
            </a:extLst>
          </p:cNvPr>
          <p:cNvSpPr txBox="1"/>
          <p:nvPr/>
        </p:nvSpPr>
        <p:spPr>
          <a:xfrm>
            <a:off x="8180965" y="5290925"/>
            <a:ext cx="99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TBC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FCB7E4-9374-48C6-864A-772E4EE04134}"/>
              </a:ext>
            </a:extLst>
          </p:cNvPr>
          <p:cNvSpPr txBox="1"/>
          <p:nvPr/>
        </p:nvSpPr>
        <p:spPr>
          <a:xfrm>
            <a:off x="9280712" y="5266629"/>
            <a:ext cx="123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Acorn Recruitment</a:t>
            </a: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0CBCBB2F-81C4-4C76-88AC-53784846EF7C}"/>
              </a:ext>
            </a:extLst>
          </p:cNvPr>
          <p:cNvSpPr/>
          <p:nvPr/>
        </p:nvSpPr>
        <p:spPr>
          <a:xfrm>
            <a:off x="1619261" y="3167319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3A278E8E-F4EF-4E73-BBA3-2F2606D286D4}"/>
              </a:ext>
            </a:extLst>
          </p:cNvPr>
          <p:cNvSpPr/>
          <p:nvPr/>
        </p:nvSpPr>
        <p:spPr>
          <a:xfrm>
            <a:off x="2638236" y="3155785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7D4393B2-FB7F-45B6-8A0A-BB4104C6764B}"/>
              </a:ext>
            </a:extLst>
          </p:cNvPr>
          <p:cNvSpPr/>
          <p:nvPr/>
        </p:nvSpPr>
        <p:spPr>
          <a:xfrm>
            <a:off x="3725950" y="3176382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3703A86B-2F88-48DB-86DC-E20AF65442BE}"/>
              </a:ext>
            </a:extLst>
          </p:cNvPr>
          <p:cNvSpPr/>
          <p:nvPr/>
        </p:nvSpPr>
        <p:spPr>
          <a:xfrm>
            <a:off x="4833010" y="3164618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3FF01B32-E14E-47B3-A208-F350FCFF1C61}"/>
              </a:ext>
            </a:extLst>
          </p:cNvPr>
          <p:cNvSpPr/>
          <p:nvPr/>
        </p:nvSpPr>
        <p:spPr>
          <a:xfrm>
            <a:off x="6355562" y="3171694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DC270AE6-688A-4898-AF72-C13886A3C8B0}"/>
              </a:ext>
            </a:extLst>
          </p:cNvPr>
          <p:cNvSpPr/>
          <p:nvPr/>
        </p:nvSpPr>
        <p:spPr>
          <a:xfrm>
            <a:off x="8566418" y="3169518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37AC4CDB-C685-4EC4-B985-B7A9006CC73E}"/>
              </a:ext>
            </a:extLst>
          </p:cNvPr>
          <p:cNvSpPr/>
          <p:nvPr/>
        </p:nvSpPr>
        <p:spPr>
          <a:xfrm>
            <a:off x="7373905" y="3184927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1B6A5C2D-B056-435E-822C-FB2507B257FD}"/>
              </a:ext>
            </a:extLst>
          </p:cNvPr>
          <p:cNvSpPr/>
          <p:nvPr/>
        </p:nvSpPr>
        <p:spPr>
          <a:xfrm>
            <a:off x="9676010" y="3162372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DA320A12-3767-4DF7-A05A-AE846D0DE7AA}"/>
              </a:ext>
            </a:extLst>
          </p:cNvPr>
          <p:cNvSpPr/>
          <p:nvPr/>
        </p:nvSpPr>
        <p:spPr>
          <a:xfrm>
            <a:off x="1675770" y="4974991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DC8130B4-81F9-4C09-A962-BB8B88C002A9}"/>
              </a:ext>
            </a:extLst>
          </p:cNvPr>
          <p:cNvSpPr/>
          <p:nvPr/>
        </p:nvSpPr>
        <p:spPr>
          <a:xfrm>
            <a:off x="2694745" y="4963457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row: Down 59">
            <a:extLst>
              <a:ext uri="{FF2B5EF4-FFF2-40B4-BE49-F238E27FC236}">
                <a16:creationId xmlns:a16="http://schemas.microsoft.com/office/drawing/2014/main" id="{4937CD5E-7561-4B3B-9D7B-C8C59703EE28}"/>
              </a:ext>
            </a:extLst>
          </p:cNvPr>
          <p:cNvSpPr/>
          <p:nvPr/>
        </p:nvSpPr>
        <p:spPr>
          <a:xfrm>
            <a:off x="3782459" y="4984054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row: Down 60">
            <a:extLst>
              <a:ext uri="{FF2B5EF4-FFF2-40B4-BE49-F238E27FC236}">
                <a16:creationId xmlns:a16="http://schemas.microsoft.com/office/drawing/2014/main" id="{6A4DD730-9FF1-4997-B55E-CF1C00407A20}"/>
              </a:ext>
            </a:extLst>
          </p:cNvPr>
          <p:cNvSpPr/>
          <p:nvPr/>
        </p:nvSpPr>
        <p:spPr>
          <a:xfrm>
            <a:off x="4889519" y="4972290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row: Down 61">
            <a:extLst>
              <a:ext uri="{FF2B5EF4-FFF2-40B4-BE49-F238E27FC236}">
                <a16:creationId xmlns:a16="http://schemas.microsoft.com/office/drawing/2014/main" id="{C726E4E9-075C-4605-8BA0-12DC204955FB}"/>
              </a:ext>
            </a:extLst>
          </p:cNvPr>
          <p:cNvSpPr/>
          <p:nvPr/>
        </p:nvSpPr>
        <p:spPr>
          <a:xfrm>
            <a:off x="6412071" y="4979366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row: Down 62">
            <a:extLst>
              <a:ext uri="{FF2B5EF4-FFF2-40B4-BE49-F238E27FC236}">
                <a16:creationId xmlns:a16="http://schemas.microsoft.com/office/drawing/2014/main" id="{41FFDED1-B61C-49AC-8CB7-A1818B7A6950}"/>
              </a:ext>
            </a:extLst>
          </p:cNvPr>
          <p:cNvSpPr/>
          <p:nvPr/>
        </p:nvSpPr>
        <p:spPr>
          <a:xfrm>
            <a:off x="8622927" y="4977190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row: Down 63">
            <a:extLst>
              <a:ext uri="{FF2B5EF4-FFF2-40B4-BE49-F238E27FC236}">
                <a16:creationId xmlns:a16="http://schemas.microsoft.com/office/drawing/2014/main" id="{2E881D63-7F99-43AF-BE51-6D7F1794D5BC}"/>
              </a:ext>
            </a:extLst>
          </p:cNvPr>
          <p:cNvSpPr/>
          <p:nvPr/>
        </p:nvSpPr>
        <p:spPr>
          <a:xfrm>
            <a:off x="7430414" y="4992599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id="{2DFC948C-F220-45AC-B1FE-4D8FB971632F}"/>
              </a:ext>
            </a:extLst>
          </p:cNvPr>
          <p:cNvSpPr/>
          <p:nvPr/>
        </p:nvSpPr>
        <p:spPr>
          <a:xfrm>
            <a:off x="9732519" y="4970044"/>
            <a:ext cx="113019" cy="289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F302EA48-B62E-425E-906D-66E364D8F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1153" y="5257737"/>
            <a:ext cx="2133600" cy="1599474"/>
          </a:xfrm>
          <a:prstGeom prst="rect">
            <a:avLst/>
          </a:prstGeom>
        </p:spPr>
      </p:pic>
      <p:pic>
        <p:nvPicPr>
          <p:cNvPr id="26" name="Picture 8" descr="Shape, arrow&#10;&#10;Description automatically generated">
            <a:extLst>
              <a:ext uri="{FF2B5EF4-FFF2-40B4-BE49-F238E27FC236}">
                <a16:creationId xmlns:a16="http://schemas.microsoft.com/office/drawing/2014/main" id="{4D93B189-5928-447E-AFEB-8A5DA0C821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34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A2691-3F6C-4589-A2F2-F73A767C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7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Pathways to Board Project – Shadowing Board Meetings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AA174-AD12-4176-9F4A-3B558CC9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194988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dirty="0">
                <a:latin typeface="Arial"/>
                <a:cs typeface="Arial"/>
              </a:rPr>
              <a:t>Every individual will have the opportunity to shadow Board sessions throughout the training program </a:t>
            </a:r>
          </a:p>
          <a:p>
            <a:r>
              <a:rPr lang="en-GB" dirty="0">
                <a:latin typeface="Arial"/>
                <a:cs typeface="Arial"/>
              </a:rPr>
              <a:t>Cohort will be able to join in the Board conversation or they can choose to observe </a:t>
            </a:r>
          </a:p>
          <a:p>
            <a:r>
              <a:rPr lang="en-GB" dirty="0">
                <a:latin typeface="Arial"/>
                <a:cs typeface="Arial"/>
              </a:rPr>
              <a:t>Project Leader will have a 1-1 sessions with the cohort during the program</a:t>
            </a:r>
          </a:p>
        </p:txBody>
      </p:sp>
      <p:pic>
        <p:nvPicPr>
          <p:cNvPr id="5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B0705762-D5CA-43EA-8614-0B6C69BF7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553" y="4800537"/>
            <a:ext cx="2743200" cy="2056674"/>
          </a:xfrm>
          <a:prstGeom prst="rect">
            <a:avLst/>
          </a:prstGeom>
        </p:spPr>
      </p:pic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38E0ED86-AC53-404F-BE82-22F5047706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5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BD2C0-57C1-4B98-A3F6-00DA757D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Pathways to Board Project – Mentoring 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B5AC-63CF-4787-AC4A-5E2ED4481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All the cohort will be allocated a mentor throughout the training program  </a:t>
            </a:r>
          </a:p>
          <a:p>
            <a:r>
              <a:rPr lang="en-GB" dirty="0">
                <a:latin typeface="Arial"/>
                <a:cs typeface="Arial"/>
              </a:rPr>
              <a:t>They will at least one session per month – open to more if both mentor and individuals agree </a:t>
            </a:r>
          </a:p>
          <a:p>
            <a:r>
              <a:rPr lang="en-GB" dirty="0">
                <a:latin typeface="Arial"/>
                <a:cs typeface="Arial"/>
              </a:rPr>
              <a:t>The mentoring can go beyond the training both parties are happy with it</a:t>
            </a:r>
          </a:p>
        </p:txBody>
      </p:sp>
      <p:pic>
        <p:nvPicPr>
          <p:cNvPr id="5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38F73B80-3B02-4950-9C8F-C98724B2A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553" y="4800537"/>
            <a:ext cx="2743200" cy="2056674"/>
          </a:xfrm>
          <a:prstGeom prst="rect">
            <a:avLst/>
          </a:prstGeom>
        </p:spPr>
      </p:pic>
      <p:pic>
        <p:nvPicPr>
          <p:cNvPr id="7" name="Picture 8" descr="Shape, arrow&#10;&#10;Description automatically generated">
            <a:extLst>
              <a:ext uri="{FF2B5EF4-FFF2-40B4-BE49-F238E27FC236}">
                <a16:creationId xmlns:a16="http://schemas.microsoft.com/office/drawing/2014/main" id="{1CDABDEA-9029-4C17-A08B-09E0F7CA4E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4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85773-E06B-42FB-BF7D-5F6CCDC8C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Pathways to Board Project – Interview techniques – Mock interviews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BC551-9731-4AB0-949F-884DE794F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18298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Interview techniques training session </a:t>
            </a:r>
          </a:p>
          <a:p>
            <a:r>
              <a:rPr lang="en-GB" dirty="0">
                <a:latin typeface="Arial"/>
                <a:cs typeface="Arial"/>
              </a:rPr>
              <a:t>Mock interview sessions with professionals</a:t>
            </a:r>
          </a:p>
          <a:p>
            <a:r>
              <a:rPr lang="en-GB" dirty="0">
                <a:latin typeface="Arial"/>
                <a:cs typeface="Arial"/>
              </a:rPr>
              <a:t> Support with Applications for Board Roles</a:t>
            </a:r>
          </a:p>
        </p:txBody>
      </p:sp>
      <p:pic>
        <p:nvPicPr>
          <p:cNvPr id="6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74709E5C-6990-4411-899D-C1F82C7B6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553" y="4800537"/>
            <a:ext cx="2743200" cy="2056674"/>
          </a:xfrm>
          <a:prstGeom prst="rect">
            <a:avLst/>
          </a:prstGeom>
        </p:spPr>
      </p:pic>
      <p:pic>
        <p:nvPicPr>
          <p:cNvPr id="8" name="Picture 8" descr="Shape, arrow&#10;&#10;Description automatically generated">
            <a:extLst>
              <a:ext uri="{FF2B5EF4-FFF2-40B4-BE49-F238E27FC236}">
                <a16:creationId xmlns:a16="http://schemas.microsoft.com/office/drawing/2014/main" id="{7B05F8BB-30DC-4C0A-A682-5DDCA19BD1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2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97D9-0495-48C8-8355-5555954C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Pathways to Board Project – Appoint &amp; Onboard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4C0FE-AC66-4C39-90D4-C44DF333E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75839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latin typeface="Arial"/>
                <a:cs typeface="Arial"/>
              </a:rPr>
              <a:t>Once appointed to a Board individuals will have access to six months onboard support </a:t>
            </a:r>
          </a:p>
        </p:txBody>
      </p:sp>
      <p:pic>
        <p:nvPicPr>
          <p:cNvPr id="5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17B62A1A-7C52-4DAE-BACF-C15D222E1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553" y="4800537"/>
            <a:ext cx="2743200" cy="2056674"/>
          </a:xfrm>
          <a:prstGeom prst="rect">
            <a:avLst/>
          </a:prstGeom>
        </p:spPr>
      </p:pic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08CDAF41-B5C7-4E8E-964D-BDA6662ADA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94" t="54932" b="31040"/>
          <a:stretch/>
        </p:blipFill>
        <p:spPr>
          <a:xfrm>
            <a:off x="959223" y="1525213"/>
            <a:ext cx="15175534" cy="28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313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0A9D35DFDF884B82A4544ED45C08FD" ma:contentTypeVersion="13" ma:contentTypeDescription="Create a new document." ma:contentTypeScope="" ma:versionID="201e7f5f437b165bff6f7e95daed956d">
  <xsd:schema xmlns:xsd="http://www.w3.org/2001/XMLSchema" xmlns:xs="http://www.w3.org/2001/XMLSchema" xmlns:p="http://schemas.microsoft.com/office/2006/metadata/properties" xmlns:ns2="dc2705bf-b7e0-47fd-a4d4-4aed414e9c7a" xmlns:ns3="b7d52d18-47bd-4c1b-a96a-18f9841661f3" targetNamespace="http://schemas.microsoft.com/office/2006/metadata/properties" ma:root="true" ma:fieldsID="2eef3564d0d96461f6679b971b1656df" ns2:_="" ns3:_="">
    <xsd:import namespace="dc2705bf-b7e0-47fd-a4d4-4aed414e9c7a"/>
    <xsd:import namespace="b7d52d18-47bd-4c1b-a96a-18f9841661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705bf-b7e0-47fd-a4d4-4aed414e9c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52d18-47bd-4c1b-a96a-18f9841661f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A17F81-01AC-4C47-853F-CBC0E5868D95}"/>
</file>

<file path=customXml/itemProps2.xml><?xml version="1.0" encoding="utf-8"?>
<ds:datastoreItem xmlns:ds="http://schemas.openxmlformats.org/officeDocument/2006/customXml" ds:itemID="{767B3B04-3B94-4105-AE3D-C9E27BD296A0}"/>
</file>

<file path=customXml/itemProps3.xml><?xml version="1.0" encoding="utf-8"?>
<ds:datastoreItem xmlns:ds="http://schemas.openxmlformats.org/officeDocument/2006/customXml" ds:itemID="{0BD8DA63-285E-4CC7-A619-5B1F96CAFF6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Changing the way we 'Make Decisions'.</vt:lpstr>
      <vt:lpstr>Pathways to Board Project - The Journey </vt:lpstr>
      <vt:lpstr>Pathways to Board Project - The Journey </vt:lpstr>
      <vt:lpstr>Pathways to Board Project – Training Schedule - 2022 </vt:lpstr>
      <vt:lpstr>Pathways to Board Project – Shadowing Board Meetings </vt:lpstr>
      <vt:lpstr>Pathways to Board Project – Mentoring  </vt:lpstr>
      <vt:lpstr>Pathways to Board Project – Interview techniques – Mock interviews </vt:lpstr>
      <vt:lpstr>Pathways to Board Project – Appoint &amp; Onboard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Board Project</dc:title>
  <dc:creator>Abdi Segulle</dc:creator>
  <cp:lastModifiedBy>Helen White</cp:lastModifiedBy>
  <cp:revision>102</cp:revision>
  <dcterms:created xsi:type="dcterms:W3CDTF">2022-01-14T08:54:22Z</dcterms:created>
  <dcterms:modified xsi:type="dcterms:W3CDTF">2022-01-17T17:09:02Z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0x010100B30A9D35DFDF884B82A4544ED45C08FD</vt:lpwstr>
  </property>
</Properties>
</file>