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6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7"/>
  </p:notesMasterIdLst>
  <p:sldIdLst>
    <p:sldId id="256" r:id="rId6"/>
    <p:sldId id="257" r:id="rId7"/>
    <p:sldId id="258" r:id="rId8"/>
    <p:sldId id="259" r:id="rId9"/>
    <p:sldId id="266" r:id="rId10"/>
    <p:sldId id="261" r:id="rId11"/>
    <p:sldId id="262" r:id="rId12"/>
    <p:sldId id="263" r:id="rId13"/>
    <p:sldId id="265" r:id="rId14"/>
    <p:sldId id="260" r:id="rId15"/>
    <p:sldId id="264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291BF6-B516-456E-A9B6-ABCFC4AC5F46}">
          <p14:sldIdLst>
            <p14:sldId id="256"/>
          </p14:sldIdLst>
        </p14:section>
        <p14:section name="Untitled Section" id="{31B15239-94EE-4E51-97AF-F1769D7C39B4}">
          <p14:sldIdLst>
            <p14:sldId id="257"/>
            <p14:sldId id="258"/>
            <p14:sldId id="259"/>
            <p14:sldId id="266"/>
            <p14:sldId id="261"/>
            <p14:sldId id="262"/>
            <p14:sldId id="263"/>
            <p14:sldId id="265"/>
            <p14:sldId id="260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ft, Diana (PSG - Cyfieithu. Translation)" initials="LD(-CT" lastIdx="2" clrIdx="0">
    <p:extLst>
      <p:ext uri="{19B8F6BF-5375-455C-9EA6-DF929625EA0E}">
        <p15:presenceInfo xmlns:p15="http://schemas.microsoft.com/office/powerpoint/2012/main" userId="S-1-5-21-2431647640-172777305-3518478359-127307" providerId="AD"/>
      </p:ext>
    </p:extLst>
  </p:cmAuthor>
  <p:cmAuthor id="2" name="Mathias, Jayne (PSG - Cyfieithu. Translation)" initials="MJ(-CT" lastIdx="7" clrIdx="1">
    <p:extLst>
      <p:ext uri="{19B8F6BF-5375-455C-9EA6-DF929625EA0E}">
        <p15:presenceInfo xmlns:p15="http://schemas.microsoft.com/office/powerpoint/2012/main" userId="S-1-5-21-2431647640-172777305-3518478359-739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91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30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3.xml" Id="rId8" /><Relationship Type="http://schemas.openxmlformats.org/officeDocument/2006/relationships/slide" Target="slides/slide8.xml" Id="rId13" /><Relationship Type="http://schemas.openxmlformats.org/officeDocument/2006/relationships/tags" Target="tags/tag1.xml" Id="rId18" /><Relationship Type="http://schemas.openxmlformats.org/officeDocument/2006/relationships/customXml" Target="../customXml/item3.xml" Id="rId3" /><Relationship Type="http://schemas.openxmlformats.org/officeDocument/2006/relationships/viewProps" Target="viewProps.xml" Id="rId21" /><Relationship Type="http://schemas.openxmlformats.org/officeDocument/2006/relationships/slide" Target="slides/slide2.xml" Id="rId7" /><Relationship Type="http://schemas.openxmlformats.org/officeDocument/2006/relationships/slide" Target="slides/slide7.xml" Id="rId12" /><Relationship Type="http://schemas.openxmlformats.org/officeDocument/2006/relationships/notesMaster" Target="notesMasters/notesMaster1.xml" Id="rId17" /><Relationship Type="http://schemas.openxmlformats.org/officeDocument/2006/relationships/slide" Target="slides/slide11.xml" Id="rId16" /><Relationship Type="http://schemas.openxmlformats.org/officeDocument/2006/relationships/presProps" Target="presProps.xml" Id="rId20" /><Relationship Type="http://schemas.openxmlformats.org/officeDocument/2006/relationships/customXml" Target="../customXml/item1.xml" Id="rId1" /><Relationship Type="http://schemas.openxmlformats.org/officeDocument/2006/relationships/slide" Target="slides/slide1.xml" Id="rId6" /><Relationship Type="http://schemas.openxmlformats.org/officeDocument/2006/relationships/slide" Target="slides/slide6.xml" Id="rId11" /><Relationship Type="http://schemas.openxmlformats.org/officeDocument/2006/relationships/slideMaster" Target="slideMasters/slideMaster1.xml" Id="rId5" /><Relationship Type="http://schemas.openxmlformats.org/officeDocument/2006/relationships/slide" Target="slides/slide10.xml" Id="rId15" /><Relationship Type="http://schemas.openxmlformats.org/officeDocument/2006/relationships/tableStyles" Target="tableStyles.xml" Id="rId23" /><Relationship Type="http://schemas.openxmlformats.org/officeDocument/2006/relationships/slide" Target="slides/slide5.xml" Id="rId10" /><Relationship Type="http://schemas.openxmlformats.org/officeDocument/2006/relationships/commentAuthors" Target="commentAuthors.xml" Id="rId19" /><Relationship Type="http://schemas.openxmlformats.org/officeDocument/2006/relationships/customXml" Target="../customXml/item4.xml" Id="rId4" /><Relationship Type="http://schemas.openxmlformats.org/officeDocument/2006/relationships/slide" Target="slides/slide4.xml" Id="rId9" /><Relationship Type="http://schemas.openxmlformats.org/officeDocument/2006/relationships/slide" Target="slides/slide9.xml" Id="rId14" /><Relationship Type="http://schemas.openxmlformats.org/officeDocument/2006/relationships/theme" Target="theme/theme1.xml" Id="rId22" /><Relationship Type="http://schemas.openxmlformats.org/officeDocument/2006/relationships/customXml" Target="/customXML/item6.xml" Id="R02056b06a0694af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DD922-1CD3-4BCF-9864-81751ADDE26A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9D8EE-1A93-4153-89F5-0B83AA74B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142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554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206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583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5639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86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059882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692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315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810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631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89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851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55976"/>
            <a:ext cx="5486400" cy="360045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9D8EE-1A93-4153-89F5-0B83AA74B72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5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3515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3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56948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5" name="Freeform 5"/>
            <p:cNvSpPr/>
            <p:nvPr/>
          </p:nvSpPr>
          <p:spPr bwMode="gray">
            <a:xfrm rot="21010067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5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72436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1" name="Freeform 5"/>
            <p:cNvSpPr/>
            <p:nvPr/>
          </p:nvSpPr>
          <p:spPr bwMode="gray">
            <a:xfrm rot="21010067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73061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3" name="Freeform 5"/>
            <p:cNvSpPr/>
            <p:nvPr/>
          </p:nvSpPr>
          <p:spPr bwMode="gray">
            <a:xfrm rot="21010067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26232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72681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1307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69943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93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0413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38590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0842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25186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35359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71221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42185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52322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0" name="Freeform 5"/>
            <p:cNvSpPr/>
            <p:nvPr/>
          </p:nvSpPr>
          <p:spPr bwMode="gray">
            <a:xfrm rot="21010067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3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2B38DAC-6B76-4879-89CA-0BC9C76BB70E}" type="datetimeFigureOut">
              <a:rPr lang="en-GB" smtClean="0"/>
              <a:t>16/01/2022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695C367-225A-47C3-B6DE-963B760A83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07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99410"/>
            <a:ext cx="4191000" cy="3237875"/>
          </a:xfrm>
        </p:spPr>
        <p:txBody>
          <a:bodyPr/>
          <a:lstStyle/>
          <a:p>
            <a:pPr algn="ctr">
              <a:defRPr b="0" i="0"/>
            </a:pPr>
            <a:r>
              <a:rPr lang="1106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1106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1106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1106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1106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1106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1106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Cynllun Gweithredu Cydraddoldeb</a:t>
            </a:r>
            <a:br>
              <a:rPr lang="1106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1106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Hiliol i Gymru </a:t>
            </a:r>
            <a:r>
              <a:rPr lang="1106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Amelia John</a:t>
            </a:r>
            <a:r>
              <a:rPr lang="1106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1106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550" y="899410"/>
            <a:ext cx="4572000" cy="3120139"/>
          </a:xfrm>
        </p:spPr>
        <p:txBody>
          <a:bodyPr>
            <a:noAutofit/>
          </a:bodyPr>
          <a:lstStyle/>
          <a:p>
            <a:pPr algn="ctr"/>
            <a:endParaRPr lang="en-GB" sz="3600" cap="none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 b="0" i="0"/>
            </a:pPr>
            <a:r>
              <a:rPr lang="1106" sz="3600" b="1" cap="none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Race Equality Action Plan Wales</a:t>
            </a:r>
          </a:p>
          <a:p>
            <a:pPr algn="ctr">
              <a:defRPr b="0" i="0"/>
            </a:pPr>
            <a:r>
              <a:rPr lang="1106" sz="3200" cap="none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Amelia John</a:t>
            </a:r>
            <a:endParaRPr lang="en-GB" sz="3200" cap="non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0" y="4320777"/>
            <a:ext cx="5429250" cy="16906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4500" y="4320777"/>
            <a:ext cx="1924050" cy="169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36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878917" cy="706964"/>
          </a:xfrm>
        </p:spPr>
        <p:txBody>
          <a:bodyPr/>
          <a:lstStyle/>
          <a:p>
            <a:pPr>
              <a:defRPr b="0" i="0"/>
            </a:pPr>
            <a:r>
              <a:rPr lang="cy-GB" b="1" dirty="0" smtClean="0"/>
              <a:t>    </a:t>
            </a:r>
            <a:r>
              <a:rPr lang="1106" b="1" dirty="0" smtClean="0"/>
              <a:t>Camau Gweithredu</a:t>
            </a:r>
            <a:r>
              <a:rPr lang="cy-GB" b="1" dirty="0" smtClean="0"/>
              <a:t>           Action</a:t>
            </a:r>
            <a:r>
              <a:rPr lang="1106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4006306"/>
          </a:xfrm>
        </p:spPr>
        <p:txBody>
          <a:bodyPr>
            <a:noAutofit/>
          </a:bodyPr>
          <a:lstStyle/>
          <a:p>
            <a:pPr>
              <a:defRPr b="0" i="0"/>
            </a:pPr>
            <a:r>
              <a:rPr lang="1106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angen cymryd camau ym maes Tai, yn ogystal ag yn Llywodraeth Cymru, gan gynnwys camau i roi terfyn </a:t>
            </a:r>
            <a:r>
              <a:rPr lang="cy-GB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</a:t>
            </a:r>
            <a:r>
              <a:rPr lang="1106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ddigartrefedd </a:t>
            </a:r>
          </a:p>
          <a:p>
            <a:pPr>
              <a:defRPr b="0" i="0"/>
            </a:pPr>
            <a:r>
              <a:rPr lang="1106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Llywodraethu ac atebolrwydd</a:t>
            </a:r>
            <a:r>
              <a:rPr lang="1106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mae angen sicrhau canlyniadau y gellir eu mesur, camau gweithredu/cyfrifoldebau clir </a:t>
            </a:r>
            <a:endParaRPr lang="en-GB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b="0" i="0"/>
            </a:pPr>
            <a:r>
              <a:rPr lang="1106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Mecanweithiau cyllido </a:t>
            </a:r>
            <a:endParaRPr lang="en-GB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b="0" i="0"/>
            </a:pPr>
            <a:r>
              <a:rPr lang="1106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Rôl Rheoleiddiwr Cymdeithasau Tai </a:t>
            </a:r>
            <a:endParaRPr lang="en-GB" sz="1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b="0" i="0"/>
            </a:pPr>
            <a:r>
              <a:rPr lang="1106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Ymgysylltu, llais a dylanwad </a:t>
            </a:r>
            <a:endParaRPr lang="en-GB" sz="19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499"/>
            <a:ext cx="4825159" cy="3623129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needed across Housing, as well as WG, including on ending homelessness</a:t>
            </a: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 and accountability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measurable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outcomes, clear actions/responsibilities </a:t>
            </a: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levers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Association Regulator role </a:t>
            </a: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Engagement, voice and influence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89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878917" cy="706964"/>
          </a:xfrm>
        </p:spPr>
        <p:txBody>
          <a:bodyPr/>
          <a:lstStyle/>
          <a:p>
            <a:pPr>
              <a:defRPr b="0" i="0"/>
            </a:pPr>
            <a:r>
              <a:rPr lang="cy-GB" dirty="0"/>
              <a:t> </a:t>
            </a:r>
            <a:r>
              <a:rPr lang="cy-GB" dirty="0" smtClean="0"/>
              <a:t>       </a:t>
            </a:r>
            <a:r>
              <a:rPr lang="cy-GB" b="1" dirty="0" smtClean="0"/>
              <a:t>C</a:t>
            </a:r>
            <a:r>
              <a:rPr lang="1106" b="1" dirty="0" smtClean="0"/>
              <a:t>amau </a:t>
            </a:r>
            <a:r>
              <a:rPr lang="cy-GB" b="1" dirty="0"/>
              <a:t>N</a:t>
            </a:r>
            <a:r>
              <a:rPr lang="1106" b="1" dirty="0" smtClean="0"/>
              <a:t>esaf </a:t>
            </a:r>
            <a:r>
              <a:rPr lang="cy-GB" b="1" dirty="0" smtClean="0"/>
              <a:t>            </a:t>
            </a:r>
            <a:r>
              <a:rPr lang="cy-GB" b="1" dirty="0" err="1" smtClean="0"/>
              <a:t>Next</a:t>
            </a:r>
            <a:r>
              <a:rPr lang="cy-GB" b="1" dirty="0" smtClean="0"/>
              <a:t> </a:t>
            </a:r>
            <a:r>
              <a:rPr lang="cy-GB" b="1" dirty="0" err="1" smtClean="0"/>
              <a:t>Steps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 b="0" i="0"/>
            </a:pPr>
            <a:endParaRPr lang="cy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b="0" i="0"/>
            </a:pPr>
            <a:r>
              <a:rPr lang="1106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Mireinio </a:t>
            </a:r>
            <a:r>
              <a:rPr lang="1106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canlyniadau a chamau gweithredu – sicrhau eu bod yn bendant ac yn hawdd i'w deall </a:t>
            </a:r>
          </a:p>
          <a:p>
            <a:pPr>
              <a:defRPr b="0" i="0"/>
            </a:pPr>
            <a:r>
              <a:rPr lang="1106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Cyhoeddi'r</a:t>
            </a:r>
            <a:r>
              <a:rPr lang="cy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fersiwn derfynol o’r </a:t>
            </a:r>
            <a:r>
              <a:rPr lang="1106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1106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Cynllun Gweithredu Cydraddoldeb Hiliol i </a:t>
            </a:r>
            <a:r>
              <a:rPr lang="1106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Gymru</a:t>
            </a:r>
            <a:r>
              <a:rPr lang="cy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1106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yng </a:t>
            </a:r>
            <a:r>
              <a:rPr lang="1106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ngwanwyn 2022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Refine outcomes and actions – ensure concrete and easily understood</a:t>
            </a:r>
          </a:p>
          <a:p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Race Equality Action Plan Wales published in Spring 2022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862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54954" y="973668"/>
            <a:ext cx="4825157" cy="706964"/>
          </a:xfrm>
        </p:spPr>
        <p:txBody>
          <a:bodyPr numCol="2"/>
          <a:lstStyle/>
          <a:p>
            <a:pPr algn="ctr">
              <a:defRPr b="0" i="0"/>
            </a:pPr>
            <a:r>
              <a:rPr lang="1106" b="1" dirty="0" smtClean="0">
                <a:latin typeface="Arial" panose="020B0604020202020204" pitchFamily="34" charset="0"/>
                <a:cs typeface="Arial" panose="020B0604020202020204" pitchFamily="34" charset="0"/>
              </a:rPr>
              <a:t>Cefndir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857260"/>
          </a:xfrm>
        </p:spPr>
        <p:txBody>
          <a:bodyPr>
            <a:noAutofit/>
          </a:bodyPr>
          <a:lstStyle/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Cymryd camau rhagweithiol i fynd i'r afael â hiliaeth a hybu cydraddoldeb hiliol 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Cydnabod nad yw'r hyn a wnaed yn y gorffennol wedi cael yr effaith a fwriadwyd</a:t>
            </a:r>
          </a:p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Digwyddiadau trychinebus wedi tynnu sylw at anghydraddoldeb hiliol – y mudiad Mae Bywydau Du o Bwys </a:t>
            </a:r>
          </a:p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 angen am gamau brys yn fwy dwys o ganlyniad i COVID-19 – mwy o anghydraddoldeb, yn arbennig i bobl 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ethnig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leiafrifol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1106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208712" y="2603499"/>
            <a:ext cx="4825159" cy="3857261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Tackling racism proactively and promoting race equality 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 previous approaches have not worked as should have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Tragic events further highlighted racial inequalities - Black Lives Matter </a:t>
            </a: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urgent action intensified by COVID – greater inequality, particularly for ethnic minority people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gray">
          <a:xfrm>
            <a:off x="1154954" y="973668"/>
            <a:ext cx="9878917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 b="0" i="0"/>
            </a:pPr>
            <a:r>
              <a:rPr lang="1106" dirty="0" smtClean="0"/>
              <a:t>										</a:t>
            </a:r>
            <a:r>
              <a:rPr lang="cy-GB" b="1" dirty="0" err="1" smtClean="0"/>
              <a:t>Background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1765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878917" cy="706964"/>
          </a:xfrm>
        </p:spPr>
        <p:txBody>
          <a:bodyPr/>
          <a:lstStyle/>
          <a:p>
            <a:pPr algn="ctr">
              <a:defRPr b="0" i="0"/>
            </a:pPr>
            <a:r>
              <a:rPr lang="1106" b="1" dirty="0" smtClean="0"/>
              <a:t>Ein Hymrwymiad</a:t>
            </a:r>
            <a:r>
              <a:rPr lang="cy-GB" b="1" dirty="0" smtClean="0"/>
              <a:t>        </a:t>
            </a:r>
            <a:r>
              <a:rPr lang="cy-GB" b="1" dirty="0" err="1" smtClean="0"/>
              <a:t>Our</a:t>
            </a:r>
            <a:r>
              <a:rPr lang="cy-GB" b="1" dirty="0" smtClean="0"/>
              <a:t> </a:t>
            </a:r>
            <a:r>
              <a:rPr lang="cy-GB" b="1" dirty="0" err="1" smtClean="0"/>
              <a:t>Commitment</a:t>
            </a:r>
            <a:r>
              <a:rPr lang="1106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defRPr b="0" i="0"/>
            </a:pPr>
            <a:r>
              <a:rPr lang="1106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Llywodraeth Cymru am wneud newidiadau gwerthfawr i fywydau pobl </a:t>
            </a:r>
          </a:p>
          <a:p>
            <a:pPr>
              <a:defRPr b="0" i="0"/>
            </a:pPr>
            <a:r>
              <a:rPr lang="1106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Cymryd camau i wneud </a:t>
            </a:r>
            <a:r>
              <a:rPr lang="1106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gwrth-hiliaeth</a:t>
            </a:r>
            <a:r>
              <a:rPr lang="1106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yn rhan annatod o waith Llywodraeth Cymru </a:t>
            </a:r>
          </a:p>
          <a:p>
            <a:pPr>
              <a:defRPr b="0" i="0"/>
            </a:pPr>
            <a:r>
              <a:rPr lang="1106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Cyflogaeth, addysg, system iechyd a system tai sy'n decach, a rhagor ar ben hynny – cyfleoedd a chanlyniadau</a:t>
            </a:r>
          </a:p>
          <a:p>
            <a:pPr>
              <a:defRPr b="0" i="0"/>
            </a:pPr>
            <a:r>
              <a:rPr lang="1106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Hybu dinasyddiaeth weithgar a gwella bywydau pobl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Welsh Government wants to make meaningful changes to people’s lives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 action to embed 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anti-racism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the heart of WG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Fairer employment, education, health system, housing &amp; more - opportunities and outcomes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active citizenship and improve people’s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lives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209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984101" cy="706964"/>
          </a:xfrm>
        </p:spPr>
        <p:txBody>
          <a:bodyPr/>
          <a:lstStyle/>
          <a:p>
            <a:pPr>
              <a:defRPr b="0" i="0"/>
            </a:pPr>
            <a:r>
              <a:rPr lang="1106" b="1" dirty="0" smtClean="0"/>
              <a:t>Datblygu'r Cynllun </a:t>
            </a:r>
            <a:r>
              <a:rPr lang="cy-GB" b="1" dirty="0" smtClean="0"/>
              <a:t>       </a:t>
            </a:r>
            <a:r>
              <a:rPr lang="cy-GB" b="1" dirty="0" err="1" smtClean="0"/>
              <a:t>Developing</a:t>
            </a:r>
            <a:r>
              <a:rPr lang="cy-GB" b="1" dirty="0" smtClean="0"/>
              <a:t> the Plan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910511"/>
          </a:xfrm>
        </p:spPr>
        <p:txBody>
          <a:bodyPr>
            <a:noAutofit/>
          </a:bodyPr>
          <a:lstStyle/>
          <a:p>
            <a:pPr>
              <a:defRPr b="0" i="0"/>
            </a:pP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Gofynnwyd am Gynllun a fyddai'n “</a:t>
            </a:r>
            <a:r>
              <a:rPr lang="1106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uchelgeisiol ac yn radical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 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b="0" i="0"/>
            </a:pPr>
            <a:r>
              <a:rPr lang="1106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Deialog a arweinir gan y gymuned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25 o Grantiau Ymgysylltu â'r Gymuned</a:t>
            </a:r>
          </a:p>
          <a:p>
            <a:pPr>
              <a:defRPr b="0" i="0"/>
            </a:pPr>
            <a:r>
              <a:rPr lang="cy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Mentoriaid</a:t>
            </a:r>
            <a:r>
              <a:rPr lang="1106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cymunedol</a:t>
            </a:r>
          </a:p>
          <a:p>
            <a:pPr>
              <a:defRPr b="0" i="0"/>
            </a:pP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Grwpiau a sefydliadau </a:t>
            </a:r>
            <a:r>
              <a:rPr lang="1106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ethnig</a:t>
            </a:r>
            <a:r>
              <a:rPr lang="cy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lleiafrifol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b="0" i="0"/>
            </a:pP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Wedi'i </a:t>
            </a:r>
            <a:r>
              <a:rPr lang="cy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lunio</a:t>
            </a:r>
            <a:r>
              <a:rPr lang="1106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y cyd â sefydliadau cymunedol yn ogystal â rhai cyhoeddus, a phreifat a sefydliadau'r trydydd sector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499"/>
            <a:ext cx="4825159" cy="3910511"/>
          </a:xfrm>
        </p:spPr>
        <p:txBody>
          <a:bodyPr>
            <a:normAutofit fontScale="95000"/>
          </a:bodyPr>
          <a:lstStyle/>
          <a:p>
            <a:r>
              <a:rPr lang="en-GB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</a:t>
            </a:r>
            <a:r>
              <a:rPr lang="en-GB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for an “</a:t>
            </a:r>
            <a:r>
              <a:rPr lang="en-GB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ambitious and radical</a:t>
            </a:r>
            <a:r>
              <a:rPr lang="en-GB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Plan</a:t>
            </a:r>
          </a:p>
          <a:p>
            <a:r>
              <a:rPr lang="en-GB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Community-led dialogue </a:t>
            </a:r>
            <a:r>
              <a:rPr lang="en-GB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25 Community Engagement grants</a:t>
            </a:r>
          </a:p>
          <a:p>
            <a:r>
              <a:rPr lang="en-GB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mentors</a:t>
            </a:r>
          </a:p>
          <a:p>
            <a:r>
              <a:rPr lang="en-GB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Ethnic minority groups &amp; organisations</a:t>
            </a:r>
          </a:p>
          <a:p>
            <a:r>
              <a:rPr lang="en-GB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Co-created with community, public, </a:t>
            </a:r>
            <a:r>
              <a:rPr lang="en-GB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lang="en-GB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third sector organisations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240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10291671" cy="706964"/>
          </a:xfrm>
        </p:spPr>
        <p:txBody>
          <a:bodyPr/>
          <a:lstStyle/>
          <a:p>
            <a:pPr>
              <a:defRPr b="0" i="0"/>
            </a:pPr>
            <a:r>
              <a:rPr lang="1106" dirty="0" smtClean="0"/>
              <a:t>	</a:t>
            </a:r>
            <a:r>
              <a:rPr lang="1106" b="1" dirty="0" smtClean="0">
                <a:latin typeface="Arial" panose="020B0604020202020204" pitchFamily="34" charset="0"/>
                <a:cs typeface="Arial" panose="020B0604020202020204" pitchFamily="34" charset="0"/>
              </a:rPr>
              <a:t>Tai a Chartrefi 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Housing </a:t>
            </a:r>
            <a:r>
              <a:rPr lang="cy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Homes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692797"/>
          </a:xfrm>
        </p:spPr>
        <p:txBody>
          <a:bodyPr>
            <a:noAutofit/>
          </a:bodyPr>
          <a:lstStyle/>
          <a:p>
            <a:pPr>
              <a:defRPr b="0" i="0"/>
            </a:pPr>
            <a:r>
              <a:rPr lang="1106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angen cymryd camau ym maes Tai, yn ogystal ag ym mhob rhan o Lywodraeth Cymru, gan gynnwys camau i roi terfyn ar ddigartrefedd</a:t>
            </a:r>
          </a:p>
          <a:p>
            <a:pPr>
              <a:defRPr b="0" i="0"/>
            </a:pPr>
            <a:r>
              <a:rPr lang="1106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Gweledigaeth, Diben a Gwerthoedd hyd at 2030 </a:t>
            </a:r>
            <a:endParaRPr lang="cy-GB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b="0" i="0"/>
            </a:pPr>
            <a:r>
              <a:rPr lang="cy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Canolbwyntio ar ganlyniadau i ddechrau dros y 18 mis nesaf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needed across Housing, as well as WG wide, including on ending homelessness</a:t>
            </a:r>
          </a:p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Vison, Purpose and Values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2030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focus on outcomes over next 18 months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227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10413591" cy="706964"/>
          </a:xfrm>
        </p:spPr>
        <p:txBody>
          <a:bodyPr/>
          <a:lstStyle/>
          <a:p>
            <a:pPr>
              <a:defRPr b="0" i="0"/>
            </a:pPr>
            <a:r>
              <a:rPr lang="cy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Amcanion Drafft                </a:t>
            </a:r>
            <a:r>
              <a:rPr lang="cy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455" y="2603499"/>
            <a:ext cx="5102657" cy="4084683"/>
          </a:xfrm>
        </p:spPr>
        <p:txBody>
          <a:bodyPr>
            <a:noAutofit/>
          </a:bodyPr>
          <a:lstStyle/>
          <a:p>
            <a:pPr marL="0" indent="0">
              <a:buNone/>
              <a:defRPr b="0" i="0"/>
            </a:pP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Cynyddu'n 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sylweddol nifer y bobl 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ethnig 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leiafrifo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sy'n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bresennol 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mewn rolau uwch-arweinyddiaeth ac ym mhob lefel o'r gweithlu er mwyn adlewyrchu amrywiaeth y boblogaeth yn 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gyffredinol.</a:t>
            </a:r>
            <a:endParaRPr lang="en-GB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 b="0" i="0"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Sicrhau 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safonau, darpariaeth a gwasanaethau tai a llety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yn gweithio i wella cydraddoldeb hiliol, ac yn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ymgorffori gwrth-hiliaeth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cydraddoldeb a hawliau dynol – diwallu anghenion pobl 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ethnig 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leiafrifo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wahanol ac amrywiol. </a:t>
            </a:r>
            <a:endParaRPr lang="en-GB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 b="0" i="0"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Sicrhau 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 y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rhentu preifat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yn hybu cydraddoldeb, yn ymgorffori gwrth-hiliaeth, ac yn diwallu anghenion pobl </a:t>
            </a: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ethnig 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leiafrifo</a:t>
            </a:r>
            <a:r>
              <a:rPr lang="cy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1106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1106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64823"/>
            <a:ext cx="4825159" cy="39437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Significantly </a:t>
            </a:r>
            <a:r>
              <a:rPr lang="en-GB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GB" sz="3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 </a:t>
            </a:r>
            <a:r>
              <a:rPr lang="en-GB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ethnic minority people </a:t>
            </a:r>
            <a:r>
              <a:rPr lang="en-GB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senior </a:t>
            </a:r>
            <a:r>
              <a:rPr lang="en-GB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&amp; all levels of workforce to reflect diversity of the population in which </a:t>
            </a:r>
            <a:r>
              <a:rPr lang="en-GB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operate.</a:t>
            </a:r>
          </a:p>
          <a:p>
            <a:pPr marL="0" indent="0">
              <a:buNone/>
            </a:pPr>
            <a:endParaRPr lang="en-GB" sz="3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Ensure </a:t>
            </a:r>
            <a:r>
              <a:rPr lang="en-GB" sz="3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and accommodation standards, provision and services </a:t>
            </a:r>
            <a:r>
              <a:rPr lang="en-GB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race equality, </a:t>
            </a:r>
            <a:r>
              <a:rPr lang="en-GB" sz="3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embed anti-racism</a:t>
            </a:r>
            <a:r>
              <a:rPr lang="en-GB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equality and human rights - meet needs of different and diverse ethnic minority </a:t>
            </a:r>
            <a:r>
              <a:rPr lang="en-GB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people.</a:t>
            </a:r>
          </a:p>
          <a:p>
            <a:pPr marL="0" indent="0">
              <a:buNone/>
            </a:pPr>
            <a:endParaRPr lang="en-GB" sz="3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Ensure </a:t>
            </a:r>
            <a:r>
              <a:rPr lang="en-GB" sz="3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rented sector </a:t>
            </a:r>
            <a:r>
              <a:rPr lang="en-GB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advances equality and embeds anti-racism and meets the needs of ethnic minority </a:t>
            </a:r>
            <a:r>
              <a:rPr lang="en-GB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people.</a:t>
            </a:r>
            <a:endParaRPr lang="en-GB" sz="3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96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10053373" cy="706964"/>
          </a:xfrm>
        </p:spPr>
        <p:txBody>
          <a:bodyPr/>
          <a:lstStyle/>
          <a:p>
            <a:pPr>
              <a:defRPr b="0" i="0"/>
            </a:pPr>
            <a:r>
              <a:rPr lang="1106" b="1" dirty="0" smtClean="0">
                <a:latin typeface="Arial" panose="020B0604020202020204" pitchFamily="34" charset="0"/>
                <a:cs typeface="Arial" panose="020B0604020202020204" pitchFamily="34" charset="0"/>
              </a:rPr>
              <a:t>Amcanion 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1106" b="1" dirty="0" smtClean="0">
                <a:latin typeface="Arial" panose="020B0604020202020204" pitchFamily="34" charset="0"/>
                <a:cs typeface="Arial" panose="020B0604020202020204" pitchFamily="34" charset="0"/>
              </a:rPr>
              <a:t>rafft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cy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825" y="2499360"/>
            <a:ext cx="5506287" cy="4134196"/>
          </a:xfrm>
        </p:spPr>
        <p:txBody>
          <a:bodyPr>
            <a:noAutofit/>
          </a:bodyPr>
          <a:lstStyle/>
          <a:p>
            <a:pPr marL="0" indent="0">
              <a:buNone/>
              <a:defRPr b="0" i="0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1106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Sicrhau 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bod yn </a:t>
            </a:r>
            <a:r>
              <a:rPr lang="1106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ymgysylltu yn rhwydd 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 phobl </a:t>
            </a:r>
            <a:r>
              <a:rPr lang="cy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ethnig </a:t>
            </a:r>
            <a:r>
              <a:rPr lang="1106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leiafrifo</a:t>
            </a:r>
            <a:r>
              <a:rPr lang="cy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1106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ledled Cymru i wneud yn siŵr bod polisïau Llywodraeth Cymru yn adlewyrchu amrywiaeth yr anghenion a'r blaenoriaethau sydd ganddynt a'u bod yn cael dweud eu dweud a dylanwadu ar y polisïau hyn. 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 b="0" i="0"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1106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Cydnabod 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 angen </a:t>
            </a:r>
            <a:r>
              <a:rPr lang="1106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llety diogel sy'n briodol yn ddiwylliannol 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unigolion er mwyn iddynt ffynnu mewn agweddau eraill ar eu bywydau, ac er mwyn mynd i'r afael â phrinder safleoedd </a:t>
            </a:r>
            <a:r>
              <a:rPr lang="1106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Sipsiwn a Theithwyr </a:t>
            </a:r>
            <a:r>
              <a:rPr lang="1106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yng Nghymru ac ansawdd gwael y safleoedd hynny.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499"/>
            <a:ext cx="5454044" cy="39718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Ensure </a:t>
            </a:r>
            <a:r>
              <a:rPr lang="en-GB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accessible engagement </a:t>
            </a: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ethnic minority people across Wales so Welsh Government policies reflect the diversity of ethnic minority people’s needs and priorities &amp; ethnic minority people have voice and </a:t>
            </a:r>
            <a:r>
              <a:rPr lang="en-GB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influence.</a:t>
            </a:r>
          </a:p>
          <a:p>
            <a:pPr marL="0" indent="0">
              <a:buNone/>
            </a:pPr>
            <a:endParaRPr lang="en-GB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Recognise </a:t>
            </a: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safe, culturally appropriate accommodation</a:t>
            </a: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necessary for individuals to flourish in other parts of their lives and to address the lack of site provision and poor quality of </a:t>
            </a:r>
            <a:r>
              <a:rPr lang="en-GB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Gypsy and Traveller </a:t>
            </a: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accommodation in Wales.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011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10358173" cy="706964"/>
          </a:xfrm>
        </p:spPr>
        <p:txBody>
          <a:bodyPr/>
          <a:lstStyle/>
          <a:p>
            <a:pPr>
              <a:defRPr b="0" i="0"/>
            </a:pPr>
            <a:r>
              <a:rPr lang="cy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1106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Sylwadau ac Adborth </a:t>
            </a:r>
            <a:r>
              <a:rPr lang="cy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cy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Reflections</a:t>
            </a:r>
            <a:r>
              <a:rPr lang="cy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cy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 b="0" i="0"/>
            </a:pPr>
            <a:r>
              <a:rPr lang="1106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Ymatebion i'r ymgynghoriad – </a:t>
            </a:r>
            <a:r>
              <a:rPr lang="cy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 d</a:t>
            </a:r>
            <a:r>
              <a:rPr lang="1106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defnyddiol </a:t>
            </a:r>
            <a:r>
              <a:rPr lang="1106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dros ben </a:t>
            </a:r>
          </a:p>
          <a:p>
            <a:pPr>
              <a:defRPr b="0" i="0"/>
            </a:pPr>
            <a:r>
              <a:rPr lang="1106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Cefnogaeth eang ar gyfer yr amcanion – rhai bylchau </a:t>
            </a:r>
          </a:p>
          <a:p>
            <a:pPr>
              <a:defRPr b="0" i="0"/>
            </a:pPr>
            <a:r>
              <a:rPr lang="1106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Angen nodi'r hyn sy'n ysbarduno </a:t>
            </a:r>
            <a:r>
              <a:rPr lang="cy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newid </a:t>
            </a:r>
            <a:r>
              <a:rPr lang="1106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1106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 </a:t>
            </a:r>
            <a:r>
              <a:rPr lang="cy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 </a:t>
            </a:r>
            <a:r>
              <a:rPr lang="1106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ysgogi </a:t>
            </a:r>
            <a:endParaRPr lang="1106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 – incredibly helpful</a:t>
            </a:r>
          </a:p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Broad support for goals – some gaps</a:t>
            </a:r>
          </a:p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Clearer identification of the levers and drivers for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919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878917" cy="706964"/>
          </a:xfrm>
        </p:spPr>
        <p:txBody>
          <a:bodyPr/>
          <a:lstStyle/>
          <a:p>
            <a:pPr algn="ctr">
              <a:defRPr b="0" i="0"/>
            </a:pPr>
            <a:r>
              <a:rPr lang="1106" sz="2800" b="1" dirty="0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Sylwadau ac Adborth</a:t>
            </a:r>
            <a:r>
              <a:rPr lang="cy-GB" sz="2800" b="1" dirty="0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cy-GB" sz="2800" b="1" dirty="0" err="1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Reflections</a:t>
            </a:r>
            <a:r>
              <a:rPr lang="cy-GB" sz="2800" b="1" dirty="0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sz="2800" b="1" dirty="0" err="1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cy-GB" sz="2800" b="1" dirty="0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sz="2800" b="1" dirty="0" err="1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980180"/>
          </a:xfrm>
        </p:spPr>
        <p:txBody>
          <a:bodyPr>
            <a:noAutofit/>
          </a:bodyPr>
          <a:lstStyle/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Dylid defnyddio'r term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‘cartrefi’ yn lle ‘tai a llety’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angen camau gweithredu a mesurau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cliriach </a:t>
            </a:r>
          </a:p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 roddir digon o sylw i </a:t>
            </a:r>
            <a:r>
              <a:rPr lang="1106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</a:t>
            </a:r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1106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i'r afael â Thlodi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maes sy'n cydgyffwrdd â hyn </a:t>
            </a:r>
          </a:p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Angen sicrhau bod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croestoriadedd 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 gryfach drwy gydol y cynllun  </a:t>
            </a:r>
          </a:p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Angen mynnu cael gweld rhagor o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Ddata 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Data gwell </a:t>
            </a:r>
          </a:p>
          <a:p>
            <a:pPr>
              <a:defRPr b="0" i="0"/>
            </a:pP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Dylid cynnwys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Ffoaduriaid </a:t>
            </a:r>
            <a:r>
              <a:rPr lang="110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11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Cheiswyr lloches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762466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term </a:t>
            </a: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‘homes’ not ‘housing &amp; accommodation’</a:t>
            </a: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Clearer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actions and measures needed</a:t>
            </a: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Tackling Poverty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referenced strongly enough – cross-cutting area</a:t>
            </a: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Intersectionality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needs to be stronger throughout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access to more and improved </a:t>
            </a: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</a:t>
            </a: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Refugees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those </a:t>
            </a: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seeking </a:t>
            </a:r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asylum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248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Arial"/>
        <a:cs typeface="Arial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0A9D35DFDF884B82A4544ED45C08FD" ma:contentTypeVersion="13" ma:contentTypeDescription="Create a new document." ma:contentTypeScope="" ma:versionID="201e7f5f437b165bff6f7e95daed956d">
  <xsd:schema xmlns:xsd="http://www.w3.org/2001/XMLSchema" xmlns:xs="http://www.w3.org/2001/XMLSchema" xmlns:p="http://schemas.microsoft.com/office/2006/metadata/properties" xmlns:ns2="dc2705bf-b7e0-47fd-a4d4-4aed414e9c7a" xmlns:ns3="b7d52d18-47bd-4c1b-a96a-18f9841661f3" targetNamespace="http://schemas.microsoft.com/office/2006/metadata/properties" ma:root="true" ma:fieldsID="2eef3564d0d96461f6679b971b1656df" ns2:_="" ns3:_="">
    <xsd:import namespace="dc2705bf-b7e0-47fd-a4d4-4aed414e9c7a"/>
    <xsd:import namespace="b7d52d18-47bd-4c1b-a96a-18f9841661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705bf-b7e0-47fd-a4d4-4aed414e9c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d52d18-47bd-4c1b-a96a-18f9841661f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6.xml><?xml version="1.0" encoding="utf-8"?>
<metadata xmlns="http://www.objective.com/ecm/document/metadata/FF3C5B18883D4E21973B57C2EEED7FD1" version="1.0.0">
  <systemFields>
    <field name="Objective-Id">
      <value order="0">A38152026</value>
    </field>
    <field name="Objective-Title">
      <value order="0">WG Tai Pawb presentation 18.1.22 final</value>
    </field>
    <field name="Objective-Description">
      <value order="0"/>
    </field>
    <field name="Objective-CreationStamp">
      <value order="0">2022-01-16T14:22:55Z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2022-01-16T14:27:38Z</value>
    </field>
    <field name="Objective-Owner">
      <value order="0">John, Amelia (EPS - Housing Policy)</value>
    </field>
    <field name="Objective-Path">
      <value order="0">Objective Global Folder:Classified Object:John, Amelia (EPS - Housing Policy):REAP</value>
    </field>
    <field name="Objective-Parent">
      <value order="0">REAP</value>
    </field>
    <field name="Objective-State">
      <value order="0">Being Edited</value>
    </field>
    <field name="Objective-VersionId">
      <value order="0">vA74278104</value>
    </field>
    <field name="Objective-Version">
      <value order="0">3.1</value>
    </field>
    <field name="Objective-VersionNumber">
      <value order="0">5</value>
    </field>
    <field name="Objective-VersionComment">
      <value order="0"/>
    </field>
    <field name="Objective-FileNumber">
      <value order="0"/>
    </field>
    <field name="Objective-Classification">
      <value order="0"/>
    </field>
    <field name="Objective-Caveats">
      <value order="0"/>
    </field>
  </systemFields>
  <catalogues>
    <catalogue name="Document Type Catalogue" type="type" ori="id:cA14">
      <field name="Objective-Date Acquired">
        <value order="0"/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FD14ECF8-06D2-4C4A-ACA8-A4CE03203D92}"/>
</file>

<file path=customXml/itemProps3.xml><?xml version="1.0" encoding="utf-8"?>
<ds:datastoreItem xmlns:ds="http://schemas.openxmlformats.org/officeDocument/2006/customXml" ds:itemID="{71C8BE1C-5E30-4E56-8367-E2F83E0D0C9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69440F8-20EF-4123-AB59-82A0FADFAA8E}">
  <ds:schemaRefs>
    <ds:schemaRef ds:uri="http://schemas.microsoft.com/office/2006/documentManagement/types"/>
    <ds:schemaRef ds:uri="406c9c98-83ff-4d56-a1f6-905b832172a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40592ed-ec68-49e7-a444-2333d57d58b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391</TotalTime>
  <Words>1085</Words>
  <Application>Microsoft Office PowerPoint</Application>
  <PresentationFormat>Widescreen</PresentationFormat>
  <Paragraphs>106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 Boardroom</vt:lpstr>
      <vt:lpstr>   Cynllun Gweithredu Cydraddoldeb Hiliol i Gymru Amelia John </vt:lpstr>
      <vt:lpstr>Cefndir</vt:lpstr>
      <vt:lpstr>Ein Hymrwymiad        Our Commitment </vt:lpstr>
      <vt:lpstr>Datblygu'r Cynllun        Developing the Plan</vt:lpstr>
      <vt:lpstr> Tai a Chartrefi             Housing and Homes</vt:lpstr>
      <vt:lpstr>       Amcanion Drafft                Draft Goals</vt:lpstr>
      <vt:lpstr>Amcanion Drafft                Draft Goals</vt:lpstr>
      <vt:lpstr>     Sylwadau ac Adborth          Reflections and Feedback</vt:lpstr>
      <vt:lpstr>Sylwadau ac Adborth          Reflections and Feedback</vt:lpstr>
      <vt:lpstr>    Camau Gweithredu           Action </vt:lpstr>
      <vt:lpstr>        Camau Nesaf             Next Steps</vt:lpstr>
    </vt:vector>
  </TitlesOfParts>
  <Company>Welsh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Mawdsley, Deralyn (EPS - Homes &amp; Places)</dc:creator>
  <cp:lastModifiedBy>John, Amelia (EPS - Housing Policy)</cp:lastModifiedBy>
  <cp:revision>56</cp:revision>
  <dcterms:created xsi:type="dcterms:W3CDTF">2021-12-03T10:52:18Z</dcterms:created>
  <dcterms:modified xsi:type="dcterms:W3CDTF">2022-01-16T14:25:34Z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Caveats">
    <vt:lpwstr/>
  </property>
  <property fmtid="{D5CDD505-2E9C-101B-9397-08002B2CF9AE}" pid="4" name="Objective-Classification">
    <vt:lpwstr>[Inherited - none]</vt:lpwstr>
  </property>
  <property fmtid="{D5CDD505-2E9C-101B-9397-08002B2CF9AE}" pid="5" name="Objective-Comment">
    <vt:lpwstr/>
  </property>
  <property fmtid="{D5CDD505-2E9C-101B-9397-08002B2CF9AE}" pid="6" name="Objective-Connect Creator">
    <vt:lpwstr/>
  </property>
  <property fmtid="{D5CDD505-2E9C-101B-9397-08002B2CF9AE}" pid="7" name="Objective-CreationStamp">
    <vt:filetime>2022-01-16T14:23:01Z</vt:filetime>
  </property>
  <property fmtid="{D5CDD505-2E9C-101B-9397-08002B2CF9AE}" pid="8" name="Objective-Date Acquired">
    <vt:lpwstr/>
  </property>
  <property fmtid="{D5CDD505-2E9C-101B-9397-08002B2CF9AE}" pid="9" name="Objective-DatePublished">
    <vt:lpwstr/>
  </property>
  <property fmtid="{D5CDD505-2E9C-101B-9397-08002B2CF9AE}" pid="10" name="Objective-Description">
    <vt:lpwstr/>
  </property>
  <property fmtid="{D5CDD505-2E9C-101B-9397-08002B2CF9AE}" pid="11" name="Objective-FileNumber">
    <vt:lpwstr/>
  </property>
  <property fmtid="{D5CDD505-2E9C-101B-9397-08002B2CF9AE}" pid="12" name="Objective-Id">
    <vt:lpwstr>A38152026</vt:lpwstr>
  </property>
  <property fmtid="{D5CDD505-2E9C-101B-9397-08002B2CF9AE}" pid="13" name="Objective-IsApproved">
    <vt:bool>false</vt:bool>
  </property>
  <property fmtid="{D5CDD505-2E9C-101B-9397-08002B2CF9AE}" pid="14" name="Objective-IsPublished">
    <vt:bool>false</vt:bool>
  </property>
  <property fmtid="{D5CDD505-2E9C-101B-9397-08002B2CF9AE}" pid="15" name="Objective-ModificationStamp">
    <vt:filetime>2022-01-16T14:27:38Z</vt:filetime>
  </property>
  <property fmtid="{D5CDD505-2E9C-101B-9397-08002B2CF9AE}" pid="16" name="Objective-Official Translation">
    <vt:lpwstr/>
  </property>
  <property fmtid="{D5CDD505-2E9C-101B-9397-08002B2CF9AE}" pid="17" name="Objective-Owner">
    <vt:lpwstr>John, Amelia (EPS - Housing Policy)</vt:lpwstr>
  </property>
  <property fmtid="{D5CDD505-2E9C-101B-9397-08002B2CF9AE}" pid="18" name="Objective-Parent">
    <vt:lpwstr>REAP</vt:lpwstr>
  </property>
  <property fmtid="{D5CDD505-2E9C-101B-9397-08002B2CF9AE}" pid="19" name="Objective-Path">
    <vt:lpwstr>John, Amelia (EPS - Housing Policy):REAP:</vt:lpwstr>
  </property>
  <property fmtid="{D5CDD505-2E9C-101B-9397-08002B2CF9AE}" pid="20" name="Objective-State">
    <vt:lpwstr>Being Edited</vt:lpwstr>
  </property>
  <property fmtid="{D5CDD505-2E9C-101B-9397-08002B2CF9AE}" pid="21" name="Objective-Title">
    <vt:lpwstr>WG Tai Pawb presentation 18.1.22 final</vt:lpwstr>
  </property>
  <property fmtid="{D5CDD505-2E9C-101B-9397-08002B2CF9AE}" pid="22" name="Objective-Version">
    <vt:lpwstr>3.1</vt:lpwstr>
  </property>
  <property fmtid="{D5CDD505-2E9C-101B-9397-08002B2CF9AE}" pid="23" name="Objective-VersionComment">
    <vt:lpwstr/>
  </property>
  <property fmtid="{D5CDD505-2E9C-101B-9397-08002B2CF9AE}" pid="24" name="Objective-VersionId">
    <vt:lpwstr>vA74278104</vt:lpwstr>
  </property>
  <property fmtid="{D5CDD505-2E9C-101B-9397-08002B2CF9AE}" pid="25" name="Objective-VersionNumber">
    <vt:r8>5</vt:r8>
  </property>
  <property fmtid="{D5CDD505-2E9C-101B-9397-08002B2CF9AE}" pid="26" name="ContentTypeId">
    <vt:lpwstr>0x010100B30A9D35DFDF884B82A4544ED45C08FD</vt:lpwstr>
  </property>
</Properties>
</file>