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5.xml" ContentType="application/vnd.openxmlformats-officedocument.drawingml.chartshapes+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434" r:id="rId5"/>
    <p:sldId id="420" r:id="rId6"/>
    <p:sldId id="418" r:id="rId7"/>
    <p:sldId id="435" r:id="rId8"/>
    <p:sldId id="29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D2DF035-CC18-E0DB-CE30-033231765713}" name="Simon Lu" initials="SL" userId="S::simon@taipawb.org::8ff217b5-d5d1-4266-8f1c-4cbef9bb8964" providerId="AD"/>
  <p188:author id="{26AFDAC0-8326-FAAA-A574-9ABAC23D3ED6}" name="Guest User" initials="GU" userId="S::urn:spo:anon#92137c597a5b90afdc3e4dc9bae89a6d1a8b2de23a3dc22a0ff157b8eb8ca7e8::" providerId="AD"/>
  <p188:author id="{962888F2-AF74-4EA8-DCF6-92CB283A6C81}" name="Alicja Zalesinska" initials="AZ" userId="S::alicja@taipawb.org::64d26007-24c9-4f6e-98f1-d88e6326bae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8A894"/>
    <a:srgbClr val="251833"/>
    <a:srgbClr val="382047"/>
    <a:srgbClr val="EA890A"/>
    <a:srgbClr val="E08430"/>
    <a:srgbClr val="2B6AA6"/>
    <a:srgbClr val="951F4D"/>
    <a:srgbClr val="381E47"/>
    <a:srgbClr val="910335"/>
    <a:srgbClr val="EE7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57BDE3-52DB-4760-9768-48B65F75D394}" v="298" dt="2023-05-24T20:56:58.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54" autoAdjust="0"/>
    <p:restoredTop sz="60482" autoAdjust="0"/>
  </p:normalViewPr>
  <p:slideViewPr>
    <p:cSldViewPr snapToGrid="0">
      <p:cViewPr varScale="1">
        <p:scale>
          <a:sx n="40" d="100"/>
          <a:sy n="40" d="100"/>
        </p:scale>
        <p:origin x="146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taipawbcardiff.sharepoint.com/sites/Work/Shared%20Documents/Deeds%20Not%20Words/2%20years%20on%20survey/2023%20organisation%20survey/DATA%20FOR%20ORG%20GRAPHS%202023.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https://taipawbcardiff.sharepoint.com/sites/Work/Shared%20Documents/Deeds%20Not%20Words/2%20years%20on%20survey/2023%20organisation%20survey/DATA%20FOR%20ORG%20GRAPHS%20202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https://taipawbcardiff.sharepoint.com/sites/Work/Shared%20Documents/Deeds%20Not%20Words/2%20years%20on%20survey/2023%20organisation%20survey/DATA%20FOR%20ORG%20GRAPHS%202023.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https://taipawbcardiff.sharepoint.com/sites/Work/Shared%20Documents/Deeds%20Not%20Words/2%20years%20on%20survey/2023%20organisation%20survey/DATA%20FOR%20ORG%20GRAPHS%202023.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https://taipawbcardiff.sharepoint.com/sites/Work/Shared%20Documents/Policy/Advice%20to%20WG/Board%20Diversity%202021/Diversity%20Monitoring%20Return%20-%202021%20-%20Summary%20AP-IH%20-%202021%20Copy.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3073874521072797"/>
          <c:y val="0.23132336777742854"/>
          <c:w val="0.4751081929091111"/>
          <c:h val="0.64487657030316203"/>
        </c:manualLayout>
      </c:layout>
      <c:bar3DChart>
        <c:barDir val="col"/>
        <c:grouping val="stacked"/>
        <c:varyColors val="0"/>
        <c:ser>
          <c:idx val="0"/>
          <c:order val="0"/>
          <c:tx>
            <c:strRef>
              <c:f>'[DATA FOR ORG GRAPHS 2023.xlsx]Sheet1'!$E$28</c:f>
              <c:strCache>
                <c:ptCount val="1"/>
                <c:pt idx="0">
                  <c:v>Ethnic minority</c:v>
                </c:pt>
              </c:strCache>
            </c:strRef>
          </c:tx>
          <c:spPr>
            <a:solidFill>
              <a:schemeClr val="accent1"/>
            </a:solidFill>
            <a:ln>
              <a:noFill/>
            </a:ln>
            <a:effectLst/>
            <a:sp3d/>
          </c:spPr>
          <c:invertIfNegative val="0"/>
          <c:dPt>
            <c:idx val="0"/>
            <c:invertIfNegative val="0"/>
            <c:bubble3D val="0"/>
            <c:spPr>
              <a:solidFill>
                <a:srgbClr val="00A99D"/>
              </a:solidFill>
              <a:ln>
                <a:noFill/>
              </a:ln>
              <a:effectLst/>
              <a:sp3d/>
            </c:spPr>
            <c:extLst>
              <c:ext xmlns:c16="http://schemas.microsoft.com/office/drawing/2014/chart" uri="{C3380CC4-5D6E-409C-BE32-E72D297353CC}">
                <c16:uniqueId val="{00000001-33BF-4E00-B180-7C88CB6FD57C}"/>
              </c:ext>
            </c:extLst>
          </c:dPt>
          <c:dPt>
            <c:idx val="1"/>
            <c:invertIfNegative val="0"/>
            <c:bubble3D val="0"/>
            <c:spPr>
              <a:solidFill>
                <a:srgbClr val="00A99D"/>
              </a:solidFill>
              <a:ln>
                <a:noFill/>
              </a:ln>
              <a:effectLst/>
              <a:sp3d/>
            </c:spPr>
            <c:extLst>
              <c:ext xmlns:c16="http://schemas.microsoft.com/office/drawing/2014/chart" uri="{C3380CC4-5D6E-409C-BE32-E72D297353CC}">
                <c16:uniqueId val="{00000003-33BF-4E00-B180-7C88CB6FD57C}"/>
              </c:ext>
            </c:extLst>
          </c:dPt>
          <c:dLbls>
            <c:dLbl>
              <c:idx val="0"/>
              <c:layout>
                <c:manualLayout>
                  <c:x val="-0.19717610542596245"/>
                  <c:y val="-9.6663710260291677E-2"/>
                </c:manualLayout>
              </c:layout>
              <c:showLegendKey val="0"/>
              <c:showVal val="1"/>
              <c:showCatName val="0"/>
              <c:showSerName val="0"/>
              <c:showPercent val="0"/>
              <c:showBubbleSize val="0"/>
              <c:extLst>
                <c:ext xmlns:c15="http://schemas.microsoft.com/office/drawing/2012/chart" uri="{CE6537A1-D6FC-4f65-9D91-7224C49458BB}">
                  <c15:layout>
                    <c:manualLayout>
                      <c:w val="0.19071950676921118"/>
                      <c:h val="7.4612331800410034E-2"/>
                    </c:manualLayout>
                  </c15:layout>
                </c:ext>
                <c:ext xmlns:c16="http://schemas.microsoft.com/office/drawing/2014/chart" uri="{C3380CC4-5D6E-409C-BE32-E72D297353CC}">
                  <c16:uniqueId val="{00000001-33BF-4E00-B180-7C88CB6FD57C}"/>
                </c:ext>
              </c:extLst>
            </c:dLbl>
            <c:dLbl>
              <c:idx val="1"/>
              <c:layout>
                <c:manualLayout>
                  <c:x val="0.21103688637471132"/>
                  <c:y val="-0.11386614008225843"/>
                </c:manualLayout>
              </c:layout>
              <c:showLegendKey val="0"/>
              <c:showVal val="1"/>
              <c:showCatName val="0"/>
              <c:showSerName val="0"/>
              <c:showPercent val="0"/>
              <c:showBubbleSize val="0"/>
              <c:extLst>
                <c:ext xmlns:c15="http://schemas.microsoft.com/office/drawing/2012/chart" uri="{CE6537A1-D6FC-4f65-9D91-7224C49458BB}">
                  <c15:layout>
                    <c:manualLayout>
                      <c:w val="0.17188436195682111"/>
                      <c:h val="7.4612331800410034E-2"/>
                    </c:manualLayout>
                  </c15:layout>
                </c:ext>
                <c:ext xmlns:c16="http://schemas.microsoft.com/office/drawing/2014/chart" uri="{C3380CC4-5D6E-409C-BE32-E72D297353CC}">
                  <c16:uniqueId val="{00000003-33BF-4E00-B180-7C88CB6FD57C}"/>
                </c:ext>
              </c:extLst>
            </c:dLbl>
            <c:spPr>
              <a:noFill/>
              <a:ln>
                <a:noFill/>
              </a:ln>
              <a:effectLst/>
            </c:spPr>
            <c:txPr>
              <a:bodyPr rot="0" spcFirstLastPara="1" vertOverflow="overflow" horzOverflow="overflow" vert="horz" wrap="square" anchor="ctr" anchorCtr="1">
                <a:noAutofit/>
              </a:bodyPr>
              <a:lstStyle/>
              <a:p>
                <a:pPr>
                  <a:defRPr sz="1600" b="0" i="0" u="none" strike="noStrike" kern="1200" baseline="0">
                    <a:solidFill>
                      <a:schemeClr val="bg1"/>
                    </a:solidFill>
                    <a:latin typeface="Arial Black" panose="020B0A04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2023.xlsx]Sheet1'!$D$29:$D$30</c:f>
              <c:numCache>
                <c:formatCode>General</c:formatCode>
                <c:ptCount val="2"/>
                <c:pt idx="0">
                  <c:v>2021</c:v>
                </c:pt>
                <c:pt idx="1">
                  <c:v>2023</c:v>
                </c:pt>
              </c:numCache>
            </c:numRef>
          </c:cat>
          <c:val>
            <c:numRef>
              <c:f>'[DATA FOR ORG GRAPHS 2023.xlsx]Sheet1'!$E$29:$E$30</c:f>
              <c:numCache>
                <c:formatCode>0.0%</c:formatCode>
                <c:ptCount val="2"/>
                <c:pt idx="0">
                  <c:v>4.9000000000000002E-2</c:v>
                </c:pt>
                <c:pt idx="1">
                  <c:v>5.2999999999999999E-2</c:v>
                </c:pt>
              </c:numCache>
            </c:numRef>
          </c:val>
          <c:extLst>
            <c:ext xmlns:c16="http://schemas.microsoft.com/office/drawing/2014/chart" uri="{C3380CC4-5D6E-409C-BE32-E72D297353CC}">
              <c16:uniqueId val="{00000004-33BF-4E00-B180-7C88CB6FD57C}"/>
            </c:ext>
          </c:extLst>
        </c:ser>
        <c:ser>
          <c:idx val="1"/>
          <c:order val="1"/>
          <c:tx>
            <c:strRef>
              <c:f>'[DATA FOR ORG GRAPHS 2023.xlsx]Sheet1'!$F$28</c:f>
              <c:strCache>
                <c:ptCount val="1"/>
                <c:pt idx="0">
                  <c:v>White British, Welsh etc</c:v>
                </c:pt>
              </c:strCache>
            </c:strRef>
          </c:tx>
          <c:spPr>
            <a:solidFill>
              <a:srgbClr val="BFFF00"/>
            </a:solidFill>
            <a:ln>
              <a:noFill/>
            </a:ln>
            <a:effectLst/>
            <a:sp3d/>
          </c:spPr>
          <c:invertIfNegative val="0"/>
          <c:dLbls>
            <c:dLbl>
              <c:idx val="0"/>
              <c:layout>
                <c:manualLayout>
                  <c:x val="-0.13178480204342274"/>
                  <c:y val="-0.223141512325493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3BF-4E00-B180-7C88CB6FD57C}"/>
                </c:ext>
              </c:extLst>
            </c:dLbl>
            <c:dLbl>
              <c:idx val="1"/>
              <c:layout>
                <c:manualLayout>
                  <c:x val="0.19767720306513409"/>
                  <c:y val="-0.1190088065735966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3BF-4E00-B180-7C88CB6FD57C}"/>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Arial Black" panose="020B0A04020102020204" pitchFamily="34" charset="0"/>
                    <a:ea typeface="+mn-ea"/>
                    <a:cs typeface="Aharoni" panose="02010803020104030203" pitchFamily="2" charset="-79"/>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2023.xlsx]Sheet1'!$D$29:$D$30</c:f>
              <c:numCache>
                <c:formatCode>General</c:formatCode>
                <c:ptCount val="2"/>
                <c:pt idx="0">
                  <c:v>2021</c:v>
                </c:pt>
                <c:pt idx="1">
                  <c:v>2023</c:v>
                </c:pt>
              </c:numCache>
            </c:numRef>
          </c:cat>
          <c:val>
            <c:numRef>
              <c:f>'[DATA FOR ORG GRAPHS 2023.xlsx]Sheet1'!$F$29:$F$30</c:f>
              <c:numCache>
                <c:formatCode>0.0%</c:formatCode>
                <c:ptCount val="2"/>
                <c:pt idx="0">
                  <c:v>0.95099999999999996</c:v>
                </c:pt>
                <c:pt idx="1">
                  <c:v>0.94699999999999995</c:v>
                </c:pt>
              </c:numCache>
            </c:numRef>
          </c:val>
          <c:extLst>
            <c:ext xmlns:c16="http://schemas.microsoft.com/office/drawing/2014/chart" uri="{C3380CC4-5D6E-409C-BE32-E72D297353CC}">
              <c16:uniqueId val="{00000007-33BF-4E00-B180-7C88CB6FD57C}"/>
            </c:ext>
          </c:extLst>
        </c:ser>
        <c:dLbls>
          <c:showLegendKey val="0"/>
          <c:showVal val="1"/>
          <c:showCatName val="0"/>
          <c:showSerName val="0"/>
          <c:showPercent val="0"/>
          <c:showBubbleSize val="0"/>
        </c:dLbls>
        <c:gapWidth val="52"/>
        <c:shape val="box"/>
        <c:axId val="560791024"/>
        <c:axId val="560793184"/>
        <c:axId val="0"/>
      </c:bar3DChart>
      <c:catAx>
        <c:axId val="560791024"/>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w="6350" cap="flat" cmpd="sng" algn="ctr">
            <a:solidFill>
              <a:schemeClr val="accent1">
                <a:alpha val="97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latin typeface="Arial Black" panose="020B0A04020102020204" pitchFamily="34" charset="0"/>
                <a:ea typeface="+mn-ea"/>
                <a:cs typeface="+mn-cs"/>
              </a:defRPr>
            </a:pPr>
            <a:endParaRPr lang="en-US"/>
          </a:p>
        </c:txPr>
        <c:crossAx val="560793184"/>
        <c:crosses val="autoZero"/>
        <c:auto val="1"/>
        <c:lblAlgn val="ctr"/>
        <c:lblOffset val="100"/>
        <c:noMultiLvlLbl val="0"/>
      </c:catAx>
      <c:valAx>
        <c:axId val="560793184"/>
        <c:scaling>
          <c:orientation val="minMax"/>
          <c:max val="1"/>
        </c:scaling>
        <c:delete val="1"/>
        <c:axPos val="l"/>
        <c:majorGridlines>
          <c:spPr>
            <a:ln w="9525" cap="flat" cmpd="sng" algn="ctr">
              <a:solidFill>
                <a:schemeClr val="accent1"/>
              </a:solidFill>
              <a:round/>
            </a:ln>
            <a:effectLst/>
          </c:spPr>
        </c:majorGridlines>
        <c:numFmt formatCode="0.0%" sourceLinked="1"/>
        <c:majorTickMark val="none"/>
        <c:minorTickMark val="none"/>
        <c:tickLblPos val="nextTo"/>
        <c:crossAx val="56079102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9192812140968615"/>
          <c:y val="0.23132336777742854"/>
          <c:w val="0.56253285543608134"/>
          <c:h val="0.57951457614238466"/>
        </c:manualLayout>
      </c:layout>
      <c:bar3DChart>
        <c:barDir val="col"/>
        <c:grouping val="stacked"/>
        <c:varyColors val="0"/>
        <c:ser>
          <c:idx val="0"/>
          <c:order val="0"/>
          <c:tx>
            <c:strRef>
              <c:f>'[DATA FOR ORG GRAPHS 2023.xlsx]Sheet1'!$E$35</c:f>
              <c:strCache>
                <c:ptCount val="1"/>
                <c:pt idx="0">
                  <c:v>Ethnic minority</c:v>
                </c:pt>
              </c:strCache>
            </c:strRef>
          </c:tx>
          <c:spPr>
            <a:solidFill>
              <a:schemeClr val="accent1"/>
            </a:solidFill>
            <a:ln>
              <a:noFill/>
            </a:ln>
            <a:effectLst/>
            <a:sp3d/>
          </c:spPr>
          <c:invertIfNegative val="0"/>
          <c:dPt>
            <c:idx val="0"/>
            <c:invertIfNegative val="0"/>
            <c:bubble3D val="0"/>
            <c:spPr>
              <a:solidFill>
                <a:srgbClr val="00A99D"/>
              </a:solidFill>
              <a:ln>
                <a:noFill/>
              </a:ln>
              <a:effectLst/>
              <a:sp3d/>
            </c:spPr>
            <c:extLst>
              <c:ext xmlns:c16="http://schemas.microsoft.com/office/drawing/2014/chart" uri="{C3380CC4-5D6E-409C-BE32-E72D297353CC}">
                <c16:uniqueId val="{00000001-9CF3-4274-B0EF-9AC3B4251E19}"/>
              </c:ext>
            </c:extLst>
          </c:dPt>
          <c:dPt>
            <c:idx val="1"/>
            <c:invertIfNegative val="0"/>
            <c:bubble3D val="0"/>
            <c:spPr>
              <a:solidFill>
                <a:srgbClr val="00A99D"/>
              </a:solidFill>
              <a:ln>
                <a:noFill/>
              </a:ln>
              <a:effectLst/>
              <a:sp3d/>
            </c:spPr>
            <c:extLst>
              <c:ext xmlns:c16="http://schemas.microsoft.com/office/drawing/2014/chart" uri="{C3380CC4-5D6E-409C-BE32-E72D297353CC}">
                <c16:uniqueId val="{00000003-9CF3-4274-B0EF-9AC3B4251E19}"/>
              </c:ext>
            </c:extLst>
          </c:dPt>
          <c:dLbls>
            <c:dLbl>
              <c:idx val="0"/>
              <c:layout>
                <c:manualLayout>
                  <c:x val="-0.20789502824892858"/>
                  <c:y val="-8.499552901482138E-2"/>
                </c:manualLayout>
              </c:layout>
              <c:showLegendKey val="0"/>
              <c:showVal val="1"/>
              <c:showCatName val="0"/>
              <c:showSerName val="0"/>
              <c:showPercent val="0"/>
              <c:showBubbleSize val="0"/>
              <c:extLst>
                <c:ext xmlns:c15="http://schemas.microsoft.com/office/drawing/2012/chart" uri="{CE6537A1-D6FC-4f65-9D91-7224C49458BB}">
                  <c15:layout>
                    <c:manualLayout>
                      <c:w val="0.18857079712888647"/>
                      <c:h val="8.3847412902559926E-2"/>
                    </c:manualLayout>
                  </c15:layout>
                </c:ext>
                <c:ext xmlns:c16="http://schemas.microsoft.com/office/drawing/2014/chart" uri="{C3380CC4-5D6E-409C-BE32-E72D297353CC}">
                  <c16:uniqueId val="{00000001-9CF3-4274-B0EF-9AC3B4251E19}"/>
                </c:ext>
              </c:extLst>
            </c:dLbl>
            <c:dLbl>
              <c:idx val="1"/>
              <c:layout>
                <c:manualLayout>
                  <c:x val="0.26437698326932624"/>
                  <c:y val="-7.4380478555255258E-2"/>
                </c:manualLayout>
              </c:layout>
              <c:showLegendKey val="0"/>
              <c:showVal val="1"/>
              <c:showCatName val="0"/>
              <c:showSerName val="0"/>
              <c:showPercent val="0"/>
              <c:showBubbleSize val="0"/>
              <c:extLst>
                <c:ext xmlns:c15="http://schemas.microsoft.com/office/drawing/2012/chart" uri="{CE6537A1-D6FC-4f65-9D91-7224C49458BB}">
                  <c15:layout>
                    <c:manualLayout>
                      <c:w val="0.2180535922928723"/>
                      <c:h val="0.12154708874471724"/>
                    </c:manualLayout>
                  </c15:layout>
                </c:ext>
                <c:ext xmlns:c16="http://schemas.microsoft.com/office/drawing/2014/chart" uri="{C3380CC4-5D6E-409C-BE32-E72D297353CC}">
                  <c16:uniqueId val="{00000003-9CF3-4274-B0EF-9AC3B4251E19}"/>
                </c:ext>
              </c:extLst>
            </c:dLbl>
            <c:spPr>
              <a:noFill/>
              <a:ln>
                <a:noFill/>
              </a:ln>
              <a:effectLst/>
            </c:spPr>
            <c:txPr>
              <a:bodyPr rot="0" spcFirstLastPara="1" vertOverflow="overflow" horzOverflow="overflow" vert="horz" wrap="square" anchor="ctr" anchorCtr="1">
                <a:noAutofit/>
              </a:bodyPr>
              <a:lstStyle/>
              <a:p>
                <a:pPr>
                  <a:defRPr sz="1600" b="0" i="0" u="none" strike="noStrike" kern="1200" baseline="0">
                    <a:solidFill>
                      <a:schemeClr val="bg1"/>
                    </a:solidFill>
                    <a:latin typeface="Arial Black" panose="020B0A04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2023.xlsx]Sheet1'!$D$36:$D$37</c:f>
              <c:numCache>
                <c:formatCode>General</c:formatCode>
                <c:ptCount val="2"/>
                <c:pt idx="0">
                  <c:v>2021</c:v>
                </c:pt>
                <c:pt idx="1">
                  <c:v>2023</c:v>
                </c:pt>
              </c:numCache>
            </c:numRef>
          </c:cat>
          <c:val>
            <c:numRef>
              <c:f>'[DATA FOR ORG GRAPHS 2023.xlsx]Sheet1'!$E$36:$E$37</c:f>
              <c:numCache>
                <c:formatCode>0.0%</c:formatCode>
                <c:ptCount val="2"/>
                <c:pt idx="0">
                  <c:v>3.6999999999999998E-2</c:v>
                </c:pt>
                <c:pt idx="1">
                  <c:v>2.9000000000000001E-2</c:v>
                </c:pt>
              </c:numCache>
            </c:numRef>
          </c:val>
          <c:extLst>
            <c:ext xmlns:c16="http://schemas.microsoft.com/office/drawing/2014/chart" uri="{C3380CC4-5D6E-409C-BE32-E72D297353CC}">
              <c16:uniqueId val="{00000004-9CF3-4274-B0EF-9AC3B4251E19}"/>
            </c:ext>
          </c:extLst>
        </c:ser>
        <c:ser>
          <c:idx val="1"/>
          <c:order val="1"/>
          <c:tx>
            <c:strRef>
              <c:f>'[DATA FOR ORG GRAPHS 2023.xlsx]Sheet1'!$F$35</c:f>
              <c:strCache>
                <c:ptCount val="1"/>
                <c:pt idx="0">
                  <c:v>White British, Welsh etc</c:v>
                </c:pt>
              </c:strCache>
            </c:strRef>
          </c:tx>
          <c:spPr>
            <a:solidFill>
              <a:srgbClr val="BFFF00"/>
            </a:solidFill>
            <a:ln>
              <a:noFill/>
            </a:ln>
            <a:effectLst/>
            <a:sp3d/>
          </c:spPr>
          <c:invertIfNegative val="0"/>
          <c:dLbls>
            <c:dLbl>
              <c:idx val="0"/>
              <c:layout>
                <c:manualLayout>
                  <c:x val="-0.13178480204342274"/>
                  <c:y val="-0.223141512325493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CF3-4274-B0EF-9AC3B4251E19}"/>
                </c:ext>
              </c:extLst>
            </c:dLbl>
            <c:dLbl>
              <c:idx val="1"/>
              <c:layout>
                <c:manualLayout>
                  <c:x val="0.19767720306513409"/>
                  <c:y val="-0.1190088065735966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CF3-4274-B0EF-9AC3B4251E19}"/>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Arial Black" panose="020B0A04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2023.xlsx]Sheet1'!$D$36:$D$37</c:f>
              <c:numCache>
                <c:formatCode>General</c:formatCode>
                <c:ptCount val="2"/>
                <c:pt idx="0">
                  <c:v>2021</c:v>
                </c:pt>
                <c:pt idx="1">
                  <c:v>2023</c:v>
                </c:pt>
              </c:numCache>
            </c:numRef>
          </c:cat>
          <c:val>
            <c:numRef>
              <c:f>'[DATA FOR ORG GRAPHS 2023.xlsx]Sheet1'!$F$36:$F$37</c:f>
              <c:numCache>
                <c:formatCode>0.0%</c:formatCode>
                <c:ptCount val="2"/>
                <c:pt idx="0">
                  <c:v>0.96299999999999997</c:v>
                </c:pt>
                <c:pt idx="1">
                  <c:v>0.97099999999999997</c:v>
                </c:pt>
              </c:numCache>
            </c:numRef>
          </c:val>
          <c:extLst>
            <c:ext xmlns:c16="http://schemas.microsoft.com/office/drawing/2014/chart" uri="{C3380CC4-5D6E-409C-BE32-E72D297353CC}">
              <c16:uniqueId val="{00000007-9CF3-4274-B0EF-9AC3B4251E19}"/>
            </c:ext>
          </c:extLst>
        </c:ser>
        <c:dLbls>
          <c:showLegendKey val="0"/>
          <c:showVal val="1"/>
          <c:showCatName val="0"/>
          <c:showSerName val="0"/>
          <c:showPercent val="0"/>
          <c:showBubbleSize val="0"/>
        </c:dLbls>
        <c:gapWidth val="52"/>
        <c:shape val="box"/>
        <c:axId val="560791024"/>
        <c:axId val="560793184"/>
        <c:axId val="0"/>
      </c:bar3DChart>
      <c:catAx>
        <c:axId val="560791024"/>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w="6350" cap="flat" cmpd="sng" algn="ctr">
            <a:solidFill>
              <a:schemeClr val="accent1">
                <a:alpha val="97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latin typeface="Arial Black" panose="020B0A04020102020204" pitchFamily="34" charset="0"/>
                <a:ea typeface="+mn-ea"/>
                <a:cs typeface="+mn-cs"/>
              </a:defRPr>
            </a:pPr>
            <a:endParaRPr lang="en-US"/>
          </a:p>
        </c:txPr>
        <c:crossAx val="560793184"/>
        <c:crosses val="autoZero"/>
        <c:auto val="1"/>
        <c:lblAlgn val="ctr"/>
        <c:lblOffset val="100"/>
        <c:noMultiLvlLbl val="0"/>
      </c:catAx>
      <c:valAx>
        <c:axId val="560793184"/>
        <c:scaling>
          <c:orientation val="minMax"/>
          <c:max val="1"/>
        </c:scaling>
        <c:delete val="1"/>
        <c:axPos val="l"/>
        <c:majorGridlines>
          <c:spPr>
            <a:ln>
              <a:solidFill>
                <a:srgbClr val="18A894"/>
              </a:solidFill>
            </a:ln>
            <a:effectLst/>
          </c:spPr>
        </c:majorGridlines>
        <c:numFmt formatCode="0.0%" sourceLinked="1"/>
        <c:majorTickMark val="none"/>
        <c:minorTickMark val="none"/>
        <c:tickLblPos val="nextTo"/>
        <c:crossAx val="560791024"/>
        <c:crosses val="autoZero"/>
        <c:crossBetween val="between"/>
      </c:valAx>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4141411719142963"/>
          <c:y val="0.17947156605424322"/>
          <c:w val="0.643712730042172"/>
          <c:h val="0.7042134733158355"/>
        </c:manualLayout>
      </c:layout>
      <c:bar3DChart>
        <c:barDir val="col"/>
        <c:grouping val="stacked"/>
        <c:varyColors val="0"/>
        <c:ser>
          <c:idx val="0"/>
          <c:order val="0"/>
          <c:tx>
            <c:strRef>
              <c:f>'[DATA FOR ORG GRAPHS 2023.xlsx]Sheet1'!$E$42</c:f>
              <c:strCache>
                <c:ptCount val="1"/>
                <c:pt idx="0">
                  <c:v>Ethnic minority</c:v>
                </c:pt>
              </c:strCache>
            </c:strRef>
          </c:tx>
          <c:spPr>
            <a:solidFill>
              <a:schemeClr val="accent1"/>
            </a:solidFill>
            <a:ln>
              <a:noFill/>
            </a:ln>
            <a:effectLst/>
            <a:sp3d/>
          </c:spPr>
          <c:invertIfNegative val="0"/>
          <c:dPt>
            <c:idx val="0"/>
            <c:invertIfNegative val="0"/>
            <c:bubble3D val="0"/>
            <c:spPr>
              <a:solidFill>
                <a:srgbClr val="00A99D"/>
              </a:solidFill>
              <a:ln>
                <a:noFill/>
              </a:ln>
              <a:effectLst/>
              <a:sp3d/>
            </c:spPr>
            <c:extLst>
              <c:ext xmlns:c16="http://schemas.microsoft.com/office/drawing/2014/chart" uri="{C3380CC4-5D6E-409C-BE32-E72D297353CC}">
                <c16:uniqueId val="{00000001-398C-42BC-8F7C-DEAC9B176E31}"/>
              </c:ext>
            </c:extLst>
          </c:dPt>
          <c:dPt>
            <c:idx val="1"/>
            <c:invertIfNegative val="0"/>
            <c:bubble3D val="0"/>
            <c:spPr>
              <a:solidFill>
                <a:srgbClr val="00A99D"/>
              </a:solidFill>
              <a:ln>
                <a:noFill/>
              </a:ln>
              <a:effectLst/>
              <a:sp3d/>
            </c:spPr>
            <c:extLst>
              <c:ext xmlns:c16="http://schemas.microsoft.com/office/drawing/2014/chart" uri="{C3380CC4-5D6E-409C-BE32-E72D297353CC}">
                <c16:uniqueId val="{00000003-398C-42BC-8F7C-DEAC9B176E31}"/>
              </c:ext>
            </c:extLst>
          </c:dPt>
          <c:dLbls>
            <c:dLbl>
              <c:idx val="0"/>
              <c:layout>
                <c:manualLayout>
                  <c:x val="-0.23186889548642486"/>
                  <c:y val="-5.8630053985073614E-2"/>
                </c:manualLayout>
              </c:layout>
              <c:showLegendKey val="0"/>
              <c:showVal val="1"/>
              <c:showCatName val="0"/>
              <c:showSerName val="0"/>
              <c:showPercent val="0"/>
              <c:showBubbleSize val="0"/>
              <c:extLst>
                <c:ext xmlns:c15="http://schemas.microsoft.com/office/drawing/2012/chart" uri="{CE6537A1-D6FC-4f65-9D91-7224C49458BB}">
                  <c15:layout>
                    <c:manualLayout>
                      <c:w val="0.16720838173916786"/>
                      <c:h val="0.11836064962188579"/>
                    </c:manualLayout>
                  </c15:layout>
                </c:ext>
                <c:ext xmlns:c16="http://schemas.microsoft.com/office/drawing/2014/chart" uri="{C3380CC4-5D6E-409C-BE32-E72D297353CC}">
                  <c16:uniqueId val="{00000001-398C-42BC-8F7C-DEAC9B176E31}"/>
                </c:ext>
              </c:extLst>
            </c:dLbl>
            <c:dLbl>
              <c:idx val="1"/>
              <c:layout>
                <c:manualLayout>
                  <c:x val="0.29625510950475453"/>
                  <c:y val="-8.6633725458918148E-2"/>
                </c:manualLayout>
              </c:layout>
              <c:showLegendKey val="0"/>
              <c:showVal val="1"/>
              <c:showCatName val="0"/>
              <c:showSerName val="0"/>
              <c:showPercent val="0"/>
              <c:showBubbleSize val="0"/>
              <c:extLst>
                <c:ext xmlns:c15="http://schemas.microsoft.com/office/drawing/2012/chart" uri="{CE6537A1-D6FC-4f65-9D91-7224C49458BB}">
                  <c15:layout>
                    <c:manualLayout>
                      <c:w val="0.17813734348780175"/>
                      <c:h val="7.751646792380984E-2"/>
                    </c:manualLayout>
                  </c15:layout>
                </c:ext>
                <c:ext xmlns:c16="http://schemas.microsoft.com/office/drawing/2014/chart" uri="{C3380CC4-5D6E-409C-BE32-E72D297353CC}">
                  <c16:uniqueId val="{00000003-398C-42BC-8F7C-DEAC9B176E31}"/>
                </c:ext>
              </c:extLst>
            </c:dLbl>
            <c:spPr>
              <a:noFill/>
              <a:ln>
                <a:noFill/>
              </a:ln>
              <a:effectLst/>
            </c:spPr>
            <c:txPr>
              <a:bodyPr rot="0" spcFirstLastPara="1" vertOverflow="overflow" horzOverflow="overflow" vert="horz" wrap="square" anchor="ctr" anchorCtr="1">
                <a:noAutofit/>
              </a:bodyPr>
              <a:lstStyle/>
              <a:p>
                <a:pPr>
                  <a:defRPr sz="1600" b="0" i="0" u="none" strike="noStrike" kern="1200" baseline="0">
                    <a:solidFill>
                      <a:schemeClr val="bg1"/>
                    </a:solidFill>
                    <a:latin typeface="Arial Black" panose="020B0A04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2023.xlsx]Sheet1'!$D$43:$D$44</c:f>
              <c:numCache>
                <c:formatCode>General</c:formatCode>
                <c:ptCount val="2"/>
                <c:pt idx="0">
                  <c:v>2021</c:v>
                </c:pt>
                <c:pt idx="1">
                  <c:v>2023</c:v>
                </c:pt>
              </c:numCache>
            </c:numRef>
          </c:cat>
          <c:val>
            <c:numRef>
              <c:f>'[DATA FOR ORG GRAPHS 2023.xlsx]Sheet1'!$E$43:$E$44</c:f>
              <c:numCache>
                <c:formatCode>0.0%</c:formatCode>
                <c:ptCount val="2"/>
                <c:pt idx="0">
                  <c:v>6.0000000000000001E-3</c:v>
                </c:pt>
                <c:pt idx="1">
                  <c:v>0.01</c:v>
                </c:pt>
              </c:numCache>
            </c:numRef>
          </c:val>
          <c:extLst>
            <c:ext xmlns:c16="http://schemas.microsoft.com/office/drawing/2014/chart" uri="{C3380CC4-5D6E-409C-BE32-E72D297353CC}">
              <c16:uniqueId val="{00000004-398C-42BC-8F7C-DEAC9B176E31}"/>
            </c:ext>
          </c:extLst>
        </c:ser>
        <c:ser>
          <c:idx val="1"/>
          <c:order val="1"/>
          <c:tx>
            <c:strRef>
              <c:f>'[DATA FOR ORG GRAPHS 2023.xlsx]Sheet1'!$F$42</c:f>
              <c:strCache>
                <c:ptCount val="1"/>
                <c:pt idx="0">
                  <c:v>White British, Welsh etc</c:v>
                </c:pt>
              </c:strCache>
            </c:strRef>
          </c:tx>
          <c:spPr>
            <a:solidFill>
              <a:srgbClr val="BFFF00"/>
            </a:solidFill>
            <a:ln>
              <a:noFill/>
            </a:ln>
            <a:effectLst/>
            <a:sp3d/>
          </c:spPr>
          <c:invertIfNegative val="0"/>
          <c:dLbls>
            <c:dLbl>
              <c:idx val="0"/>
              <c:layout>
                <c:manualLayout>
                  <c:x val="-0.22741319220343359"/>
                  <c:y val="-0.239479085527716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98C-42BC-8F7C-DEAC9B176E31}"/>
                </c:ext>
              </c:extLst>
            </c:dLbl>
            <c:dLbl>
              <c:idx val="1"/>
              <c:layout>
                <c:manualLayout>
                  <c:x val="0.29494050225071078"/>
                  <c:y val="-0.2905542523295656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98C-42BC-8F7C-DEAC9B176E31}"/>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Arial Black" panose="020B0A04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2023.xlsx]Sheet1'!$D$43:$D$44</c:f>
              <c:numCache>
                <c:formatCode>General</c:formatCode>
                <c:ptCount val="2"/>
                <c:pt idx="0">
                  <c:v>2021</c:v>
                </c:pt>
                <c:pt idx="1">
                  <c:v>2023</c:v>
                </c:pt>
              </c:numCache>
            </c:numRef>
          </c:cat>
          <c:val>
            <c:numRef>
              <c:f>'[DATA FOR ORG GRAPHS 2023.xlsx]Sheet1'!$F$43:$F$44</c:f>
              <c:numCache>
                <c:formatCode>0.0%</c:formatCode>
                <c:ptCount val="2"/>
                <c:pt idx="0">
                  <c:v>0.99399999999999999</c:v>
                </c:pt>
                <c:pt idx="1">
                  <c:v>0.99</c:v>
                </c:pt>
              </c:numCache>
            </c:numRef>
          </c:val>
          <c:extLst>
            <c:ext xmlns:c16="http://schemas.microsoft.com/office/drawing/2014/chart" uri="{C3380CC4-5D6E-409C-BE32-E72D297353CC}">
              <c16:uniqueId val="{00000007-398C-42BC-8F7C-DEAC9B176E31}"/>
            </c:ext>
          </c:extLst>
        </c:ser>
        <c:dLbls>
          <c:showLegendKey val="0"/>
          <c:showVal val="1"/>
          <c:showCatName val="0"/>
          <c:showSerName val="0"/>
          <c:showPercent val="0"/>
          <c:showBubbleSize val="0"/>
        </c:dLbls>
        <c:gapWidth val="52"/>
        <c:shape val="box"/>
        <c:axId val="560791024"/>
        <c:axId val="560793184"/>
        <c:axId val="0"/>
      </c:bar3DChart>
      <c:catAx>
        <c:axId val="560791024"/>
        <c:scaling>
          <c:orientation val="minMax"/>
        </c:scaling>
        <c:delete val="0"/>
        <c:axPos val="b"/>
        <c:majorGridlines>
          <c:spPr>
            <a:ln w="9525" cap="flat" cmpd="sng" algn="ctr">
              <a:noFill/>
              <a:round/>
            </a:ln>
            <a:effectLst/>
          </c:spPr>
        </c:majorGridlines>
        <c:numFmt formatCode="General" sourceLinked="1"/>
        <c:majorTickMark val="none"/>
        <c:minorTickMark val="none"/>
        <c:tickLblPos val="low"/>
        <c:spPr>
          <a:noFill/>
          <a:ln w="6350" cap="flat" cmpd="sng" algn="ctr">
            <a:solidFill>
              <a:schemeClr val="accent1">
                <a:alpha val="97000"/>
              </a:schemeClr>
            </a:solidFill>
            <a:round/>
          </a:ln>
          <a:effectLst/>
        </c:spPr>
        <c:txPr>
          <a:bodyPr rot="-60000000" spcFirstLastPara="1" vertOverflow="ellipsis" vert="horz" wrap="square" anchor="ctr" anchorCtr="0"/>
          <a:lstStyle/>
          <a:p>
            <a:pPr>
              <a:defRPr sz="1600" b="1" i="0" u="none" strike="noStrike" kern="1200" baseline="0">
                <a:solidFill>
                  <a:schemeClr val="bg1"/>
                </a:solidFill>
                <a:latin typeface="Arial Black" panose="020B0A04020102020204" pitchFamily="34" charset="0"/>
                <a:ea typeface="+mn-ea"/>
                <a:cs typeface="+mn-cs"/>
              </a:defRPr>
            </a:pPr>
            <a:endParaRPr lang="en-US"/>
          </a:p>
        </c:txPr>
        <c:crossAx val="560793184"/>
        <c:crosses val="autoZero"/>
        <c:auto val="1"/>
        <c:lblAlgn val="ctr"/>
        <c:lblOffset val="90"/>
        <c:noMultiLvlLbl val="0"/>
      </c:catAx>
      <c:valAx>
        <c:axId val="560793184"/>
        <c:scaling>
          <c:orientation val="minMax"/>
          <c:max val="1"/>
        </c:scaling>
        <c:delete val="1"/>
        <c:axPos val="l"/>
        <c:majorGridlines>
          <c:spPr>
            <a:ln w="9525" cap="flat" cmpd="sng" algn="ctr">
              <a:solidFill>
                <a:schemeClr val="accent1"/>
              </a:solidFill>
              <a:round/>
            </a:ln>
            <a:effectLst/>
          </c:spPr>
        </c:majorGridlines>
        <c:numFmt formatCode="0.0%" sourceLinked="1"/>
        <c:majorTickMark val="none"/>
        <c:minorTickMark val="none"/>
        <c:tickLblPos val="nextTo"/>
        <c:crossAx val="560791024"/>
        <c:crosses val="autoZero"/>
        <c:crossBetween val="between"/>
      </c:valAx>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6753376980553462"/>
          <c:y val="0.18687897346165064"/>
          <c:w val="0.57039258159515172"/>
          <c:h val="0.70421352866187326"/>
        </c:manualLayout>
      </c:layout>
      <c:bar3DChart>
        <c:barDir val="col"/>
        <c:grouping val="stacked"/>
        <c:varyColors val="0"/>
        <c:ser>
          <c:idx val="0"/>
          <c:order val="0"/>
          <c:tx>
            <c:strRef>
              <c:f>'[DATA FOR ORG GRAPHS 2023.xlsx]Sheet1'!$E$49</c:f>
              <c:strCache>
                <c:ptCount val="1"/>
                <c:pt idx="0">
                  <c:v>Ethnic minority</c:v>
                </c:pt>
              </c:strCache>
            </c:strRef>
          </c:tx>
          <c:spPr>
            <a:solidFill>
              <a:schemeClr val="accent1"/>
            </a:solidFill>
            <a:ln>
              <a:noFill/>
            </a:ln>
            <a:effectLst/>
            <a:sp3d/>
          </c:spPr>
          <c:invertIfNegative val="0"/>
          <c:dPt>
            <c:idx val="0"/>
            <c:invertIfNegative val="0"/>
            <c:bubble3D val="0"/>
            <c:spPr>
              <a:solidFill>
                <a:srgbClr val="00A99D"/>
              </a:solidFill>
              <a:ln>
                <a:noFill/>
              </a:ln>
              <a:effectLst/>
              <a:sp3d/>
            </c:spPr>
            <c:extLst>
              <c:ext xmlns:c16="http://schemas.microsoft.com/office/drawing/2014/chart" uri="{C3380CC4-5D6E-409C-BE32-E72D297353CC}">
                <c16:uniqueId val="{00000001-96C2-44A6-BCBA-59CFD8F37B6F}"/>
              </c:ext>
            </c:extLst>
          </c:dPt>
          <c:dPt>
            <c:idx val="1"/>
            <c:invertIfNegative val="0"/>
            <c:bubble3D val="0"/>
            <c:spPr>
              <a:solidFill>
                <a:srgbClr val="00A99D"/>
              </a:solidFill>
              <a:ln>
                <a:noFill/>
              </a:ln>
              <a:effectLst/>
              <a:sp3d/>
            </c:spPr>
            <c:extLst>
              <c:ext xmlns:c16="http://schemas.microsoft.com/office/drawing/2014/chart" uri="{C3380CC4-5D6E-409C-BE32-E72D297353CC}">
                <c16:uniqueId val="{00000003-96C2-44A6-BCBA-59CFD8F37B6F}"/>
              </c:ext>
            </c:extLst>
          </c:dPt>
          <c:dLbls>
            <c:dLbl>
              <c:idx val="0"/>
              <c:layout>
                <c:manualLayout>
                  <c:x val="-0.16219667943805879"/>
                  <c:y val="-5.4545703012898565E-2"/>
                </c:manualLayout>
              </c:layout>
              <c:showLegendKey val="0"/>
              <c:showVal val="1"/>
              <c:showCatName val="0"/>
              <c:showSerName val="0"/>
              <c:showPercent val="0"/>
              <c:showBubbleSize val="0"/>
              <c:extLst>
                <c:ext xmlns:c15="http://schemas.microsoft.com/office/drawing/2012/chart" uri="{CE6537A1-D6FC-4f65-9D91-7224C49458BB}">
                  <c15:layout>
                    <c:manualLayout>
                      <c:w val="0.1207602969348659"/>
                      <c:h val="6.9347618554909798E-2"/>
                    </c:manualLayout>
                  </c15:layout>
                </c:ext>
                <c:ext xmlns:c16="http://schemas.microsoft.com/office/drawing/2014/chart" uri="{C3380CC4-5D6E-409C-BE32-E72D297353CC}">
                  <c16:uniqueId val="{00000001-96C2-44A6-BCBA-59CFD8F37B6F}"/>
                </c:ext>
              </c:extLst>
            </c:dLbl>
            <c:dLbl>
              <c:idx val="1"/>
              <c:layout>
                <c:manualLayout>
                  <c:x val="0.17740261813537675"/>
                  <c:y val="-7.4380504108497919E-2"/>
                </c:manualLayout>
              </c:layout>
              <c:showLegendKey val="0"/>
              <c:showVal val="1"/>
              <c:showCatName val="0"/>
              <c:showSerName val="0"/>
              <c:showPercent val="0"/>
              <c:showBubbleSize val="0"/>
              <c:extLst>
                <c:ext xmlns:c15="http://schemas.microsoft.com/office/drawing/2012/chart" uri="{CE6537A1-D6FC-4f65-9D91-7224C49458BB}">
                  <c15:layout>
                    <c:manualLayout>
                      <c:w val="0.1207602969348659"/>
                      <c:h val="6.9347618554909798E-2"/>
                    </c:manualLayout>
                  </c15:layout>
                </c:ext>
                <c:ext xmlns:c16="http://schemas.microsoft.com/office/drawing/2014/chart" uri="{C3380CC4-5D6E-409C-BE32-E72D297353CC}">
                  <c16:uniqueId val="{00000003-96C2-44A6-BCBA-59CFD8F37B6F}"/>
                </c:ext>
              </c:extLst>
            </c:dLbl>
            <c:spPr>
              <a:noFill/>
              <a:ln>
                <a:noFill/>
              </a:ln>
              <a:effectLst/>
            </c:spPr>
            <c:txPr>
              <a:bodyPr rot="0" spcFirstLastPara="1" vertOverflow="overflow" horzOverflow="overflow" vert="horz" wrap="square" anchor="ctr" anchorCtr="1">
                <a:noAutofit/>
              </a:bodyPr>
              <a:lstStyle/>
              <a:p>
                <a:pPr>
                  <a:defRPr sz="1600" b="0" i="0" u="none" strike="noStrike" kern="1200" baseline="0">
                    <a:solidFill>
                      <a:schemeClr val="bg1"/>
                    </a:solidFill>
                    <a:latin typeface="Arial Black" panose="020B0A04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2023.xlsx]Sheet1'!$D$50:$D$51</c:f>
              <c:numCache>
                <c:formatCode>General</c:formatCode>
                <c:ptCount val="2"/>
                <c:pt idx="0">
                  <c:v>2021</c:v>
                </c:pt>
                <c:pt idx="1">
                  <c:v>2023</c:v>
                </c:pt>
              </c:numCache>
            </c:numRef>
          </c:cat>
          <c:val>
            <c:numRef>
              <c:f>'[DATA FOR ORG GRAPHS 2023.xlsx]Sheet1'!$E$50:$E$51</c:f>
              <c:numCache>
                <c:formatCode>0.0%</c:formatCode>
                <c:ptCount val="2"/>
                <c:pt idx="0">
                  <c:v>4.3999999999999997E-2</c:v>
                </c:pt>
                <c:pt idx="1">
                  <c:v>4.1000000000000002E-2</c:v>
                </c:pt>
              </c:numCache>
            </c:numRef>
          </c:val>
          <c:extLst>
            <c:ext xmlns:c16="http://schemas.microsoft.com/office/drawing/2014/chart" uri="{C3380CC4-5D6E-409C-BE32-E72D297353CC}">
              <c16:uniqueId val="{00000004-96C2-44A6-BCBA-59CFD8F37B6F}"/>
            </c:ext>
          </c:extLst>
        </c:ser>
        <c:ser>
          <c:idx val="1"/>
          <c:order val="1"/>
          <c:tx>
            <c:strRef>
              <c:f>'[DATA FOR ORG GRAPHS 2023.xlsx]Sheet1'!$F$49</c:f>
              <c:strCache>
                <c:ptCount val="1"/>
                <c:pt idx="0">
                  <c:v>White British, Welsh etc</c:v>
                </c:pt>
              </c:strCache>
            </c:strRef>
          </c:tx>
          <c:spPr>
            <a:solidFill>
              <a:srgbClr val="BFFF00"/>
            </a:solidFill>
            <a:ln>
              <a:noFill/>
            </a:ln>
            <a:effectLst/>
            <a:sp3d/>
          </c:spPr>
          <c:invertIfNegative val="0"/>
          <c:dLbls>
            <c:dLbl>
              <c:idx val="0"/>
              <c:layout>
                <c:manualLayout>
                  <c:x val="-0.17134957529145475"/>
                  <c:y val="-0.2305488480606590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C2-44A6-BCBA-59CFD8F37B6F}"/>
                </c:ext>
              </c:extLst>
            </c:dLbl>
            <c:dLbl>
              <c:idx val="1"/>
              <c:layout>
                <c:manualLayout>
                  <c:x val="0.24466035485676715"/>
                  <c:y val="-0.1634531933508311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6C2-44A6-BCBA-59CFD8F37B6F}"/>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Arial Black" panose="020B0A040201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FOR ORG GRAPHS 2023.xlsx]Sheet1'!$D$50:$D$51</c:f>
              <c:numCache>
                <c:formatCode>General</c:formatCode>
                <c:ptCount val="2"/>
                <c:pt idx="0">
                  <c:v>2021</c:v>
                </c:pt>
                <c:pt idx="1">
                  <c:v>2023</c:v>
                </c:pt>
              </c:numCache>
            </c:numRef>
          </c:cat>
          <c:val>
            <c:numRef>
              <c:f>'[DATA FOR ORG GRAPHS 2023.xlsx]Sheet1'!$F$50:$F$51</c:f>
              <c:numCache>
                <c:formatCode>0.0%</c:formatCode>
                <c:ptCount val="2"/>
                <c:pt idx="0">
                  <c:v>0.95599999999999996</c:v>
                </c:pt>
                <c:pt idx="1">
                  <c:v>0.95899999999999996</c:v>
                </c:pt>
              </c:numCache>
            </c:numRef>
          </c:val>
          <c:extLst>
            <c:ext xmlns:c16="http://schemas.microsoft.com/office/drawing/2014/chart" uri="{C3380CC4-5D6E-409C-BE32-E72D297353CC}">
              <c16:uniqueId val="{00000007-96C2-44A6-BCBA-59CFD8F37B6F}"/>
            </c:ext>
          </c:extLst>
        </c:ser>
        <c:dLbls>
          <c:showLegendKey val="0"/>
          <c:showVal val="1"/>
          <c:showCatName val="0"/>
          <c:showSerName val="0"/>
          <c:showPercent val="0"/>
          <c:showBubbleSize val="0"/>
        </c:dLbls>
        <c:gapWidth val="52"/>
        <c:shape val="box"/>
        <c:axId val="560791024"/>
        <c:axId val="560793184"/>
        <c:axId val="0"/>
      </c:bar3DChart>
      <c:catAx>
        <c:axId val="560791024"/>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w="6350" cap="flat" cmpd="sng" algn="ctr">
            <a:solidFill>
              <a:schemeClr val="accent1">
                <a:alpha val="97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latin typeface="Arial Black" panose="020B0A04020102020204" pitchFamily="34" charset="0"/>
                <a:ea typeface="+mn-ea"/>
                <a:cs typeface="+mn-cs"/>
              </a:defRPr>
            </a:pPr>
            <a:endParaRPr lang="en-US"/>
          </a:p>
        </c:txPr>
        <c:crossAx val="560793184"/>
        <c:crosses val="autoZero"/>
        <c:auto val="1"/>
        <c:lblAlgn val="ctr"/>
        <c:lblOffset val="100"/>
        <c:noMultiLvlLbl val="0"/>
      </c:catAx>
      <c:valAx>
        <c:axId val="560793184"/>
        <c:scaling>
          <c:orientation val="minMax"/>
          <c:max val="1"/>
        </c:scaling>
        <c:delete val="1"/>
        <c:axPos val="l"/>
        <c:majorGridlines>
          <c:spPr>
            <a:ln w="9525" cap="flat" cmpd="sng" algn="ctr">
              <a:solidFill>
                <a:schemeClr val="accent1"/>
              </a:solidFill>
              <a:round/>
            </a:ln>
            <a:effectLst/>
          </c:spPr>
        </c:majorGridlines>
        <c:numFmt formatCode="0.0%" sourceLinked="1"/>
        <c:majorTickMark val="none"/>
        <c:minorTickMark val="none"/>
        <c:tickLblPos val="nextTo"/>
        <c:crossAx val="560791024"/>
        <c:crosses val="autoZero"/>
        <c:crossBetween val="between"/>
      </c:valAx>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0"/>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9297421513297961E-2"/>
          <c:y val="0.24541813898704362"/>
          <c:w val="0.92972022274039778"/>
          <c:h val="0.64528495775483896"/>
        </c:manualLayout>
      </c:layout>
      <c:bar3DChart>
        <c:barDir val="col"/>
        <c:grouping val="stacked"/>
        <c:varyColors val="0"/>
        <c:ser>
          <c:idx val="1"/>
          <c:order val="1"/>
          <c:tx>
            <c:strRef>
              <c:f>'[Diversity Monitoring Return - 2021 - Summary AP-IH - 2021 Copy.xlsx]Charts'!$A$61</c:f>
              <c:strCache>
                <c:ptCount val="1"/>
                <c:pt idx="0">
                  <c:v>Black, Asian or minority ethnic</c:v>
                </c:pt>
              </c:strCache>
            </c:strRef>
          </c:tx>
          <c:spPr>
            <a:solidFill>
              <a:srgbClr val="BFFF00"/>
            </a:solidFill>
            <a:ln>
              <a:noFill/>
            </a:ln>
            <a:effectLst/>
            <a:sp3d/>
          </c:spPr>
          <c:invertIfNegative val="0"/>
          <c:dLbls>
            <c:dLbl>
              <c:idx val="0"/>
              <c:layout>
                <c:manualLayout>
                  <c:x val="5.7224606580829757E-3"/>
                  <c:y val="-0.1460541813898705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235-4E19-B6A3-DB7E75A5C9ED}"/>
                </c:ext>
              </c:extLst>
            </c:dLbl>
            <c:dLbl>
              <c:idx val="1"/>
              <c:layout>
                <c:manualLayout>
                  <c:x val="5.722460658082941E-3"/>
                  <c:y val="-0.1837455830388692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235-4E19-B6A3-DB7E75A5C9ED}"/>
                </c:ext>
              </c:extLst>
            </c:dLbl>
            <c:dLbl>
              <c:idx val="2"/>
              <c:layout>
                <c:manualLayout>
                  <c:x val="5.7224606580829054E-3"/>
                  <c:y val="-0.282685512367491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235-4E19-B6A3-DB7E75A5C9ED}"/>
                </c:ext>
              </c:extLst>
            </c:dLbl>
            <c:dLbl>
              <c:idx val="3"/>
              <c:layout>
                <c:manualLayout>
                  <c:x val="9.5374344301382922E-3"/>
                  <c:y val="-0.2073027090694936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235-4E19-B6A3-DB7E75A5C9ED}"/>
                </c:ext>
              </c:extLst>
            </c:dLbl>
            <c:dLbl>
              <c:idx val="4"/>
              <c:layout>
                <c:manualLayout>
                  <c:x val="5.7224606580829757E-3"/>
                  <c:y val="-0.1931684334511190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235-4E19-B6A3-DB7E75A5C9ED}"/>
                </c:ext>
              </c:extLst>
            </c:dLbl>
            <c:dLbl>
              <c:idx val="5"/>
              <c:layout>
                <c:manualLayout>
                  <c:x val="5.7224606580829757E-3"/>
                  <c:y val="-0.221436984687868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235-4E19-B6A3-DB7E75A5C9ED}"/>
                </c:ext>
              </c:extLst>
            </c:dLbl>
            <c:dLbl>
              <c:idx val="6"/>
              <c:layout>
                <c:manualLayout>
                  <c:x val="5.7224606580829757E-3"/>
                  <c:y val="-0.2826855123674912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235-4E19-B6A3-DB7E75A5C9ED}"/>
                </c:ext>
              </c:extLst>
            </c:dLbl>
            <c:dLbl>
              <c:idx val="7"/>
              <c:layout>
                <c:manualLayout>
                  <c:x val="5.7224606580829757E-3"/>
                  <c:y val="-0.339222614840989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235-4E19-B6A3-DB7E75A5C9ED}"/>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Arial Black" panose="020B0A040201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'[Diversity Monitoring Return - 2021 - Summary AP-IH - 2021 Copy.xlsx]Charts'!$B$59:$I$59</c:f>
              <c:numCache>
                <c:formatCode>@</c:formatCode>
                <c:ptCount val="8"/>
                <c:pt idx="0">
                  <c:v>2014</c:v>
                </c:pt>
                <c:pt idx="1">
                  <c:v>2015</c:v>
                </c:pt>
                <c:pt idx="2">
                  <c:v>2016</c:v>
                </c:pt>
                <c:pt idx="3">
                  <c:v>2017</c:v>
                </c:pt>
                <c:pt idx="4">
                  <c:v>2018</c:v>
                </c:pt>
                <c:pt idx="5">
                  <c:v>2019</c:v>
                </c:pt>
                <c:pt idx="6">
                  <c:v>2020</c:v>
                </c:pt>
                <c:pt idx="7">
                  <c:v>2021</c:v>
                </c:pt>
              </c:numCache>
            </c:numRef>
          </c:cat>
          <c:val>
            <c:numRef>
              <c:f>'[Diversity Monitoring Return - 2021 - Summary AP-IH - 2021 Copy.xlsx]Charts'!$B$61:$I$61</c:f>
              <c:numCache>
                <c:formatCode>0%</c:formatCode>
                <c:ptCount val="8"/>
                <c:pt idx="0">
                  <c:v>0.02</c:v>
                </c:pt>
                <c:pt idx="1">
                  <c:v>0.03</c:v>
                </c:pt>
                <c:pt idx="2">
                  <c:v>0.05</c:v>
                </c:pt>
                <c:pt idx="3">
                  <c:v>0.03</c:v>
                </c:pt>
                <c:pt idx="4">
                  <c:v>2.7027027027027029E-2</c:v>
                </c:pt>
                <c:pt idx="5">
                  <c:v>3.1578947368421054E-2</c:v>
                </c:pt>
                <c:pt idx="6">
                  <c:v>4.4854881266490766E-2</c:v>
                </c:pt>
                <c:pt idx="7">
                  <c:v>5.5118110236220472E-2</c:v>
                </c:pt>
              </c:numCache>
            </c:numRef>
          </c:val>
          <c:extLst>
            <c:ext xmlns:c16="http://schemas.microsoft.com/office/drawing/2014/chart" uri="{C3380CC4-5D6E-409C-BE32-E72D297353CC}">
              <c16:uniqueId val="{00000008-2235-4E19-B6A3-DB7E75A5C9ED}"/>
            </c:ext>
          </c:extLst>
        </c:ser>
        <c:dLbls>
          <c:showLegendKey val="0"/>
          <c:showVal val="1"/>
          <c:showCatName val="0"/>
          <c:showSerName val="0"/>
          <c:showPercent val="0"/>
          <c:showBubbleSize val="0"/>
        </c:dLbls>
        <c:gapWidth val="150"/>
        <c:shape val="box"/>
        <c:axId val="639368280"/>
        <c:axId val="639364672"/>
        <c:axId val="0"/>
        <c:extLst>
          <c:ext xmlns:c15="http://schemas.microsoft.com/office/drawing/2012/chart" uri="{02D57815-91ED-43cb-92C2-25804820EDAC}">
            <c15:filteredBarSeries>
              <c15:ser>
                <c:idx val="0"/>
                <c:order val="0"/>
                <c:tx>
                  <c:strRef>
                    <c:extLst>
                      <c:ext uri="{02D57815-91ED-43cb-92C2-25804820EDAC}">
                        <c15:formulaRef>
                          <c15:sqref>'[Diversity Monitoring Return - 2021 - Summary AP-IH - 2021 Copy.xlsx]Charts'!$A$60</c15:sqref>
                        </c15:formulaRef>
                      </c:ext>
                    </c:extLst>
                    <c:strCache>
                      <c:ptCount val="1"/>
                      <c:pt idx="0">
                        <c:v>White </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'[Diversity Monitoring Return - 2021 - Summary AP-IH - 2021 Copy.xlsx]Charts'!$B$59:$I$59</c15:sqref>
                        </c15:formulaRef>
                      </c:ext>
                    </c:extLst>
                    <c:numCache>
                      <c:formatCode>@</c:formatCode>
                      <c:ptCount val="8"/>
                      <c:pt idx="0">
                        <c:v>2014</c:v>
                      </c:pt>
                      <c:pt idx="1">
                        <c:v>2015</c:v>
                      </c:pt>
                      <c:pt idx="2">
                        <c:v>2016</c:v>
                      </c:pt>
                      <c:pt idx="3">
                        <c:v>2017</c:v>
                      </c:pt>
                      <c:pt idx="4">
                        <c:v>2018</c:v>
                      </c:pt>
                      <c:pt idx="5">
                        <c:v>2019</c:v>
                      </c:pt>
                      <c:pt idx="6">
                        <c:v>2020</c:v>
                      </c:pt>
                      <c:pt idx="7">
                        <c:v>2021</c:v>
                      </c:pt>
                    </c:numCache>
                  </c:numRef>
                </c:cat>
                <c:val>
                  <c:numRef>
                    <c:extLst>
                      <c:ext uri="{02D57815-91ED-43cb-92C2-25804820EDAC}">
                        <c15:formulaRef>
                          <c15:sqref>'[Diversity Monitoring Return - 2021 - Summary AP-IH - 2021 Copy.xlsx]Charts'!$B$60:$I$60</c15:sqref>
                        </c15:formulaRef>
                      </c:ext>
                    </c:extLst>
                    <c:numCache>
                      <c:formatCode>0%</c:formatCode>
                      <c:ptCount val="8"/>
                      <c:pt idx="0">
                        <c:v>0.98</c:v>
                      </c:pt>
                      <c:pt idx="1">
                        <c:v>0.97</c:v>
                      </c:pt>
                      <c:pt idx="2">
                        <c:v>0.95</c:v>
                      </c:pt>
                      <c:pt idx="3">
                        <c:v>0.97</c:v>
                      </c:pt>
                      <c:pt idx="4">
                        <c:v>0.95405405405405408</c:v>
                      </c:pt>
                      <c:pt idx="5">
                        <c:v>0.94736842105263153</c:v>
                      </c:pt>
                      <c:pt idx="6">
                        <c:v>0.94195250659630603</c:v>
                      </c:pt>
                      <c:pt idx="7">
                        <c:v>0.92650918635170598</c:v>
                      </c:pt>
                    </c:numCache>
                  </c:numRef>
                </c:val>
                <c:extLst>
                  <c:ext xmlns:c16="http://schemas.microsoft.com/office/drawing/2014/chart" uri="{C3380CC4-5D6E-409C-BE32-E72D297353CC}">
                    <c16:uniqueId val="{00000009-2235-4E19-B6A3-DB7E75A5C9ED}"/>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'[Diversity Monitoring Return - 2021 - Summary AP-IH - 2021 Copy.xlsx]Charts'!$A$62</c15:sqref>
                        </c15:formulaRef>
                      </c:ext>
                    </c:extLst>
                    <c:strCache>
                      <c:ptCount val="1"/>
                      <c:pt idx="0">
                        <c:v>Prefer not to say/not declared</c:v>
                      </c:pt>
                    </c:strCache>
                  </c:strRef>
                </c:tx>
                <c:spPr>
                  <a:solidFill>
                    <a:schemeClr val="accent4"/>
                  </a:solidFill>
                  <a:ln>
                    <a:solidFill>
                      <a:srgbClr val="C00000"/>
                    </a:solidFill>
                  </a:ln>
                  <a:effectLst/>
                  <a:sp3d>
                    <a:contourClr>
                      <a:srgbClr val="C00000"/>
                    </a:contourClr>
                  </a:sp3d>
                </c:spPr>
                <c:invertIfNegative val="0"/>
                <c:dLbls>
                  <c:delete val="1"/>
                </c:dLbls>
                <c:cat>
                  <c:numRef>
                    <c:extLst xmlns:c15="http://schemas.microsoft.com/office/drawing/2012/chart">
                      <c:ext xmlns:c15="http://schemas.microsoft.com/office/drawing/2012/chart" uri="{02D57815-91ED-43cb-92C2-25804820EDAC}">
                        <c15:formulaRef>
                          <c15:sqref>'[Diversity Monitoring Return - 2021 - Summary AP-IH - 2021 Copy.xlsx]Charts'!$B$59:$I$59</c15:sqref>
                        </c15:formulaRef>
                      </c:ext>
                    </c:extLst>
                    <c:numCache>
                      <c:formatCode>@</c:formatCode>
                      <c:ptCount val="8"/>
                      <c:pt idx="0">
                        <c:v>2014</c:v>
                      </c:pt>
                      <c:pt idx="1">
                        <c:v>2015</c:v>
                      </c:pt>
                      <c:pt idx="2">
                        <c:v>2016</c:v>
                      </c:pt>
                      <c:pt idx="3">
                        <c:v>2017</c:v>
                      </c:pt>
                      <c:pt idx="4">
                        <c:v>2018</c:v>
                      </c:pt>
                      <c:pt idx="5">
                        <c:v>2019</c:v>
                      </c:pt>
                      <c:pt idx="6">
                        <c:v>2020</c:v>
                      </c:pt>
                      <c:pt idx="7">
                        <c:v>2021</c:v>
                      </c:pt>
                    </c:numCache>
                  </c:numRef>
                </c:cat>
                <c:val>
                  <c:numRef>
                    <c:extLst xmlns:c15="http://schemas.microsoft.com/office/drawing/2012/chart">
                      <c:ext xmlns:c15="http://schemas.microsoft.com/office/drawing/2012/chart" uri="{02D57815-91ED-43cb-92C2-25804820EDAC}">
                        <c15:formulaRef>
                          <c15:sqref>'[Diversity Monitoring Return - 2021 - Summary AP-IH - 2021 Copy.xlsx]Charts'!$B$62:$I$62</c15:sqref>
                        </c15:formulaRef>
                      </c:ext>
                    </c:extLst>
                    <c:numCache>
                      <c:formatCode>@</c:formatCode>
                      <c:ptCount val="8"/>
                      <c:pt idx="0">
                        <c:v>0</c:v>
                      </c:pt>
                      <c:pt idx="1">
                        <c:v>0</c:v>
                      </c:pt>
                      <c:pt idx="2">
                        <c:v>0</c:v>
                      </c:pt>
                      <c:pt idx="3" formatCode="0%">
                        <c:v>0</c:v>
                      </c:pt>
                      <c:pt idx="4" formatCode="0%">
                        <c:v>1.891891891891892E-2</c:v>
                      </c:pt>
                      <c:pt idx="5" formatCode="0%">
                        <c:v>2.1052631578947368E-2</c:v>
                      </c:pt>
                      <c:pt idx="6" formatCode="0%">
                        <c:v>1.3192612137203167E-2</c:v>
                      </c:pt>
                      <c:pt idx="7" formatCode="0%">
                        <c:v>1.8372703412073491E-2</c:v>
                      </c:pt>
                    </c:numCache>
                  </c:numRef>
                </c:val>
                <c:extLst xmlns:c15="http://schemas.microsoft.com/office/drawing/2012/chart">
                  <c:ext xmlns:c16="http://schemas.microsoft.com/office/drawing/2014/chart" uri="{C3380CC4-5D6E-409C-BE32-E72D297353CC}">
                    <c16:uniqueId val="{0000000A-2235-4E19-B6A3-DB7E75A5C9ED}"/>
                  </c:ext>
                </c:extLst>
              </c15:ser>
            </c15:filteredBarSeries>
          </c:ext>
        </c:extLst>
      </c:bar3DChart>
      <c:catAx>
        <c:axId val="639368280"/>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Arial Black" panose="020B0A04020102020204" pitchFamily="34" charset="0"/>
                <a:ea typeface="+mn-ea"/>
                <a:cs typeface="+mn-cs"/>
              </a:defRPr>
            </a:pPr>
            <a:endParaRPr lang="en-US"/>
          </a:p>
        </c:txPr>
        <c:crossAx val="639364672"/>
        <c:crosses val="autoZero"/>
        <c:auto val="1"/>
        <c:lblAlgn val="ctr"/>
        <c:lblOffset val="100"/>
        <c:noMultiLvlLbl val="0"/>
      </c:catAx>
      <c:valAx>
        <c:axId val="639364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bg1"/>
                </a:solidFill>
                <a:latin typeface="+mn-lt"/>
                <a:ea typeface="+mn-ea"/>
                <a:cs typeface="+mn-cs"/>
              </a:defRPr>
            </a:pPr>
            <a:endParaRPr lang="en-US"/>
          </a:p>
        </c:txPr>
        <c:crossAx val="6393682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0.43791</cdr:x>
      <cdr:y>0.04188</cdr:y>
    </cdr:from>
    <cdr:to>
      <cdr:x>0.9473</cdr:x>
      <cdr:y>0.24271</cdr:y>
    </cdr:to>
    <cdr:sp macro="" textlink="">
      <cdr:nvSpPr>
        <cdr:cNvPr id="4" name="Text Box 1">
          <a:extLst xmlns:a="http://schemas.openxmlformats.org/drawingml/2006/main">
            <a:ext uri="{FF2B5EF4-FFF2-40B4-BE49-F238E27FC236}">
              <a16:creationId xmlns:a16="http://schemas.microsoft.com/office/drawing/2014/main" id="{7C4ADA98-9732-C543-7556-CC5A41A49CB0}"/>
            </a:ext>
          </a:extLst>
        </cdr:cNvPr>
        <cdr:cNvSpPr txBox="1"/>
      </cdr:nvSpPr>
      <cdr:spPr>
        <a:xfrm xmlns:a="http://schemas.openxmlformats.org/drawingml/2006/main">
          <a:off x="2561031" y="152400"/>
          <a:ext cx="2979091" cy="73073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ctr">
            <a:lnSpc>
              <a:spcPct val="107000"/>
            </a:lnSpc>
            <a:spcAft>
              <a:spcPts val="800"/>
            </a:spcAft>
          </a:pPr>
          <a:r>
            <a:rPr lang="en-GB" sz="3300" kern="100" dirty="0">
              <a:ln>
                <a:noFill/>
              </a:ln>
              <a:gradFill>
                <a:gsLst>
                  <a:gs pos="61450">
                    <a:srgbClr val="75E15D"/>
                  </a:gs>
                  <a:gs pos="36700">
                    <a:srgbClr val="46CD98"/>
                  </a:gs>
                  <a:gs pos="0">
                    <a:srgbClr val="00A99D"/>
                  </a:gs>
                  <a:gs pos="100000">
                    <a:srgbClr val="BFFF00"/>
                  </a:gs>
                </a:gsLst>
                <a:lin ang="0" scaled="0"/>
              </a:gradFill>
              <a:effectLst>
                <a:outerShdw blurRad="38100" dist="19050" dir="2700000" algn="tl">
                  <a:schemeClr val="dk1">
                    <a:alpha val="40000"/>
                  </a:schemeClr>
                </a:outerShdw>
              </a:effectLst>
              <a:latin typeface="Aharoni" panose="02010803020104030203" pitchFamily="2" charset="-79"/>
              <a:ea typeface="Calibri" panose="020F0502020204030204" pitchFamily="34" charset="0"/>
              <a:cs typeface="Times New Roman" panose="02020603050405020304" pitchFamily="18" charset="0"/>
            </a:rPr>
            <a:t>Staff</a:t>
          </a:r>
          <a:endParaRPr lang="en-GB" sz="3300" kern="100" dirty="0">
            <a:effectLst/>
            <a:latin typeface="Calibri" panose="020F0502020204030204" pitchFamily="34" charset="0"/>
            <a:ea typeface="Calibri" panose="020F0502020204030204" pitchFamily="34" charset="0"/>
            <a:cs typeface="Times New Roman" panose="02020603050405020304"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0.07993</cdr:x>
      <cdr:y>0.07957</cdr:y>
    </cdr:from>
    <cdr:to>
      <cdr:x>0.92007</cdr:x>
      <cdr:y>0.23083</cdr:y>
    </cdr:to>
    <cdr:sp macro="" textlink="">
      <cdr:nvSpPr>
        <cdr:cNvPr id="4" name="Text Box 1">
          <a:extLst xmlns:a="http://schemas.openxmlformats.org/drawingml/2006/main">
            <a:ext uri="{FF2B5EF4-FFF2-40B4-BE49-F238E27FC236}">
              <a16:creationId xmlns:a16="http://schemas.microsoft.com/office/drawing/2014/main" id="{7C4ADA98-9732-C543-7556-CC5A41A49CB0}"/>
            </a:ext>
          </a:extLst>
        </cdr:cNvPr>
        <cdr:cNvSpPr txBox="1"/>
      </cdr:nvSpPr>
      <cdr:spPr>
        <a:xfrm xmlns:a="http://schemas.openxmlformats.org/drawingml/2006/main">
          <a:off x="424823" y="361950"/>
          <a:ext cx="4465303" cy="687988"/>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ctr">
            <a:lnSpc>
              <a:spcPct val="107000"/>
            </a:lnSpc>
            <a:spcAft>
              <a:spcPts val="800"/>
            </a:spcAft>
          </a:pPr>
          <a:r>
            <a:rPr lang="en-GB" sz="3300" kern="100" dirty="0">
              <a:ln>
                <a:noFill/>
              </a:ln>
              <a:gradFill>
                <a:gsLst>
                  <a:gs pos="61450">
                    <a:srgbClr val="75E15D"/>
                  </a:gs>
                  <a:gs pos="36700">
                    <a:srgbClr val="46CD98"/>
                  </a:gs>
                  <a:gs pos="0">
                    <a:srgbClr val="00A99D"/>
                  </a:gs>
                  <a:gs pos="100000">
                    <a:srgbClr val="BFFF00"/>
                  </a:gs>
                </a:gsLst>
                <a:lin ang="0" scaled="0"/>
              </a:gradFill>
              <a:effectLst>
                <a:outerShdw blurRad="38100" dist="19050" dir="2700000" algn="tl">
                  <a:schemeClr val="dk1">
                    <a:alpha val="40000"/>
                  </a:schemeClr>
                </a:outerShdw>
              </a:effectLst>
              <a:latin typeface="Aharoni" panose="02010803020104030203" pitchFamily="2" charset="-79"/>
              <a:ea typeface="Calibri" panose="020F0502020204030204" pitchFamily="34" charset="0"/>
              <a:cs typeface="Times New Roman" panose="02020603050405020304" pitchFamily="18" charset="0"/>
            </a:rPr>
            <a:t>Senior Managers</a:t>
          </a:r>
          <a:endParaRPr lang="en-GB" sz="3300" kern="100" dirty="0">
            <a:effectLst/>
            <a:latin typeface="Calibri" panose="020F0502020204030204" pitchFamily="34" charset="0"/>
            <a:ea typeface="Calibri" panose="020F0502020204030204" pitchFamily="34" charset="0"/>
            <a:cs typeface="Times New Roman" panose="02020603050405020304"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0.04201</cdr:x>
      <cdr:y>0</cdr:y>
    </cdr:from>
    <cdr:to>
      <cdr:x>1</cdr:x>
      <cdr:y>0.20083</cdr:y>
    </cdr:to>
    <cdr:sp macro="" textlink="">
      <cdr:nvSpPr>
        <cdr:cNvPr id="4" name="Text Box 1">
          <a:extLst xmlns:a="http://schemas.openxmlformats.org/drawingml/2006/main">
            <a:ext uri="{FF2B5EF4-FFF2-40B4-BE49-F238E27FC236}">
              <a16:creationId xmlns:a16="http://schemas.microsoft.com/office/drawing/2014/main" id="{7C4ADA98-9732-C543-7556-CC5A41A49CB0}"/>
            </a:ext>
          </a:extLst>
        </cdr:cNvPr>
        <cdr:cNvSpPr txBox="1"/>
      </cdr:nvSpPr>
      <cdr:spPr>
        <a:xfrm xmlns:a="http://schemas.openxmlformats.org/drawingml/2006/main">
          <a:off x="140147" y="0"/>
          <a:ext cx="3195899" cy="624456"/>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ctr">
            <a:lnSpc>
              <a:spcPct val="107000"/>
            </a:lnSpc>
            <a:spcAft>
              <a:spcPts val="800"/>
            </a:spcAft>
          </a:pPr>
          <a:r>
            <a:rPr lang="en-GB" sz="3300" kern="100" dirty="0">
              <a:ln>
                <a:noFill/>
              </a:ln>
              <a:gradFill>
                <a:gsLst>
                  <a:gs pos="61450">
                    <a:srgbClr val="75E15D"/>
                  </a:gs>
                  <a:gs pos="36700">
                    <a:srgbClr val="46CD98"/>
                  </a:gs>
                  <a:gs pos="0">
                    <a:srgbClr val="00A99D"/>
                  </a:gs>
                  <a:gs pos="100000">
                    <a:srgbClr val="BFFF00"/>
                  </a:gs>
                </a:gsLst>
                <a:lin ang="0" scaled="0"/>
              </a:gradFill>
              <a:effectLst>
                <a:outerShdw blurRad="38100" dist="19050" dir="2700000" algn="tl">
                  <a:schemeClr val="dk1">
                    <a:alpha val="40000"/>
                  </a:schemeClr>
                </a:outerShdw>
              </a:effectLst>
              <a:latin typeface="Aharoni" panose="02010803020104030203" pitchFamily="2" charset="-79"/>
              <a:ea typeface="Calibri" panose="020F0502020204030204" pitchFamily="34" charset="0"/>
              <a:cs typeface="Times New Roman" panose="02020603050405020304" pitchFamily="18" charset="0"/>
            </a:rPr>
            <a:t>Other managers</a:t>
          </a:r>
          <a:endParaRPr lang="en-GB" sz="3300" kern="100" dirty="0">
            <a:effectLst/>
            <a:latin typeface="Calibri" panose="020F0502020204030204" pitchFamily="34" charset="0"/>
            <a:ea typeface="Calibri" panose="020F0502020204030204" pitchFamily="34" charset="0"/>
            <a:cs typeface="Times New Roman" panose="02020603050405020304"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0.14901</cdr:x>
      <cdr:y>0</cdr:y>
    </cdr:from>
    <cdr:to>
      <cdr:x>0.98915</cdr:x>
      <cdr:y>0.20083</cdr:y>
    </cdr:to>
    <cdr:sp macro="" textlink="">
      <cdr:nvSpPr>
        <cdr:cNvPr id="4" name="Text Box 1">
          <a:extLst xmlns:a="http://schemas.openxmlformats.org/drawingml/2006/main">
            <a:ext uri="{FF2B5EF4-FFF2-40B4-BE49-F238E27FC236}">
              <a16:creationId xmlns:a16="http://schemas.microsoft.com/office/drawing/2014/main" id="{7C4ADA98-9732-C543-7556-CC5A41A49CB0}"/>
            </a:ext>
          </a:extLst>
        </cdr:cNvPr>
        <cdr:cNvSpPr txBox="1"/>
      </cdr:nvSpPr>
      <cdr:spPr>
        <a:xfrm xmlns:a="http://schemas.openxmlformats.org/drawingml/2006/main">
          <a:off x="765277" y="-3429000"/>
          <a:ext cx="4314854" cy="688646"/>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p xmlns:a="http://schemas.openxmlformats.org/drawingml/2006/main">
          <a:pPr algn="ctr">
            <a:lnSpc>
              <a:spcPct val="107000"/>
            </a:lnSpc>
            <a:spcAft>
              <a:spcPts val="800"/>
            </a:spcAft>
          </a:pPr>
          <a:r>
            <a:rPr lang="en-GB" sz="3300" kern="100" dirty="0">
              <a:ln>
                <a:noFill/>
              </a:ln>
              <a:gradFill>
                <a:gsLst>
                  <a:gs pos="61450">
                    <a:srgbClr val="75E15D"/>
                  </a:gs>
                  <a:gs pos="36700">
                    <a:srgbClr val="46CD98"/>
                  </a:gs>
                  <a:gs pos="0">
                    <a:srgbClr val="00A99D"/>
                  </a:gs>
                  <a:gs pos="100000">
                    <a:srgbClr val="BFFF00"/>
                  </a:gs>
                </a:gsLst>
                <a:lin ang="0" scaled="0"/>
              </a:gradFill>
              <a:effectLst>
                <a:outerShdw blurRad="38100" dist="19050" dir="2700000" algn="tl">
                  <a:schemeClr val="dk1">
                    <a:alpha val="40000"/>
                  </a:schemeClr>
                </a:outerShdw>
              </a:effectLst>
              <a:latin typeface="Aharoni" panose="02010803020104030203" pitchFamily="2" charset="-79"/>
              <a:ea typeface="Calibri" panose="020F0502020204030204" pitchFamily="34" charset="0"/>
              <a:cs typeface="Times New Roman" panose="02020603050405020304" pitchFamily="18" charset="0"/>
            </a:rPr>
            <a:t>Non-managerial</a:t>
          </a:r>
          <a:endParaRPr lang="en-GB" sz="3300" kern="100" dirty="0">
            <a:effectLst/>
            <a:latin typeface="Calibri" panose="020F0502020204030204" pitchFamily="34" charset="0"/>
            <a:ea typeface="Calibri" panose="020F0502020204030204" pitchFamily="34" charset="0"/>
            <a:cs typeface="Times New Roman" panose="02020603050405020304" pitchFamily="18"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cdr:y>
    </cdr:from>
    <cdr:to>
      <cdr:x>0.93085</cdr:x>
      <cdr:y>0.19081</cdr:y>
    </cdr:to>
    <cdr:sp macro="" textlink="">
      <cdr:nvSpPr>
        <cdr:cNvPr id="2" name="Text Box 1">
          <a:extLst xmlns:a="http://schemas.openxmlformats.org/drawingml/2006/main">
            <a:ext uri="{FF2B5EF4-FFF2-40B4-BE49-F238E27FC236}">
              <a16:creationId xmlns:a16="http://schemas.microsoft.com/office/drawing/2014/main" id="{D646D2D4-1E4F-B53A-F071-60252AE05540}"/>
            </a:ext>
          </a:extLst>
        </cdr:cNvPr>
        <cdr:cNvSpPr txBox="1"/>
      </cdr:nvSpPr>
      <cdr:spPr>
        <a:xfrm xmlns:a="http://schemas.openxmlformats.org/drawingml/2006/main">
          <a:off x="0" y="0"/>
          <a:ext cx="10077972" cy="1148638"/>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07000"/>
            </a:lnSpc>
            <a:spcAft>
              <a:spcPts val="800"/>
            </a:spcAft>
          </a:pPr>
          <a:r>
            <a:rPr lang="en-GB" sz="3300" kern="100" dirty="0">
              <a:ln>
                <a:noFill/>
              </a:ln>
              <a:gradFill>
                <a:gsLst>
                  <a:gs pos="61450">
                    <a:srgbClr val="75E15D"/>
                  </a:gs>
                  <a:gs pos="36700">
                    <a:srgbClr val="46CD98"/>
                  </a:gs>
                  <a:gs pos="0">
                    <a:srgbClr val="00A99D"/>
                  </a:gs>
                  <a:gs pos="100000">
                    <a:srgbClr val="BFFF00"/>
                  </a:gs>
                </a:gsLst>
                <a:lin ang="0" scaled="0"/>
              </a:gradFill>
              <a:effectLst>
                <a:outerShdw blurRad="38100" dist="19050" dir="2700000" algn="tl">
                  <a:schemeClr val="dk1">
                    <a:alpha val="40000"/>
                  </a:schemeClr>
                </a:outerShdw>
              </a:effectLst>
              <a:latin typeface="Aharoni" panose="02010803020104030203" pitchFamily="2" charset="-79"/>
              <a:ea typeface="Calibri" panose="020F0502020204030204" pitchFamily="34" charset="0"/>
              <a:cs typeface="Times New Roman" panose="02020603050405020304" pitchFamily="18" charset="0"/>
            </a:rPr>
            <a:t>Black,</a:t>
          </a:r>
          <a:r>
            <a:rPr lang="en-GB" sz="3300" kern="100" baseline="0" dirty="0">
              <a:ln>
                <a:noFill/>
              </a:ln>
              <a:gradFill>
                <a:gsLst>
                  <a:gs pos="61450">
                    <a:srgbClr val="75E15D"/>
                  </a:gs>
                  <a:gs pos="36700">
                    <a:srgbClr val="46CD98"/>
                  </a:gs>
                  <a:gs pos="0">
                    <a:srgbClr val="00A99D"/>
                  </a:gs>
                  <a:gs pos="100000">
                    <a:srgbClr val="BFFF00"/>
                  </a:gs>
                </a:gsLst>
                <a:lin ang="0" scaled="0"/>
              </a:gradFill>
              <a:effectLst>
                <a:outerShdw blurRad="38100" dist="19050" dir="2700000" algn="tl">
                  <a:schemeClr val="dk1">
                    <a:alpha val="40000"/>
                  </a:schemeClr>
                </a:outerShdw>
              </a:effectLst>
              <a:latin typeface="Aharoni" panose="02010803020104030203" pitchFamily="2" charset="-79"/>
              <a:ea typeface="Calibri" panose="020F0502020204030204" pitchFamily="34" charset="0"/>
              <a:cs typeface="Times New Roman" panose="02020603050405020304" pitchFamily="18" charset="0"/>
            </a:rPr>
            <a:t> Asian and Minority Ethnic Board Members</a:t>
          </a:r>
          <a:endParaRPr lang="en-GB" sz="3300" kern="100" dirty="0">
            <a:effectLst/>
            <a:latin typeface="Calibri" panose="020F0502020204030204" pitchFamily="34" charset="0"/>
            <a:ea typeface="Calibri" panose="020F0502020204030204" pitchFamily="34" charset="0"/>
            <a:cs typeface="Times New Roman" panose="0202060305040502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E6EDA1-F1A7-1A4C-A1AE-20C38F55494D}" type="datetimeFigureOut">
              <a:rPr lang="en-US" smtClean="0"/>
              <a:t>5/24/2023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7C6334-E747-C145-84EF-71650B4F0D90}" type="slidenum">
              <a:rPr lang="en-US" smtClean="0"/>
              <a:t>‹#›</a:t>
            </a:fld>
            <a:endParaRPr lang="en-US"/>
          </a:p>
        </p:txBody>
      </p:sp>
    </p:spTree>
    <p:extLst>
      <p:ext uri="{BB962C8B-B14F-4D97-AF65-F5344CB8AC3E}">
        <p14:creationId xmlns:p14="http://schemas.microsoft.com/office/powerpoint/2010/main" val="719954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automotivehalloffame.org/honoree/alec-issigoni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GB" dirty="0"/>
            </a:br>
            <a:r>
              <a:rPr lang="en-GB" b="0" i="0" dirty="0">
                <a:solidFill>
                  <a:srgbClr val="374151"/>
                </a:solidFill>
                <a:effectLst/>
                <a:latin typeface="Söhne"/>
              </a:rPr>
              <a:t>"You don't get harmony when everyone sings the same note. These amazing  words remind us of the inherent beauty in our differences. And who better to fully understand the meaning of it than us, people living in Wales – the land of song and many </a:t>
            </a:r>
            <a:r>
              <a:rPr lang="en-GB" b="0" i="0" dirty="0" err="1">
                <a:solidFill>
                  <a:srgbClr val="374151"/>
                </a:solidFill>
                <a:effectLst/>
                <a:latin typeface="Söhne"/>
              </a:rPr>
              <a:t>many</a:t>
            </a:r>
            <a:r>
              <a:rPr lang="en-GB" b="0" i="0" dirty="0">
                <a:solidFill>
                  <a:srgbClr val="374151"/>
                </a:solidFill>
                <a:effectLst/>
                <a:latin typeface="Söhne"/>
              </a:rPr>
              <a:t> </a:t>
            </a:r>
            <a:r>
              <a:rPr lang="en-GB" b="0" i="0" dirty="0" err="1">
                <a:solidFill>
                  <a:srgbClr val="374151"/>
                </a:solidFill>
                <a:effectLst/>
                <a:latin typeface="Söhne"/>
              </a:rPr>
              <a:t>many</a:t>
            </a:r>
            <a:r>
              <a:rPr lang="en-GB" b="0" i="0" dirty="0">
                <a:solidFill>
                  <a:srgbClr val="374151"/>
                </a:solidFill>
                <a:effectLst/>
                <a:latin typeface="Söhne"/>
              </a:rPr>
              <a:t> choirs. Am sure you’re here today to learn more about recruitment in practice from our colleagues in CCHA and United Welsh, but before we do that, we thought it would be valuable to paint a quick picture of where we are on racial diversity in the sector – what is our starting point for embracing those diverse voices.</a:t>
            </a:r>
          </a:p>
        </p:txBody>
      </p:sp>
      <p:sp>
        <p:nvSpPr>
          <p:cNvPr id="4" name="Slide Number Placeholder 3"/>
          <p:cNvSpPr>
            <a:spLocks noGrp="1"/>
          </p:cNvSpPr>
          <p:nvPr>
            <p:ph type="sldNum" sz="quarter" idx="5"/>
          </p:nvPr>
        </p:nvSpPr>
        <p:spPr/>
        <p:txBody>
          <a:bodyPr/>
          <a:lstStyle/>
          <a:p>
            <a:fld id="{0E2042BA-ECA7-46EB-9302-7081965C52D0}" type="slidenum">
              <a:rPr lang="en-GB" smtClean="0"/>
              <a:t>1</a:t>
            </a:fld>
            <a:endParaRPr lang="en-GB" dirty="0"/>
          </a:p>
        </p:txBody>
      </p:sp>
    </p:spTree>
    <p:extLst>
      <p:ext uri="{BB962C8B-B14F-4D97-AF65-F5344CB8AC3E}">
        <p14:creationId xmlns:p14="http://schemas.microsoft.com/office/powerpoint/2010/main" val="3691737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arenR"/>
              <a:tabLst/>
              <a:defRPr/>
            </a:pPr>
            <a:r>
              <a:rPr lang="en-GB"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But before I start I think it would be useful to remind ourselves why diversity is so important. I am sure that we are all familiar with the arguments BUT these arguments are so important that I think we should all reflect on them from time to time. </a:t>
            </a:r>
          </a:p>
          <a:p>
            <a:pPr marL="342900" marR="0" lvl="0" indent="-342900" algn="l" defTabSz="914400" rtl="0" eaLnBrk="1" fontAlgn="auto" latinLnBrk="0" hangingPunct="1">
              <a:lnSpc>
                <a:spcPct val="100000"/>
              </a:lnSpc>
              <a:spcBef>
                <a:spcPts val="0"/>
              </a:spcBef>
              <a:spcAft>
                <a:spcPts val="0"/>
              </a:spcAft>
              <a:buClrTx/>
              <a:buSzTx/>
              <a:buFontTx/>
              <a:buAutoNum type="arabicParenR"/>
              <a:tabLst/>
              <a:defRPr/>
            </a:pPr>
            <a:endParaRPr lang="en-GB"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rabicParenR"/>
              <a:tabLst/>
              <a:defRPr/>
            </a:pPr>
            <a:endParaRPr lang="en-GB"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rabicParenR"/>
              <a:tabLst/>
              <a:defRPr/>
            </a:pPr>
            <a:r>
              <a:rPr lang="en-GB" sz="12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Mini Cooper was designed by a refugee -</a:t>
            </a:r>
            <a:r>
              <a:rPr lang="en-GB" sz="1800" b="1" i="0" u="none" strike="noStrike" dirty="0">
                <a:effectLst/>
                <a:latin typeface="akzidenz-grotesk"/>
                <a:hlinkClick r:id="rId3"/>
              </a:rPr>
              <a:t> Alec Issigonis</a:t>
            </a:r>
            <a:r>
              <a:rPr lang="en-GB" sz="1800" b="0" i="0" dirty="0">
                <a:solidFill>
                  <a:srgbClr val="000000"/>
                </a:solidFill>
                <a:effectLst/>
                <a:latin typeface="akzidenz-grotesk"/>
              </a:rPr>
              <a:t> was evacuated from Turkey during the Greek-Turkish war in 1922 and came England at just 16 years old. Diversity is all about harnessing the power of innovation and different perspectives.</a:t>
            </a:r>
            <a:r>
              <a:rPr lang="en-GB"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When we bring together individuals from different racial backgrounds, we unleash a wider range of unique perspectives, insights, and problem-solving abilities. These varied viewpoints challenge the status quo and stimulate creativity. By embracing racial diversity in our recruitment efforts, we tap into a wellspring of innovation that can propel 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800" b="0" i="0" dirty="0">
              <a:solidFill>
                <a:srgbClr val="000000"/>
              </a:solidFill>
              <a:effectLst/>
              <a:latin typeface="akzidenz-grotesk"/>
            </a:endParaRPr>
          </a:p>
          <a:p>
            <a:pPr marL="342900" lvl="0" indent="-342900">
              <a:lnSpc>
                <a:spcPct val="107000"/>
              </a:lnSpc>
              <a:spcAft>
                <a:spcPts val="800"/>
              </a:spcAft>
              <a:buAutoNum type="arabicParenR" startAt="2"/>
              <a:tabLst>
                <a:tab pos="457200" algn="l"/>
              </a:tabLst>
            </a:pPr>
            <a:r>
              <a:rPr lang="en-GB"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It is also all about Casting a wider net – job market is competitive for employers - </a:t>
            </a:r>
            <a:r>
              <a:rPr lang="en-GB" sz="2800" b="0" i="0" dirty="0">
                <a:solidFill>
                  <a:srgbClr val="374151"/>
                </a:solidFill>
                <a:effectLst/>
                <a:latin typeface="Söhne"/>
              </a:rPr>
              <a:t>top talent from specific groups will seek organizations that prioritize diversity and inclusion – </a:t>
            </a:r>
            <a:r>
              <a:rPr lang="en-GB" sz="2800" b="0" i="0" dirty="0" err="1">
                <a:solidFill>
                  <a:srgbClr val="374151"/>
                </a:solidFill>
                <a:effectLst/>
                <a:latin typeface="Söhne"/>
              </a:rPr>
              <a:t>resarch</a:t>
            </a:r>
            <a:r>
              <a:rPr lang="en-GB" sz="2800" b="0" i="0" dirty="0">
                <a:solidFill>
                  <a:srgbClr val="374151"/>
                </a:solidFill>
                <a:effectLst/>
                <a:latin typeface="Söhne"/>
              </a:rPr>
              <a:t> shows that this is especially important for our younger generations. By embracing racial diversity in recruitment, we position ourselves as an employer of choice, attracting a broader pool of highly skilled candidates from diverse backgrounds WHO previously might not have considered working in housing. </a:t>
            </a:r>
          </a:p>
          <a:p>
            <a:pPr marL="342900" lvl="0" indent="-342900">
              <a:lnSpc>
                <a:spcPct val="107000"/>
              </a:lnSpc>
              <a:spcAft>
                <a:spcPts val="800"/>
              </a:spcAft>
              <a:buAutoNum type="arabicParenR" startAt="2"/>
              <a:tabLst>
                <a:tab pos="457200" algn="l"/>
              </a:tabLst>
            </a:pPr>
            <a:endParaRPr lang="en-GB" sz="2800" b="0" i="0" dirty="0">
              <a:solidFill>
                <a:srgbClr val="374151"/>
              </a:solidFill>
              <a:effectLst/>
              <a:latin typeface="Söhne"/>
            </a:endParaRPr>
          </a:p>
          <a:p>
            <a:pPr marL="342900" marR="0" lvl="0" indent="-342900" algn="l" defTabSz="914400" rtl="0" eaLnBrk="1" fontAlgn="auto" latinLnBrk="0" hangingPunct="1">
              <a:lnSpc>
                <a:spcPct val="107000"/>
              </a:lnSpc>
              <a:spcBef>
                <a:spcPts val="0"/>
              </a:spcBef>
              <a:spcAft>
                <a:spcPts val="800"/>
              </a:spcAft>
              <a:buClrTx/>
              <a:buSzTx/>
              <a:buFontTx/>
              <a:buAutoNum type="arabicParenR" startAt="2"/>
              <a:tabLst>
                <a:tab pos="457200" algn="l"/>
              </a:tabLst>
              <a:defRPr/>
            </a:pPr>
            <a:r>
              <a:rPr lang="en-GB" sz="4000" b="0" i="0" dirty="0">
                <a:solidFill>
                  <a:srgbClr val="374151"/>
                </a:solidFill>
                <a:effectLst/>
                <a:latin typeface="Söhne"/>
              </a:rPr>
              <a:t>Diversity builds trust and Inclusion: We can all empathise with going to a conference or a meeting or on holiday and feeling that little bit more comfortable because we met or saw people like us. When people from minority groups see people from their own backgrounds represented in the workplace, we feel a sense of belonging, trust and ultimately that can help with engagement and motivation. There are of course much more things that connect us to other people than race but we shouldn’t ignore it because it does matter</a:t>
            </a:r>
          </a:p>
          <a:p>
            <a:pPr marL="342900" marR="0" lvl="0" indent="-342900" algn="l" defTabSz="914400" rtl="0" eaLnBrk="1" fontAlgn="auto" latinLnBrk="0" hangingPunct="1">
              <a:lnSpc>
                <a:spcPct val="107000"/>
              </a:lnSpc>
              <a:spcBef>
                <a:spcPts val="0"/>
              </a:spcBef>
              <a:spcAft>
                <a:spcPts val="800"/>
              </a:spcAft>
              <a:buClrTx/>
              <a:buSzTx/>
              <a:buFontTx/>
              <a:buAutoNum type="arabicParenR" startAt="2"/>
              <a:tabLst>
                <a:tab pos="457200" algn="l"/>
              </a:tabLst>
              <a:defRPr/>
            </a:pPr>
            <a:endParaRPr lang="en-GB" sz="4000" b="0" i="0" dirty="0">
              <a:solidFill>
                <a:srgbClr val="374151"/>
              </a:solidFill>
              <a:effectLst/>
              <a:latin typeface="Söhne"/>
            </a:endParaRPr>
          </a:p>
          <a:p>
            <a:pPr marL="342900" marR="0" lvl="0" indent="-342900" algn="l" defTabSz="914400" rtl="0" eaLnBrk="1" fontAlgn="auto" latinLnBrk="0" hangingPunct="1">
              <a:lnSpc>
                <a:spcPct val="107000"/>
              </a:lnSpc>
              <a:spcBef>
                <a:spcPts val="0"/>
              </a:spcBef>
              <a:spcAft>
                <a:spcPts val="800"/>
              </a:spcAft>
              <a:buClrTx/>
              <a:buSzTx/>
              <a:buFontTx/>
              <a:buAutoNum type="arabicParenR" startAt="2"/>
              <a:tabLst>
                <a:tab pos="457200" algn="l"/>
              </a:tabLst>
              <a:defRPr/>
            </a:pPr>
            <a:r>
              <a:rPr lang="en-GB" sz="2800" b="0" i="0" dirty="0">
                <a:solidFill>
                  <a:srgbClr val="374151"/>
                </a:solidFill>
                <a:effectLst/>
                <a:latin typeface="Söhne"/>
              </a:rPr>
              <a:t>Meeting the Needs of Diverse communities. Our organization serves a diverse customer base, and it is essential that our workforce reflects the communities we serve. By recruiting individuals from different racial backgrounds, we gain deeper insights into the needs, preferences, and aspirations of our tenants. This understanding allows us to tailor services, and strategies to effectively connect and engage with the whole diversity of people we serve. Racial diversity in recruitment is not just a business imperative; it is a people-centric approach that ensures we meet the evolving demands of the people that we serve. </a:t>
            </a:r>
          </a:p>
          <a:p>
            <a:pPr marL="0" marR="0" lvl="0" indent="0" algn="l" defTabSz="914400" rtl="0" eaLnBrk="1" fontAlgn="auto" latinLnBrk="0" hangingPunct="1">
              <a:lnSpc>
                <a:spcPct val="107000"/>
              </a:lnSpc>
              <a:spcBef>
                <a:spcPts val="0"/>
              </a:spcBef>
              <a:spcAft>
                <a:spcPts val="800"/>
              </a:spcAft>
              <a:buClrTx/>
              <a:buSzTx/>
              <a:buFontTx/>
              <a:buNone/>
              <a:tabLst>
                <a:tab pos="457200" algn="l"/>
              </a:tabLst>
              <a:defRPr/>
            </a:pPr>
            <a:r>
              <a:rPr lang="en-GB" sz="2800" b="0" i="0" dirty="0">
                <a:solidFill>
                  <a:srgbClr val="374151"/>
                </a:solidFill>
                <a:effectLst/>
                <a:latin typeface="Söhne"/>
              </a:rPr>
              <a:t>Talk about the picture – comms and marketing team of a major global company was all white – coolest monkey in the jungle. Do we think they would have published this had they had a more diverse team? Probably not. That is how greater diversity means we serve our </a:t>
            </a:r>
            <a:r>
              <a:rPr lang="en-GB" sz="2800" b="0" i="0">
                <a:solidFill>
                  <a:srgbClr val="374151"/>
                </a:solidFill>
                <a:effectLst/>
                <a:latin typeface="Söhne"/>
              </a:rPr>
              <a:t>tenants better. </a:t>
            </a:r>
            <a:endParaRPr lang="en-GB" sz="2800" b="0" i="0" dirty="0">
              <a:solidFill>
                <a:srgbClr val="374151"/>
              </a:solidFill>
              <a:effectLst/>
              <a:latin typeface="Söhne"/>
            </a:endParaRPr>
          </a:p>
          <a:p>
            <a:pPr marL="0" marR="0" lvl="0" indent="0" algn="l" defTabSz="914400" rtl="0" eaLnBrk="1" fontAlgn="auto" latinLnBrk="0" hangingPunct="1">
              <a:lnSpc>
                <a:spcPct val="107000"/>
              </a:lnSpc>
              <a:spcBef>
                <a:spcPts val="0"/>
              </a:spcBef>
              <a:spcAft>
                <a:spcPts val="800"/>
              </a:spcAft>
              <a:buClrTx/>
              <a:buSzTx/>
              <a:buFontTx/>
              <a:buNone/>
              <a:tabLst>
                <a:tab pos="457200" algn="l"/>
              </a:tabLst>
              <a:defRPr/>
            </a:pPr>
            <a:endParaRPr lang="en-GB" sz="2800" b="0" i="0" dirty="0">
              <a:solidFill>
                <a:srgbClr val="374151"/>
              </a:solidFill>
              <a:effectLst/>
              <a:latin typeface="Söhne"/>
            </a:endParaRPr>
          </a:p>
          <a:p>
            <a:pPr marL="342900" marR="0" lvl="0" indent="-342900" algn="l" defTabSz="914400" rtl="0" eaLnBrk="1" fontAlgn="auto" latinLnBrk="0" hangingPunct="1">
              <a:lnSpc>
                <a:spcPct val="107000"/>
              </a:lnSpc>
              <a:spcBef>
                <a:spcPts val="0"/>
              </a:spcBef>
              <a:spcAft>
                <a:spcPts val="800"/>
              </a:spcAft>
              <a:buClrTx/>
              <a:buSzTx/>
              <a:buFontTx/>
              <a:buAutoNum type="arabicParenR" startAt="2"/>
              <a:tabLst>
                <a:tab pos="457200" algn="l"/>
              </a:tabLst>
              <a:defRP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E2042BA-ECA7-46EB-9302-7081965C52D0}" type="slidenum">
              <a:rPr lang="en-GB" smtClean="0"/>
              <a:t>2</a:t>
            </a:fld>
            <a:endParaRPr lang="en-GB"/>
          </a:p>
        </p:txBody>
      </p:sp>
    </p:spTree>
    <p:extLst>
      <p:ext uri="{BB962C8B-B14F-4D97-AF65-F5344CB8AC3E}">
        <p14:creationId xmlns:p14="http://schemas.microsoft.com/office/powerpoint/2010/main" val="3474280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So what does diversity look like amongst our staff? The best data we have is our Deeds not Words data from surveys carried out in 2021 and 2023. </a:t>
            </a:r>
          </a:p>
          <a:p>
            <a:endParaRPr lang="en-GB" sz="1200" dirty="0"/>
          </a:p>
          <a:p>
            <a:r>
              <a:rPr lang="en-GB" sz="1200" dirty="0"/>
              <a:t>What you can also see is that the lowest diversity is amongst middle managers – indicating that we cannot really see diversity in progression – this is something that we would definitely encourage </a:t>
            </a:r>
            <a:r>
              <a:rPr lang="en-GB" sz="1200" dirty="0" err="1"/>
              <a:t>orgnaisations</a:t>
            </a:r>
            <a:r>
              <a:rPr lang="en-GB" sz="1200" dirty="0"/>
              <a:t> to invest their time in – what are the development opportunities for ethnic </a:t>
            </a:r>
            <a:r>
              <a:rPr lang="en-GB" sz="1200" dirty="0" err="1"/>
              <a:t>mibnority</a:t>
            </a:r>
            <a:r>
              <a:rPr lang="en-GB" sz="1200" dirty="0"/>
              <a:t> staff? What are the career pathways? What are their perceptions? What do our processes look like. </a:t>
            </a:r>
          </a:p>
          <a:p>
            <a:endParaRPr lang="en-GB" sz="1200" dirty="0"/>
          </a:p>
          <a:p>
            <a:r>
              <a:rPr lang="en-GB" sz="1200" dirty="0"/>
              <a:t>We would encourage you to track progression in organisations by ethnicity (and other PC’s) but also – most importantly –there is definitely a need to engage with our ethnically diverse colleagues and gauge what their experiences are. I bet there is a wealth of knowledge there. </a:t>
            </a:r>
          </a:p>
          <a:p>
            <a:endParaRPr lang="en-GB" sz="1200" dirty="0"/>
          </a:p>
          <a:p>
            <a:endParaRPr lang="en-GB" sz="1200" dirty="0"/>
          </a:p>
        </p:txBody>
      </p:sp>
      <p:sp>
        <p:nvSpPr>
          <p:cNvPr id="4" name="Slide Number Placeholder 3"/>
          <p:cNvSpPr>
            <a:spLocks noGrp="1"/>
          </p:cNvSpPr>
          <p:nvPr>
            <p:ph type="sldNum" sz="quarter" idx="5"/>
          </p:nvPr>
        </p:nvSpPr>
        <p:spPr/>
        <p:txBody>
          <a:bodyPr/>
          <a:lstStyle/>
          <a:p>
            <a:fld id="{0E2042BA-ECA7-46EB-9302-7081965C52D0}" type="slidenum">
              <a:rPr lang="en-GB" smtClean="0"/>
              <a:t>3</a:t>
            </a:fld>
            <a:endParaRPr lang="en-GB"/>
          </a:p>
        </p:txBody>
      </p:sp>
    </p:spTree>
    <p:extLst>
      <p:ext uri="{BB962C8B-B14F-4D97-AF65-F5344CB8AC3E}">
        <p14:creationId xmlns:p14="http://schemas.microsoft.com/office/powerpoint/2010/main" val="2517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This data was from 2021 – so I think we were getting there but it still didn’t look great – CENSUS 6.3% are non-white and 9.6% are ethnic </a:t>
            </a:r>
            <a:r>
              <a:rPr lang="en-GB" sz="1200" dirty="0" err="1"/>
              <a:t>minroiteis</a:t>
            </a:r>
            <a:r>
              <a:rPr lang="en-GB" sz="1200" dirty="0"/>
              <a:t> including white migrants</a:t>
            </a:r>
          </a:p>
          <a:p>
            <a:endParaRPr lang="en-GB" sz="1200" dirty="0"/>
          </a:p>
          <a:p>
            <a:r>
              <a:rPr lang="en-GB" sz="1200" dirty="0"/>
              <a:t>But I think there is some cause for optimism – there clearly has been some focus on increasing diversity of boards in recent years and hopefully these figures will look better this year! </a:t>
            </a:r>
          </a:p>
          <a:p>
            <a:endParaRPr lang="en-GB" sz="1200" dirty="0"/>
          </a:p>
          <a:p>
            <a:r>
              <a:rPr lang="en-GB" sz="1200" dirty="0"/>
              <a:t>Even if there is a cause to celebrate – we need to build on this momentum, ensure that new board members have the opportunity to share their experience of joining housing boards and that we reflect as organisations on how we sustain this change.</a:t>
            </a:r>
          </a:p>
        </p:txBody>
      </p:sp>
      <p:sp>
        <p:nvSpPr>
          <p:cNvPr id="4" name="Slide Number Placeholder 3"/>
          <p:cNvSpPr>
            <a:spLocks noGrp="1"/>
          </p:cNvSpPr>
          <p:nvPr>
            <p:ph type="sldNum" sz="quarter" idx="5"/>
          </p:nvPr>
        </p:nvSpPr>
        <p:spPr/>
        <p:txBody>
          <a:bodyPr/>
          <a:lstStyle/>
          <a:p>
            <a:fld id="{0E2042BA-ECA7-46EB-9302-7081965C52D0}" type="slidenum">
              <a:rPr lang="en-GB" smtClean="0"/>
              <a:t>4</a:t>
            </a:fld>
            <a:endParaRPr lang="en-GB"/>
          </a:p>
        </p:txBody>
      </p:sp>
    </p:spTree>
    <p:extLst>
      <p:ext uri="{BB962C8B-B14F-4D97-AF65-F5344CB8AC3E}">
        <p14:creationId xmlns:p14="http://schemas.microsoft.com/office/powerpoint/2010/main" val="21606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74151"/>
                </a:solidFill>
                <a:effectLst/>
                <a:latin typeface="Söhne"/>
              </a:rPr>
              <a:t>In closing, let us remember that the journey towards true diversity in our organizations is not a destination, but a continuous pursuit. </a:t>
            </a:r>
          </a:p>
          <a:p>
            <a:pPr algn="l"/>
            <a:endParaRPr lang="en-GB" b="0" i="0" dirty="0">
              <a:solidFill>
                <a:srgbClr val="374151"/>
              </a:solidFill>
              <a:effectLst/>
              <a:latin typeface="Söhne"/>
            </a:endParaRPr>
          </a:p>
          <a:p>
            <a:pPr algn="l"/>
            <a:r>
              <a:rPr lang="en-GB" b="0" i="0" dirty="0">
                <a:solidFill>
                  <a:srgbClr val="374151"/>
                </a:solidFill>
                <a:effectLst/>
                <a:latin typeface="Söhne"/>
              </a:rPr>
              <a:t>Let’s not be afraid to take the paths less travelled and resist from the temptation to take paths of least resistance. It will certainly require us to have the willingness to test new ways of working and attracting talent and to adopt innovative approaches – even if they seem bonkers. </a:t>
            </a:r>
          </a:p>
          <a:p>
            <a:pPr algn="l"/>
            <a:endParaRPr lang="en-GB" b="0" i="0" dirty="0">
              <a:solidFill>
                <a:srgbClr val="374151"/>
              </a:solidFill>
              <a:effectLst/>
              <a:latin typeface="Söhne"/>
            </a:endParaRPr>
          </a:p>
          <a:p>
            <a:pPr algn="l"/>
            <a:endParaRPr lang="en-GB" b="0" i="0" dirty="0">
              <a:solidFill>
                <a:srgbClr val="374151"/>
              </a:solidFill>
              <a:effectLst/>
              <a:latin typeface="Söhne"/>
            </a:endParaRPr>
          </a:p>
          <a:p>
            <a:pPr algn="l"/>
            <a:r>
              <a:rPr lang="en-GB" b="0" i="0" dirty="0">
                <a:solidFill>
                  <a:srgbClr val="374151"/>
                </a:solidFill>
                <a:effectLst/>
                <a:latin typeface="Söhne"/>
              </a:rPr>
              <a:t>Lets remain vigilant, challenge our biases and champion the voices that have been marginalized for far too long. </a:t>
            </a:r>
          </a:p>
          <a:p>
            <a:pPr algn="l"/>
            <a:endParaRPr lang="en-GB" b="0" i="0" dirty="0">
              <a:solidFill>
                <a:srgbClr val="374151"/>
              </a:solidFill>
              <a:effectLst/>
              <a:latin typeface="Söhne"/>
            </a:endParaRPr>
          </a:p>
          <a:p>
            <a:pPr algn="l"/>
            <a:r>
              <a:rPr lang="en-GB" b="0" i="0" dirty="0">
                <a:solidFill>
                  <a:srgbClr val="374151"/>
                </a:solidFill>
                <a:effectLst/>
                <a:latin typeface="Söhne"/>
              </a:rPr>
              <a:t>Our commitment to racial diversity is not just a moral imperative; it is an opportunity to tap into the vast reservoir of talent, creativity, and innovation that lies within our diverse communities.</a:t>
            </a:r>
          </a:p>
          <a:p>
            <a:pPr algn="l"/>
            <a:endParaRPr lang="en-GB" b="0" i="0" dirty="0">
              <a:solidFill>
                <a:srgbClr val="374151"/>
              </a:solidFill>
              <a:effectLst/>
              <a:latin typeface="Söhne"/>
            </a:endParaRPr>
          </a:p>
          <a:p>
            <a:pPr algn="l"/>
            <a:r>
              <a:rPr lang="en-GB" b="0" i="0" dirty="0">
                <a:solidFill>
                  <a:srgbClr val="374151"/>
                </a:solidFill>
                <a:effectLst/>
                <a:latin typeface="Söhne"/>
              </a:rPr>
              <a:t>Let us remember that diversity is not a checkbox to be ticked, but a tapestry to be woven. It is the vibrant </a:t>
            </a:r>
            <a:r>
              <a:rPr lang="en-GB" b="0" i="0" dirty="0" err="1">
                <a:solidFill>
                  <a:srgbClr val="374151"/>
                </a:solidFill>
                <a:effectLst/>
                <a:latin typeface="Söhne"/>
              </a:rPr>
              <a:t>colors</a:t>
            </a:r>
            <a:r>
              <a:rPr lang="en-GB" b="0" i="0" dirty="0">
                <a:solidFill>
                  <a:srgbClr val="374151"/>
                </a:solidFill>
                <a:effectLst/>
                <a:latin typeface="Söhne"/>
              </a:rPr>
              <a:t> of our differences that will shape a brighter and more prosperous future for our organisations and communities. </a:t>
            </a:r>
          </a:p>
          <a:p>
            <a:pPr algn="l"/>
            <a:endParaRPr lang="en-GB" b="0" i="0" dirty="0">
              <a:solidFill>
                <a:srgbClr val="374151"/>
              </a:solidFill>
              <a:effectLst/>
              <a:latin typeface="Söhne"/>
            </a:endParaRPr>
          </a:p>
          <a:p>
            <a:pPr algn="l"/>
            <a:endParaRPr lang="en-GB" b="0" i="0" dirty="0">
              <a:solidFill>
                <a:srgbClr val="374151"/>
              </a:solidFill>
              <a:effectLst/>
              <a:latin typeface="Söhne"/>
            </a:endParaRPr>
          </a:p>
          <a:p>
            <a:pPr algn="l"/>
            <a:endParaRPr lang="en-GB" b="0" i="0" dirty="0">
              <a:solidFill>
                <a:srgbClr val="374151"/>
              </a:solidFill>
              <a:effectLst/>
              <a:latin typeface="Söhne"/>
            </a:endParaRPr>
          </a:p>
          <a:p>
            <a:pPr algn="l"/>
            <a:r>
              <a:rPr lang="en-GB" b="0" i="0" dirty="0">
                <a:solidFill>
                  <a:srgbClr val="374151"/>
                </a:solidFill>
                <a:effectLst/>
                <a:latin typeface="Söhne"/>
              </a:rPr>
              <a:t>.</a:t>
            </a: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659F82-B06F-48B2-9D71-116C6C8B06A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4873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D8DFB-D665-0A8B-B3CD-E7009A3FAAA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3EA9272-2934-0D0F-65C3-1DF16E3D7B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F0D8485-E7EE-3C2D-AC92-6DC496DBF962}"/>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5" name="Footer Placeholder 4">
            <a:extLst>
              <a:ext uri="{FF2B5EF4-FFF2-40B4-BE49-F238E27FC236}">
                <a16:creationId xmlns:a16="http://schemas.microsoft.com/office/drawing/2014/main" id="{00782B84-52D2-5725-120A-CD4A76A949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B3ED70-45CE-4C11-3ED0-3FC9EF0F91F3}"/>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3611997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094C3-4DE9-37B6-55A4-55379BF713E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3AE48C2-E5A8-7E77-5901-715A4C36E65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A6DE0D-9F93-468A-CB58-EE274E75AC65}"/>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5" name="Footer Placeholder 4">
            <a:extLst>
              <a:ext uri="{FF2B5EF4-FFF2-40B4-BE49-F238E27FC236}">
                <a16:creationId xmlns:a16="http://schemas.microsoft.com/office/drawing/2014/main" id="{9BB9A844-5422-2854-4082-DDC5449D93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BDFA42-4A72-DFD9-D231-9B36E07365AD}"/>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3426602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2491B3-AE88-72F0-FB68-A0E4CE9F923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65654B2-C89F-408F-0B83-FC83E03922D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1C7F09-F639-D0F0-549C-DE7DE0720E68}"/>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5" name="Footer Placeholder 4">
            <a:extLst>
              <a:ext uri="{FF2B5EF4-FFF2-40B4-BE49-F238E27FC236}">
                <a16:creationId xmlns:a16="http://schemas.microsoft.com/office/drawing/2014/main" id="{52D74591-B0ED-2EA9-8095-FA5D0F6B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9F644F-B388-B944-1DB0-76F97CA6718F}"/>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1078721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DB53C-B335-3D8E-BC34-ACC48712D7A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30FC235-D4D3-0400-9E87-F97CF084977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3212906-89AF-42C0-3FD6-7C3C8F65C217}"/>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5" name="Footer Placeholder 4">
            <a:extLst>
              <a:ext uri="{FF2B5EF4-FFF2-40B4-BE49-F238E27FC236}">
                <a16:creationId xmlns:a16="http://schemas.microsoft.com/office/drawing/2014/main" id="{6360B711-2573-8F8B-C37E-CC5A05EC8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5DF96-51F9-D472-0966-D8341E7449D7}"/>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396762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B81BC-5247-01F2-7999-AC163C59A04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1622FE2-9B1D-31A8-602B-F11E8EB330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3AEC127-3293-B2E6-634B-0F75DF113BF5}"/>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5" name="Footer Placeholder 4">
            <a:extLst>
              <a:ext uri="{FF2B5EF4-FFF2-40B4-BE49-F238E27FC236}">
                <a16:creationId xmlns:a16="http://schemas.microsoft.com/office/drawing/2014/main" id="{3C022EDE-EBE2-1D83-C99B-7803E55BF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0675B3-9AC8-C240-9F0F-0A9ECC538B15}"/>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549226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F535F-8E49-C547-3DB8-28E3C590073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2A97C8B-EDEF-C6F1-6AB4-FF38D99362A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64AD6FC-9626-D9BE-7630-99CC42112E3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0377B5D-5B7C-6A39-027C-C42654DFAF66}"/>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6" name="Footer Placeholder 5">
            <a:extLst>
              <a:ext uri="{FF2B5EF4-FFF2-40B4-BE49-F238E27FC236}">
                <a16:creationId xmlns:a16="http://schemas.microsoft.com/office/drawing/2014/main" id="{2A8742D1-7EFA-105F-B65F-19D8DD1AA6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21DF85-7D43-46BA-D0D9-167F100A1859}"/>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2664957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4DFBF-2C64-3193-25EC-76D8885C068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5759D93-8D3A-89D1-2202-DA7F5C8095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D4BD31A-CF32-05F3-0103-F833252E4F2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1449CA1-3E88-659E-CFC2-1E7AF4A830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B9EE8DD-5A3D-1B66-F7DF-C5B20161B4A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C8D933E-F0B1-54D4-6B1C-3E9B3EE9AC7B}"/>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8" name="Footer Placeholder 7">
            <a:extLst>
              <a:ext uri="{FF2B5EF4-FFF2-40B4-BE49-F238E27FC236}">
                <a16:creationId xmlns:a16="http://schemas.microsoft.com/office/drawing/2014/main" id="{2253056F-9DEB-5BF3-8CE0-02B97D2E61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E177BE-6D91-F093-242F-A966478F1EE5}"/>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456264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1E31-9C85-99D2-36A1-42CDFDC2FB9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49DAB98-D28E-0809-4707-CAD477B19D38}"/>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4" name="Footer Placeholder 3">
            <a:extLst>
              <a:ext uri="{FF2B5EF4-FFF2-40B4-BE49-F238E27FC236}">
                <a16:creationId xmlns:a16="http://schemas.microsoft.com/office/drawing/2014/main" id="{A660D599-97F4-89CE-1E00-12961D3F0E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84E79D-555B-02DE-99A4-B8D8D9051E34}"/>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3969484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90DC54-C3BE-CD73-3559-E1A26D9D9EB7}"/>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3" name="Footer Placeholder 2">
            <a:extLst>
              <a:ext uri="{FF2B5EF4-FFF2-40B4-BE49-F238E27FC236}">
                <a16:creationId xmlns:a16="http://schemas.microsoft.com/office/drawing/2014/main" id="{D4F9548C-57ED-2069-3CF5-264B09B79D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F947A8-19FD-9D69-5A35-44B92332EC52}"/>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3544831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43122-20CB-D80D-B604-6D61CCAC4D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76ABAA9-9A34-243F-D226-E1E741B229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2DF2D9E-BED8-FD90-4530-F11C56BB39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5AE39F6-B9BA-99BD-E10A-D05302A6FB2A}"/>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6" name="Footer Placeholder 5">
            <a:extLst>
              <a:ext uri="{FF2B5EF4-FFF2-40B4-BE49-F238E27FC236}">
                <a16:creationId xmlns:a16="http://schemas.microsoft.com/office/drawing/2014/main" id="{E6C2229A-C94F-A943-6397-B1A8D428A6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EC5AA9-9C64-21E1-96D5-63BA2F746CB1}"/>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100040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7FB50-8246-AAB5-2852-4673465A523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BBC8564-5F59-269C-10DB-887E6B0A90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62A671-B944-E9CE-D615-941CB1BF9F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601B402-1B16-8E04-5C9B-577FDBE89BF5}"/>
              </a:ext>
            </a:extLst>
          </p:cNvPr>
          <p:cNvSpPr>
            <a:spLocks noGrp="1"/>
          </p:cNvSpPr>
          <p:nvPr>
            <p:ph type="dt" sz="half" idx="10"/>
          </p:nvPr>
        </p:nvSpPr>
        <p:spPr/>
        <p:txBody>
          <a:bodyPr/>
          <a:lstStyle/>
          <a:p>
            <a:fld id="{807E2F6D-4FA4-B547-80D5-DBC49B94A934}" type="datetimeFigureOut">
              <a:rPr lang="en-US" smtClean="0"/>
              <a:t>5/24/2023</a:t>
            </a:fld>
            <a:endParaRPr lang="en-US"/>
          </a:p>
        </p:txBody>
      </p:sp>
      <p:sp>
        <p:nvSpPr>
          <p:cNvPr id="6" name="Footer Placeholder 5">
            <a:extLst>
              <a:ext uri="{FF2B5EF4-FFF2-40B4-BE49-F238E27FC236}">
                <a16:creationId xmlns:a16="http://schemas.microsoft.com/office/drawing/2014/main" id="{16B68F9D-CE1B-B453-E84E-9095146E84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857A79-E8B4-5D78-4143-3F8FA3EC9EF8}"/>
              </a:ext>
            </a:extLst>
          </p:cNvPr>
          <p:cNvSpPr>
            <a:spLocks noGrp="1"/>
          </p:cNvSpPr>
          <p:nvPr>
            <p:ph type="sldNum" sz="quarter" idx="12"/>
          </p:nvPr>
        </p:nvSpPr>
        <p:spPr/>
        <p:txBody>
          <a:bodyPr/>
          <a:lstStyle/>
          <a:p>
            <a:fld id="{7A785013-1753-B541-92AE-C198E9EFBB32}" type="slidenum">
              <a:rPr lang="en-US" smtClean="0"/>
              <a:t>‹#›</a:t>
            </a:fld>
            <a:endParaRPr lang="en-US"/>
          </a:p>
        </p:txBody>
      </p:sp>
    </p:spTree>
    <p:extLst>
      <p:ext uri="{BB962C8B-B14F-4D97-AF65-F5344CB8AC3E}">
        <p14:creationId xmlns:p14="http://schemas.microsoft.com/office/powerpoint/2010/main" val="2321650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34D1A0-D486-443C-9A4C-B2E812B222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2341B8F-986F-34B2-26F4-8ACC5EC8E1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B2EFBDD-07D8-C659-0E70-2C4A320E36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E2F6D-4FA4-B547-80D5-DBC49B94A934}" type="datetimeFigureOut">
              <a:rPr lang="en-US" smtClean="0"/>
              <a:t>5/24/2023</a:t>
            </a:fld>
            <a:endParaRPr lang="en-US"/>
          </a:p>
        </p:txBody>
      </p:sp>
      <p:sp>
        <p:nvSpPr>
          <p:cNvPr id="5" name="Footer Placeholder 4">
            <a:extLst>
              <a:ext uri="{FF2B5EF4-FFF2-40B4-BE49-F238E27FC236}">
                <a16:creationId xmlns:a16="http://schemas.microsoft.com/office/drawing/2014/main" id="{DC83F130-9EBE-11FF-65F1-A326EAABEB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23736F0-83EA-AB08-C856-A1771EDD9C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85013-1753-B541-92AE-C198E9EFBB32}" type="slidenum">
              <a:rPr lang="en-US" smtClean="0"/>
              <a:t>‹#›</a:t>
            </a:fld>
            <a:endParaRPr lang="en-US"/>
          </a:p>
        </p:txBody>
      </p:sp>
    </p:spTree>
    <p:extLst>
      <p:ext uri="{BB962C8B-B14F-4D97-AF65-F5344CB8AC3E}">
        <p14:creationId xmlns:p14="http://schemas.microsoft.com/office/powerpoint/2010/main" val="3101309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2174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151CC29-9268-AA0E-722C-49521458ACC6}"/>
              </a:ext>
            </a:extLst>
          </p:cNvPr>
          <p:cNvSpPr/>
          <p:nvPr/>
        </p:nvSpPr>
        <p:spPr>
          <a:xfrm>
            <a:off x="-43989" y="-228982"/>
            <a:ext cx="12279978" cy="7021949"/>
          </a:xfrm>
          <a:prstGeom prst="rect">
            <a:avLst/>
          </a:prstGeom>
          <a:solidFill>
            <a:srgbClr val="381F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745CCD57-C4AE-45AE-A642-FB42BEF0E37F}"/>
              </a:ext>
            </a:extLst>
          </p:cNvPr>
          <p:cNvSpPr txBox="1">
            <a:spLocks/>
          </p:cNvSpPr>
          <p:nvPr/>
        </p:nvSpPr>
        <p:spPr>
          <a:xfrm>
            <a:off x="831967" y="3035357"/>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solidFill>
                <a:schemeClr val="bg1"/>
              </a:solidFill>
            </a:endParaRPr>
          </a:p>
          <a:p>
            <a:endParaRPr lang="en-GB">
              <a:solidFill>
                <a:schemeClr val="bg1"/>
              </a:solidFill>
            </a:endParaRPr>
          </a:p>
          <a:p>
            <a:endParaRPr lang="en-GB">
              <a:solidFill>
                <a:schemeClr val="bg1"/>
              </a:solidFill>
            </a:endParaRPr>
          </a:p>
        </p:txBody>
      </p:sp>
      <p:grpSp>
        <p:nvGrpSpPr>
          <p:cNvPr id="9" name="Group 8">
            <a:extLst>
              <a:ext uri="{FF2B5EF4-FFF2-40B4-BE49-F238E27FC236}">
                <a16:creationId xmlns:a16="http://schemas.microsoft.com/office/drawing/2014/main" id="{5907191F-1E3A-859B-102E-FDF6255DC2E5}"/>
              </a:ext>
            </a:extLst>
          </p:cNvPr>
          <p:cNvGrpSpPr/>
          <p:nvPr/>
        </p:nvGrpSpPr>
        <p:grpSpPr>
          <a:xfrm>
            <a:off x="-454864" y="-506790"/>
            <a:ext cx="5007932" cy="4887451"/>
            <a:chOff x="1283523" y="-119508"/>
            <a:chExt cx="3815198" cy="3593050"/>
          </a:xfrm>
        </p:grpSpPr>
        <p:sp>
          <p:nvSpPr>
            <p:cNvPr id="10" name="Oval 9" descr="Morris Mini Cooper car with a British Union Jack flag design on its roof">
              <a:extLst>
                <a:ext uri="{FF2B5EF4-FFF2-40B4-BE49-F238E27FC236}">
                  <a16:creationId xmlns:a16="http://schemas.microsoft.com/office/drawing/2014/main" id="{CCCDE844-F8F8-2918-CC7C-C599477505EF}"/>
                </a:ext>
              </a:extLst>
            </p:cNvPr>
            <p:cNvSpPr/>
            <p:nvPr/>
          </p:nvSpPr>
          <p:spPr>
            <a:xfrm>
              <a:off x="1283523" y="-119508"/>
              <a:ext cx="3815198" cy="3593050"/>
            </a:xfrm>
            <a:prstGeom prst="ellipse">
              <a:avLst/>
            </a:prstGeom>
            <a:blipFill>
              <a:blip r:embed="rId3">
                <a:extLst>
                  <a:ext uri="{28A0092B-C50C-407E-A947-70E740481C1C}">
                    <a14:useLocalDpi xmlns:a14="http://schemas.microsoft.com/office/drawing/2010/main" val="0"/>
                  </a:ext>
                </a:extLst>
              </a:blip>
              <a:srcRect/>
              <a:stretch>
                <a:fillRect l="-12000" r="-12000"/>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1" name="Freeform: Shape 10">
              <a:extLst>
                <a:ext uri="{FF2B5EF4-FFF2-40B4-BE49-F238E27FC236}">
                  <a16:creationId xmlns:a16="http://schemas.microsoft.com/office/drawing/2014/main" id="{5B48A788-5DFE-098C-21A4-FEEB77188F55}"/>
                </a:ext>
              </a:extLst>
            </p:cNvPr>
            <p:cNvSpPr/>
            <p:nvPr/>
          </p:nvSpPr>
          <p:spPr>
            <a:xfrm>
              <a:off x="2172803" y="1745731"/>
              <a:ext cx="1418627" cy="731479"/>
            </a:xfrm>
            <a:custGeom>
              <a:avLst/>
              <a:gdLst>
                <a:gd name="connsiteX0" fmla="*/ 0 w 1418627"/>
                <a:gd name="connsiteY0" fmla="*/ 0 h 731479"/>
                <a:gd name="connsiteX1" fmla="*/ 1418627 w 1418627"/>
                <a:gd name="connsiteY1" fmla="*/ 0 h 731479"/>
                <a:gd name="connsiteX2" fmla="*/ 1418627 w 1418627"/>
                <a:gd name="connsiteY2" fmla="*/ 731479 h 731479"/>
                <a:gd name="connsiteX3" fmla="*/ 0 w 1418627"/>
                <a:gd name="connsiteY3" fmla="*/ 731479 h 731479"/>
                <a:gd name="connsiteX4" fmla="*/ 0 w 1418627"/>
                <a:gd name="connsiteY4" fmla="*/ 0 h 731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8627" h="731479">
                  <a:moveTo>
                    <a:pt x="0" y="0"/>
                  </a:moveTo>
                  <a:lnTo>
                    <a:pt x="1418627" y="0"/>
                  </a:lnTo>
                  <a:lnTo>
                    <a:pt x="1418627" y="731479"/>
                  </a:lnTo>
                  <a:lnTo>
                    <a:pt x="0" y="731479"/>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0" rIns="0" bIns="0" numCol="1" spcCol="1270" anchor="b" anchorCtr="0">
              <a:noAutofit/>
            </a:bodyPr>
            <a:lstStyle/>
            <a:p>
              <a:pPr marL="0" lvl="0" indent="0" algn="ctr" defTabSz="2178050">
                <a:lnSpc>
                  <a:spcPct val="90000"/>
                </a:lnSpc>
                <a:spcBef>
                  <a:spcPct val="0"/>
                </a:spcBef>
                <a:spcAft>
                  <a:spcPct val="35000"/>
                </a:spcAft>
                <a:buNone/>
              </a:pPr>
              <a:endParaRPr lang="en-GB" sz="4900" kern="1200" dirty="0"/>
            </a:p>
          </p:txBody>
        </p:sp>
      </p:grpSp>
      <p:grpSp>
        <p:nvGrpSpPr>
          <p:cNvPr id="21" name="Group 20">
            <a:extLst>
              <a:ext uri="{FF2B5EF4-FFF2-40B4-BE49-F238E27FC236}">
                <a16:creationId xmlns:a16="http://schemas.microsoft.com/office/drawing/2014/main" id="{03209311-83CB-1282-9F32-C84348CBA603}"/>
              </a:ext>
            </a:extLst>
          </p:cNvPr>
          <p:cNvGrpSpPr/>
          <p:nvPr/>
        </p:nvGrpSpPr>
        <p:grpSpPr>
          <a:xfrm>
            <a:off x="6770469" y="-563034"/>
            <a:ext cx="5665313" cy="5217458"/>
            <a:chOff x="7164922" y="3006"/>
            <a:chExt cx="3759047" cy="3348033"/>
          </a:xfrm>
        </p:grpSpPr>
        <p:sp>
          <p:nvSpPr>
            <p:cNvPr id="22" name="Oval 21" descr="Free Green Tree Stock Photo">
              <a:extLst>
                <a:ext uri="{FF2B5EF4-FFF2-40B4-BE49-F238E27FC236}">
                  <a16:creationId xmlns:a16="http://schemas.microsoft.com/office/drawing/2014/main" id="{2EB0444E-6399-68D8-BD63-F8B01D5D1C26}"/>
                </a:ext>
              </a:extLst>
            </p:cNvPr>
            <p:cNvSpPr/>
            <p:nvPr/>
          </p:nvSpPr>
          <p:spPr>
            <a:xfrm>
              <a:off x="7164922" y="3006"/>
              <a:ext cx="3759047" cy="3348033"/>
            </a:xfrm>
            <a:prstGeom prst="ellipse">
              <a:avLst/>
            </a:prstGeom>
            <a:blipFill>
              <a:blip r:embed="rId4"/>
              <a:srcRect/>
              <a:stretch>
                <a:fillRect l="-25000" r="-25000"/>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3" name="Freeform: Shape 22">
              <a:extLst>
                <a:ext uri="{FF2B5EF4-FFF2-40B4-BE49-F238E27FC236}">
                  <a16:creationId xmlns:a16="http://schemas.microsoft.com/office/drawing/2014/main" id="{0BB01F87-42D4-C3F3-292B-58B52FDCA34B}"/>
                </a:ext>
              </a:extLst>
            </p:cNvPr>
            <p:cNvSpPr/>
            <p:nvPr/>
          </p:nvSpPr>
          <p:spPr>
            <a:xfrm>
              <a:off x="8874128" y="1770149"/>
              <a:ext cx="1608664" cy="829467"/>
            </a:xfrm>
            <a:custGeom>
              <a:avLst/>
              <a:gdLst>
                <a:gd name="connsiteX0" fmla="*/ 0 w 1608664"/>
                <a:gd name="connsiteY0" fmla="*/ 0 h 829467"/>
                <a:gd name="connsiteX1" fmla="*/ 1608664 w 1608664"/>
                <a:gd name="connsiteY1" fmla="*/ 0 h 829467"/>
                <a:gd name="connsiteX2" fmla="*/ 1608664 w 1608664"/>
                <a:gd name="connsiteY2" fmla="*/ 829467 h 829467"/>
                <a:gd name="connsiteX3" fmla="*/ 0 w 1608664"/>
                <a:gd name="connsiteY3" fmla="*/ 829467 h 829467"/>
                <a:gd name="connsiteX4" fmla="*/ 0 w 1608664"/>
                <a:gd name="connsiteY4" fmla="*/ 0 h 829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8664" h="829467">
                  <a:moveTo>
                    <a:pt x="0" y="0"/>
                  </a:moveTo>
                  <a:lnTo>
                    <a:pt x="1608664" y="0"/>
                  </a:lnTo>
                  <a:lnTo>
                    <a:pt x="1608664" y="829467"/>
                  </a:lnTo>
                  <a:lnTo>
                    <a:pt x="0" y="829467"/>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0" rIns="0" bIns="0" numCol="1" spcCol="1270" anchor="b" anchorCtr="0">
              <a:noAutofit/>
            </a:bodyPr>
            <a:lstStyle/>
            <a:p>
              <a:pPr marL="0" lvl="0" indent="0" algn="ctr" defTabSz="2444750">
                <a:lnSpc>
                  <a:spcPct val="90000"/>
                </a:lnSpc>
                <a:spcBef>
                  <a:spcPct val="0"/>
                </a:spcBef>
                <a:spcAft>
                  <a:spcPct val="35000"/>
                </a:spcAft>
                <a:buNone/>
              </a:pPr>
              <a:endParaRPr lang="en-GB" sz="5500" kern="1200"/>
            </a:p>
          </p:txBody>
        </p:sp>
      </p:grpSp>
      <p:grpSp>
        <p:nvGrpSpPr>
          <p:cNvPr id="27" name="Group 26">
            <a:extLst>
              <a:ext uri="{FF2B5EF4-FFF2-40B4-BE49-F238E27FC236}">
                <a16:creationId xmlns:a16="http://schemas.microsoft.com/office/drawing/2014/main" id="{7CBA2566-284D-68FE-5036-B8271F4B282C}"/>
              </a:ext>
            </a:extLst>
          </p:cNvPr>
          <p:cNvGrpSpPr/>
          <p:nvPr/>
        </p:nvGrpSpPr>
        <p:grpSpPr>
          <a:xfrm>
            <a:off x="6320454" y="2030404"/>
            <a:ext cx="5224467" cy="4600363"/>
            <a:chOff x="7750910" y="3791399"/>
            <a:chExt cx="3682650" cy="3169229"/>
          </a:xfrm>
        </p:grpSpPr>
        <p:sp>
          <p:nvSpPr>
            <p:cNvPr id="28" name="Oval 27" descr="Shops attacked in South Africa over H&amp;M monkey advert">
              <a:extLst>
                <a:ext uri="{FF2B5EF4-FFF2-40B4-BE49-F238E27FC236}">
                  <a16:creationId xmlns:a16="http://schemas.microsoft.com/office/drawing/2014/main" id="{8BB803A1-42C7-28E8-46E8-20ED79F3EB92}"/>
                </a:ext>
              </a:extLst>
            </p:cNvPr>
            <p:cNvSpPr/>
            <p:nvPr/>
          </p:nvSpPr>
          <p:spPr>
            <a:xfrm>
              <a:off x="7750910" y="3791399"/>
              <a:ext cx="3682650" cy="3169229"/>
            </a:xfrm>
            <a:prstGeom prst="ellipse">
              <a:avLst/>
            </a:prstGeom>
            <a:blipFill>
              <a:blip r:embed="rId5"/>
              <a:srcRect/>
              <a:stretch>
                <a:fillRect l="-25000" r="-25000"/>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
          <p:nvSpPr>
            <p:cNvPr id="29" name="Freeform: Shape 28">
              <a:extLst>
                <a:ext uri="{FF2B5EF4-FFF2-40B4-BE49-F238E27FC236}">
                  <a16:creationId xmlns:a16="http://schemas.microsoft.com/office/drawing/2014/main" id="{D124B972-2BC1-E4C8-0D60-2ECD98E47BE1}"/>
                </a:ext>
              </a:extLst>
            </p:cNvPr>
            <p:cNvSpPr/>
            <p:nvPr/>
          </p:nvSpPr>
          <p:spPr>
            <a:xfrm>
              <a:off x="8784172" y="5484330"/>
              <a:ext cx="1524000" cy="785812"/>
            </a:xfrm>
            <a:custGeom>
              <a:avLst/>
              <a:gdLst>
                <a:gd name="connsiteX0" fmla="*/ 0 w 1524000"/>
                <a:gd name="connsiteY0" fmla="*/ 0 h 785812"/>
                <a:gd name="connsiteX1" fmla="*/ 1524000 w 1524000"/>
                <a:gd name="connsiteY1" fmla="*/ 0 h 785812"/>
                <a:gd name="connsiteX2" fmla="*/ 1524000 w 1524000"/>
                <a:gd name="connsiteY2" fmla="*/ 785812 h 785812"/>
                <a:gd name="connsiteX3" fmla="*/ 0 w 1524000"/>
                <a:gd name="connsiteY3" fmla="*/ 785812 h 785812"/>
                <a:gd name="connsiteX4" fmla="*/ 0 w 1524000"/>
                <a:gd name="connsiteY4" fmla="*/ 0 h 785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0" h="785812">
                  <a:moveTo>
                    <a:pt x="0" y="0"/>
                  </a:moveTo>
                  <a:lnTo>
                    <a:pt x="1524000" y="0"/>
                  </a:lnTo>
                  <a:lnTo>
                    <a:pt x="1524000" y="785812"/>
                  </a:lnTo>
                  <a:lnTo>
                    <a:pt x="0" y="785812"/>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0" rIns="0" bIns="0" numCol="1" spcCol="1270" anchor="b" anchorCtr="0">
              <a:noAutofit/>
            </a:bodyPr>
            <a:lstStyle/>
            <a:p>
              <a:pPr marL="0" lvl="0" indent="0" algn="ctr" defTabSz="2311400">
                <a:lnSpc>
                  <a:spcPct val="90000"/>
                </a:lnSpc>
                <a:spcBef>
                  <a:spcPct val="0"/>
                </a:spcBef>
                <a:spcAft>
                  <a:spcPct val="35000"/>
                </a:spcAft>
                <a:buNone/>
              </a:pPr>
              <a:endParaRPr lang="en-GB" sz="5200" kern="1200"/>
            </a:p>
          </p:txBody>
        </p:sp>
      </p:grpSp>
      <p:grpSp>
        <p:nvGrpSpPr>
          <p:cNvPr id="24" name="Group 23">
            <a:extLst>
              <a:ext uri="{FF2B5EF4-FFF2-40B4-BE49-F238E27FC236}">
                <a16:creationId xmlns:a16="http://schemas.microsoft.com/office/drawing/2014/main" id="{8319DAA3-ECC8-3A35-CEB7-EEC6968D8D63}"/>
              </a:ext>
            </a:extLst>
          </p:cNvPr>
          <p:cNvGrpSpPr/>
          <p:nvPr/>
        </p:nvGrpSpPr>
        <p:grpSpPr>
          <a:xfrm>
            <a:off x="1373526" y="3366028"/>
            <a:ext cx="4536053" cy="3946788"/>
            <a:chOff x="1233394" y="3583020"/>
            <a:chExt cx="3534545" cy="3274974"/>
          </a:xfrm>
        </p:grpSpPr>
        <p:sp>
          <p:nvSpPr>
            <p:cNvPr id="25" name="Oval 24" descr="Exclusion; recent reports and developments">
              <a:extLst>
                <a:ext uri="{FF2B5EF4-FFF2-40B4-BE49-F238E27FC236}">
                  <a16:creationId xmlns:a16="http://schemas.microsoft.com/office/drawing/2014/main" id="{744BCA24-8B73-2048-3493-03B8D698DEF4}"/>
                </a:ext>
              </a:extLst>
            </p:cNvPr>
            <p:cNvSpPr/>
            <p:nvPr/>
          </p:nvSpPr>
          <p:spPr>
            <a:xfrm>
              <a:off x="1233394" y="3583020"/>
              <a:ext cx="3534545" cy="3274974"/>
            </a:xfrm>
            <a:prstGeom prst="ellipse">
              <a:avLst/>
            </a:prstGeom>
            <a:blipFill>
              <a:blip r:embed="rId6">
                <a:extLst>
                  <a:ext uri="{28A0092B-C50C-407E-A947-70E740481C1C}">
                    <a14:useLocalDpi xmlns:a14="http://schemas.microsoft.com/office/drawing/2010/main" val="0"/>
                  </a:ext>
                </a:extLst>
              </a:blip>
              <a:srcRect/>
              <a:stretch>
                <a:fillRect l="-25000" r="-25000"/>
              </a:stretch>
            </a:blipFill>
            <a:ln>
              <a:noFill/>
            </a:ln>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6" name="Freeform: Shape 25">
              <a:extLst>
                <a:ext uri="{FF2B5EF4-FFF2-40B4-BE49-F238E27FC236}">
                  <a16:creationId xmlns:a16="http://schemas.microsoft.com/office/drawing/2014/main" id="{1F6056AF-1C0A-132C-6BC3-5E697196D8A3}"/>
                </a:ext>
              </a:extLst>
            </p:cNvPr>
            <p:cNvSpPr/>
            <p:nvPr/>
          </p:nvSpPr>
          <p:spPr>
            <a:xfrm>
              <a:off x="2377914" y="5280836"/>
              <a:ext cx="1245504" cy="642213"/>
            </a:xfrm>
            <a:custGeom>
              <a:avLst/>
              <a:gdLst>
                <a:gd name="connsiteX0" fmla="*/ 0 w 1245504"/>
                <a:gd name="connsiteY0" fmla="*/ 0 h 642213"/>
                <a:gd name="connsiteX1" fmla="*/ 1245504 w 1245504"/>
                <a:gd name="connsiteY1" fmla="*/ 0 h 642213"/>
                <a:gd name="connsiteX2" fmla="*/ 1245504 w 1245504"/>
                <a:gd name="connsiteY2" fmla="*/ 642213 h 642213"/>
                <a:gd name="connsiteX3" fmla="*/ 0 w 1245504"/>
                <a:gd name="connsiteY3" fmla="*/ 642213 h 642213"/>
                <a:gd name="connsiteX4" fmla="*/ 0 w 1245504"/>
                <a:gd name="connsiteY4" fmla="*/ 0 h 6422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504" h="642213">
                  <a:moveTo>
                    <a:pt x="0" y="0"/>
                  </a:moveTo>
                  <a:lnTo>
                    <a:pt x="1245504" y="0"/>
                  </a:lnTo>
                  <a:lnTo>
                    <a:pt x="1245504" y="642213"/>
                  </a:lnTo>
                  <a:lnTo>
                    <a:pt x="0" y="642213"/>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0" rIns="0" bIns="0" numCol="1" spcCol="1270" anchor="b" anchorCtr="0">
              <a:noAutofit/>
            </a:bodyPr>
            <a:lstStyle/>
            <a:p>
              <a:pPr marL="0" lvl="0" indent="0" algn="ctr" defTabSz="1911350">
                <a:lnSpc>
                  <a:spcPct val="90000"/>
                </a:lnSpc>
                <a:spcBef>
                  <a:spcPct val="0"/>
                </a:spcBef>
                <a:spcAft>
                  <a:spcPct val="35000"/>
                </a:spcAft>
                <a:buNone/>
              </a:pPr>
              <a:endParaRPr lang="en-GB" sz="4300" kern="1200"/>
            </a:p>
          </p:txBody>
        </p:sp>
      </p:grpSp>
      <p:sp>
        <p:nvSpPr>
          <p:cNvPr id="30" name="Rectangle 29">
            <a:extLst>
              <a:ext uri="{FF2B5EF4-FFF2-40B4-BE49-F238E27FC236}">
                <a16:creationId xmlns:a16="http://schemas.microsoft.com/office/drawing/2014/main" id="{BC9ADA7E-6F39-FB7C-C398-493AC2D7087C}"/>
              </a:ext>
            </a:extLst>
          </p:cNvPr>
          <p:cNvSpPr/>
          <p:nvPr/>
        </p:nvSpPr>
        <p:spPr>
          <a:xfrm>
            <a:off x="9948366" y="4554454"/>
            <a:ext cx="1447722" cy="65883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226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p:cTn id="15" dur="1000" fill="hold"/>
                                        <p:tgtEl>
                                          <p:spTgt spid="21"/>
                                        </p:tgtEl>
                                        <p:attrNameLst>
                                          <p:attrName>ppt_w</p:attrName>
                                        </p:attrNameLst>
                                      </p:cBhvr>
                                      <p:tavLst>
                                        <p:tav tm="0">
                                          <p:val>
                                            <p:fltVal val="0"/>
                                          </p:val>
                                        </p:tav>
                                        <p:tav tm="100000">
                                          <p:val>
                                            <p:strVal val="#ppt_w"/>
                                          </p:val>
                                        </p:tav>
                                      </p:tavLst>
                                    </p:anim>
                                    <p:anim calcmode="lin" valueType="num">
                                      <p:cBhvr>
                                        <p:cTn id="16" dur="1000" fill="hold"/>
                                        <p:tgtEl>
                                          <p:spTgt spid="21"/>
                                        </p:tgtEl>
                                        <p:attrNameLst>
                                          <p:attrName>ppt_h</p:attrName>
                                        </p:attrNameLst>
                                      </p:cBhvr>
                                      <p:tavLst>
                                        <p:tav tm="0">
                                          <p:val>
                                            <p:fltVal val="0"/>
                                          </p:val>
                                        </p:tav>
                                        <p:tav tm="100000">
                                          <p:val>
                                            <p:strVal val="#ppt_h"/>
                                          </p:val>
                                        </p:tav>
                                      </p:tavLst>
                                    </p:anim>
                                    <p:anim calcmode="lin" valueType="num">
                                      <p:cBhvr>
                                        <p:cTn id="17" dur="1000" fill="hold"/>
                                        <p:tgtEl>
                                          <p:spTgt spid="21"/>
                                        </p:tgtEl>
                                        <p:attrNameLst>
                                          <p:attrName>style.rotation</p:attrName>
                                        </p:attrNameLst>
                                      </p:cBhvr>
                                      <p:tavLst>
                                        <p:tav tm="0">
                                          <p:val>
                                            <p:fltVal val="90"/>
                                          </p:val>
                                        </p:tav>
                                        <p:tav tm="100000">
                                          <p:val>
                                            <p:fltVal val="0"/>
                                          </p:val>
                                        </p:tav>
                                      </p:tavLst>
                                    </p:anim>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1000" fill="hold"/>
                                        <p:tgtEl>
                                          <p:spTgt spid="24"/>
                                        </p:tgtEl>
                                        <p:attrNameLst>
                                          <p:attrName>ppt_w</p:attrName>
                                        </p:attrNameLst>
                                      </p:cBhvr>
                                      <p:tavLst>
                                        <p:tav tm="0">
                                          <p:val>
                                            <p:fltVal val="0"/>
                                          </p:val>
                                        </p:tav>
                                        <p:tav tm="100000">
                                          <p:val>
                                            <p:strVal val="#ppt_w"/>
                                          </p:val>
                                        </p:tav>
                                      </p:tavLst>
                                    </p:anim>
                                    <p:anim calcmode="lin" valueType="num">
                                      <p:cBhvr>
                                        <p:cTn id="24" dur="1000" fill="hold"/>
                                        <p:tgtEl>
                                          <p:spTgt spid="24"/>
                                        </p:tgtEl>
                                        <p:attrNameLst>
                                          <p:attrName>ppt_h</p:attrName>
                                        </p:attrNameLst>
                                      </p:cBhvr>
                                      <p:tavLst>
                                        <p:tav tm="0">
                                          <p:val>
                                            <p:fltVal val="0"/>
                                          </p:val>
                                        </p:tav>
                                        <p:tav tm="100000">
                                          <p:val>
                                            <p:strVal val="#ppt_h"/>
                                          </p:val>
                                        </p:tav>
                                      </p:tavLst>
                                    </p:anim>
                                    <p:anim calcmode="lin" valueType="num">
                                      <p:cBhvr>
                                        <p:cTn id="25" dur="1000" fill="hold"/>
                                        <p:tgtEl>
                                          <p:spTgt spid="24"/>
                                        </p:tgtEl>
                                        <p:attrNameLst>
                                          <p:attrName>style.rotation</p:attrName>
                                        </p:attrNameLst>
                                      </p:cBhvr>
                                      <p:tavLst>
                                        <p:tav tm="0">
                                          <p:val>
                                            <p:fltVal val="90"/>
                                          </p:val>
                                        </p:tav>
                                        <p:tav tm="100000">
                                          <p:val>
                                            <p:fltVal val="0"/>
                                          </p:val>
                                        </p:tav>
                                      </p:tavLst>
                                    </p:anim>
                                    <p:animEffect transition="in" filter="fade">
                                      <p:cBhvr>
                                        <p:cTn id="26" dur="10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1000" fill="hold"/>
                                        <p:tgtEl>
                                          <p:spTgt spid="27"/>
                                        </p:tgtEl>
                                        <p:attrNameLst>
                                          <p:attrName>ppt_w</p:attrName>
                                        </p:attrNameLst>
                                      </p:cBhvr>
                                      <p:tavLst>
                                        <p:tav tm="0">
                                          <p:val>
                                            <p:fltVal val="0"/>
                                          </p:val>
                                        </p:tav>
                                        <p:tav tm="100000">
                                          <p:val>
                                            <p:strVal val="#ppt_w"/>
                                          </p:val>
                                        </p:tav>
                                      </p:tavLst>
                                    </p:anim>
                                    <p:anim calcmode="lin" valueType="num">
                                      <p:cBhvr>
                                        <p:cTn id="32" dur="1000" fill="hold"/>
                                        <p:tgtEl>
                                          <p:spTgt spid="27"/>
                                        </p:tgtEl>
                                        <p:attrNameLst>
                                          <p:attrName>ppt_h</p:attrName>
                                        </p:attrNameLst>
                                      </p:cBhvr>
                                      <p:tavLst>
                                        <p:tav tm="0">
                                          <p:val>
                                            <p:fltVal val="0"/>
                                          </p:val>
                                        </p:tav>
                                        <p:tav tm="100000">
                                          <p:val>
                                            <p:strVal val="#ppt_h"/>
                                          </p:val>
                                        </p:tav>
                                      </p:tavLst>
                                    </p:anim>
                                    <p:anim calcmode="lin" valueType="num">
                                      <p:cBhvr>
                                        <p:cTn id="33" dur="1000" fill="hold"/>
                                        <p:tgtEl>
                                          <p:spTgt spid="27"/>
                                        </p:tgtEl>
                                        <p:attrNameLst>
                                          <p:attrName>style.rotation</p:attrName>
                                        </p:attrNameLst>
                                      </p:cBhvr>
                                      <p:tavLst>
                                        <p:tav tm="0">
                                          <p:val>
                                            <p:fltVal val="90"/>
                                          </p:val>
                                        </p:tav>
                                        <p:tav tm="100000">
                                          <p:val>
                                            <p:fltVal val="0"/>
                                          </p:val>
                                        </p:tav>
                                      </p:tavLst>
                                    </p:anim>
                                    <p:animEffect transition="in" filter="fade">
                                      <p:cBhvr>
                                        <p:cTn id="34" dur="1000"/>
                                        <p:tgtEl>
                                          <p:spTgt spid="27"/>
                                        </p:tgtEl>
                                      </p:cBhvr>
                                    </p:animEffec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7" name="Content Placeholder 2">
            <a:extLst>
              <a:ext uri="{FF2B5EF4-FFF2-40B4-BE49-F238E27FC236}">
                <a16:creationId xmlns:a16="http://schemas.microsoft.com/office/drawing/2014/main" id="{745CCD57-C4AE-45AE-A642-FB42BEF0E37F}"/>
              </a:ext>
            </a:extLst>
          </p:cNvPr>
          <p:cNvSpPr txBox="1">
            <a:spLocks/>
          </p:cNvSpPr>
          <p:nvPr/>
        </p:nvSpPr>
        <p:spPr>
          <a:xfrm>
            <a:off x="831967" y="3035357"/>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solidFill>
                <a:schemeClr val="bg1"/>
              </a:solidFill>
            </a:endParaRPr>
          </a:p>
          <a:p>
            <a:endParaRPr lang="en-GB">
              <a:solidFill>
                <a:schemeClr val="bg1"/>
              </a:solidFill>
            </a:endParaRPr>
          </a:p>
          <a:p>
            <a:endParaRPr lang="en-GB">
              <a:solidFill>
                <a:schemeClr val="bg1"/>
              </a:solidFill>
            </a:endParaRPr>
          </a:p>
        </p:txBody>
      </p:sp>
      <p:graphicFrame>
        <p:nvGraphicFramePr>
          <p:cNvPr id="15" name="Chart 14">
            <a:extLst>
              <a:ext uri="{FF2B5EF4-FFF2-40B4-BE49-F238E27FC236}">
                <a16:creationId xmlns:a16="http://schemas.microsoft.com/office/drawing/2014/main" id="{B16EC39C-BE9E-4359-93CF-76DC5608EC67}"/>
              </a:ext>
            </a:extLst>
          </p:cNvPr>
          <p:cNvGraphicFramePr>
            <a:graphicFrameLocks noChangeAspect="1"/>
          </p:cNvGraphicFramePr>
          <p:nvPr>
            <p:extLst>
              <p:ext uri="{D42A27DB-BD31-4B8C-83A1-F6EECF244321}">
                <p14:modId xmlns:p14="http://schemas.microsoft.com/office/powerpoint/2010/main" val="1529324697"/>
              </p:ext>
            </p:extLst>
          </p:nvPr>
        </p:nvGraphicFramePr>
        <p:xfrm>
          <a:off x="-1825508" y="-209549"/>
          <a:ext cx="5848350" cy="36385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117A8933-DE3C-4729-8232-CE6D26F91A25}"/>
              </a:ext>
            </a:extLst>
          </p:cNvPr>
          <p:cNvGraphicFramePr>
            <a:graphicFrameLocks noChangeAspect="1"/>
          </p:cNvGraphicFramePr>
          <p:nvPr>
            <p:extLst>
              <p:ext uri="{D42A27DB-BD31-4B8C-83A1-F6EECF244321}">
                <p14:modId xmlns:p14="http://schemas.microsoft.com/office/powerpoint/2010/main" val="2167679441"/>
              </p:ext>
            </p:extLst>
          </p:nvPr>
        </p:nvGraphicFramePr>
        <p:xfrm>
          <a:off x="6574682" y="-399917"/>
          <a:ext cx="5144360" cy="426283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a:extLst>
              <a:ext uri="{FF2B5EF4-FFF2-40B4-BE49-F238E27FC236}">
                <a16:creationId xmlns:a16="http://schemas.microsoft.com/office/drawing/2014/main" id="{58968C9C-A5CE-4E8F-A9C2-D73C9126A95B}"/>
              </a:ext>
            </a:extLst>
          </p:cNvPr>
          <p:cNvGraphicFramePr>
            <a:graphicFrameLocks noChangeAspect="1"/>
          </p:cNvGraphicFramePr>
          <p:nvPr>
            <p:extLst>
              <p:ext uri="{D42A27DB-BD31-4B8C-83A1-F6EECF244321}">
                <p14:modId xmlns:p14="http://schemas.microsoft.com/office/powerpoint/2010/main" val="1288753444"/>
              </p:ext>
            </p:extLst>
          </p:nvPr>
        </p:nvGraphicFramePr>
        <p:xfrm>
          <a:off x="0" y="3429000"/>
          <a:ext cx="4398650" cy="3429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a:extLst>
              <a:ext uri="{FF2B5EF4-FFF2-40B4-BE49-F238E27FC236}">
                <a16:creationId xmlns:a16="http://schemas.microsoft.com/office/drawing/2014/main" id="{766832DE-D90C-431C-889A-47D43D416F52}"/>
              </a:ext>
            </a:extLst>
          </p:cNvPr>
          <p:cNvGraphicFramePr>
            <a:graphicFrameLocks noChangeAspect="1"/>
          </p:cNvGraphicFramePr>
          <p:nvPr>
            <p:extLst>
              <p:ext uri="{D42A27DB-BD31-4B8C-83A1-F6EECF244321}">
                <p14:modId xmlns:p14="http://schemas.microsoft.com/office/powerpoint/2010/main" val="1249763824"/>
              </p:ext>
            </p:extLst>
          </p:nvPr>
        </p:nvGraphicFramePr>
        <p:xfrm>
          <a:off x="6224158" y="3429000"/>
          <a:ext cx="5135875" cy="3429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86809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graphicEl>
                                              <a:chart seriesIdx="-3" categoryIdx="-3" bldStep="gridLegend"/>
                                            </p:graphicEl>
                                          </p:spTgt>
                                        </p:tgtEl>
                                        <p:attrNameLst>
                                          <p:attrName>style.visibility</p:attrName>
                                        </p:attrNameLst>
                                      </p:cBhvr>
                                      <p:to>
                                        <p:strVal val="visible"/>
                                      </p:to>
                                    </p:set>
                                    <p:animEffect transition="in" filter="wipe(down)">
                                      <p:cBhvr>
                                        <p:cTn id="7" dur="750"/>
                                        <p:tgtEl>
                                          <p:spTgt spid="1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graphicEl>
                                              <a:chart seriesIdx="-4" categoryIdx="0" bldStep="category"/>
                                            </p:graphicEl>
                                          </p:spTgt>
                                        </p:tgtEl>
                                        <p:attrNameLst>
                                          <p:attrName>style.visibility</p:attrName>
                                        </p:attrNameLst>
                                      </p:cBhvr>
                                      <p:to>
                                        <p:strVal val="visible"/>
                                      </p:to>
                                    </p:set>
                                    <p:animEffect transition="in" filter="wipe(down)">
                                      <p:cBhvr>
                                        <p:cTn id="12" dur="750"/>
                                        <p:tgtEl>
                                          <p:spTgt spid="15">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graphicEl>
                                              <a:chart seriesIdx="-4" categoryIdx="1" bldStep="category"/>
                                            </p:graphicEl>
                                          </p:spTgt>
                                        </p:tgtEl>
                                        <p:attrNameLst>
                                          <p:attrName>style.visibility</p:attrName>
                                        </p:attrNameLst>
                                      </p:cBhvr>
                                      <p:to>
                                        <p:strVal val="visible"/>
                                      </p:to>
                                    </p:set>
                                    <p:animEffect transition="in" filter="wipe(down)">
                                      <p:cBhvr>
                                        <p:cTn id="17" dur="750"/>
                                        <p:tgtEl>
                                          <p:spTgt spid="15">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6">
                                            <p:graphicEl>
                                              <a:chart seriesIdx="-3" categoryIdx="-3" bldStep="gridLegend"/>
                                            </p:graphicEl>
                                          </p:spTgt>
                                        </p:tgtEl>
                                        <p:attrNameLst>
                                          <p:attrName>style.visibility</p:attrName>
                                        </p:attrNameLst>
                                      </p:cBhvr>
                                      <p:to>
                                        <p:strVal val="visible"/>
                                      </p:to>
                                    </p:set>
                                    <p:animEffect transition="in" filter="wipe(down)">
                                      <p:cBhvr>
                                        <p:cTn id="22" dur="750"/>
                                        <p:tgtEl>
                                          <p:spTgt spid="16">
                                            <p:graphicEl>
                                              <a:chart seriesIdx="-3" categoryIdx="-3" bldStep="gridLegen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6">
                                            <p:graphicEl>
                                              <a:chart seriesIdx="-4" categoryIdx="0" bldStep="category"/>
                                            </p:graphicEl>
                                          </p:spTgt>
                                        </p:tgtEl>
                                        <p:attrNameLst>
                                          <p:attrName>style.visibility</p:attrName>
                                        </p:attrNameLst>
                                      </p:cBhvr>
                                      <p:to>
                                        <p:strVal val="visible"/>
                                      </p:to>
                                    </p:set>
                                    <p:animEffect transition="in" filter="wipe(down)">
                                      <p:cBhvr>
                                        <p:cTn id="27" dur="750"/>
                                        <p:tgtEl>
                                          <p:spTgt spid="16">
                                            <p:graphicEl>
                                              <a:chart seriesIdx="-4" categoryIdx="0" bldStep="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graphicEl>
                                              <a:chart seriesIdx="-4" categoryIdx="1" bldStep="category"/>
                                            </p:graphicEl>
                                          </p:spTgt>
                                        </p:tgtEl>
                                        <p:attrNameLst>
                                          <p:attrName>style.visibility</p:attrName>
                                        </p:attrNameLst>
                                      </p:cBhvr>
                                      <p:to>
                                        <p:strVal val="visible"/>
                                      </p:to>
                                    </p:set>
                                    <p:animEffect transition="in" filter="wipe(down)">
                                      <p:cBhvr>
                                        <p:cTn id="32" dur="750"/>
                                        <p:tgtEl>
                                          <p:spTgt spid="16">
                                            <p:graphicEl>
                                              <a:chart seriesIdx="-4" categoryIdx="1" bldStep="category"/>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
                                            <p:graphicEl>
                                              <a:chart seriesIdx="-3" categoryIdx="-3" bldStep="gridLegend"/>
                                            </p:graphicEl>
                                          </p:spTgt>
                                        </p:tgtEl>
                                        <p:attrNameLst>
                                          <p:attrName>style.visibility</p:attrName>
                                        </p:attrNameLst>
                                      </p:cBhvr>
                                      <p:to>
                                        <p:strVal val="visible"/>
                                      </p:to>
                                    </p:set>
                                    <p:animEffect transition="in" filter="wipe(down)">
                                      <p:cBhvr>
                                        <p:cTn id="37" dur="750"/>
                                        <p:tgtEl>
                                          <p:spTgt spid="20">
                                            <p:graphicEl>
                                              <a:chart seriesIdx="-3" categoryIdx="-3" bldStep="gridLegend"/>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0">
                                            <p:graphicEl>
                                              <a:chart seriesIdx="-4" categoryIdx="0" bldStep="category"/>
                                            </p:graphicEl>
                                          </p:spTgt>
                                        </p:tgtEl>
                                        <p:attrNameLst>
                                          <p:attrName>style.visibility</p:attrName>
                                        </p:attrNameLst>
                                      </p:cBhvr>
                                      <p:to>
                                        <p:strVal val="visible"/>
                                      </p:to>
                                    </p:set>
                                    <p:animEffect transition="in" filter="wipe(down)">
                                      <p:cBhvr>
                                        <p:cTn id="42" dur="750"/>
                                        <p:tgtEl>
                                          <p:spTgt spid="20">
                                            <p:graphicEl>
                                              <a:chart seriesIdx="-4" categoryIdx="0" bldStep="category"/>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0">
                                            <p:graphicEl>
                                              <a:chart seriesIdx="-4" categoryIdx="1" bldStep="category"/>
                                            </p:graphicEl>
                                          </p:spTgt>
                                        </p:tgtEl>
                                        <p:attrNameLst>
                                          <p:attrName>style.visibility</p:attrName>
                                        </p:attrNameLst>
                                      </p:cBhvr>
                                      <p:to>
                                        <p:strVal val="visible"/>
                                      </p:to>
                                    </p:set>
                                    <p:animEffect transition="in" filter="wipe(down)">
                                      <p:cBhvr>
                                        <p:cTn id="47" dur="750"/>
                                        <p:tgtEl>
                                          <p:spTgt spid="20">
                                            <p:graphicEl>
                                              <a:chart seriesIdx="-4" categoryIdx="1" bldStep="category"/>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1">
                                            <p:graphicEl>
                                              <a:chart seriesIdx="-3" categoryIdx="-3" bldStep="gridLegend"/>
                                            </p:graphicEl>
                                          </p:spTgt>
                                        </p:tgtEl>
                                        <p:attrNameLst>
                                          <p:attrName>style.visibility</p:attrName>
                                        </p:attrNameLst>
                                      </p:cBhvr>
                                      <p:to>
                                        <p:strVal val="visible"/>
                                      </p:to>
                                    </p:set>
                                    <p:animEffect transition="in" filter="wipe(down)">
                                      <p:cBhvr>
                                        <p:cTn id="52" dur="750"/>
                                        <p:tgtEl>
                                          <p:spTgt spid="21">
                                            <p:graphicEl>
                                              <a:chart seriesIdx="-3" categoryIdx="-3" bldStep="gridLegend"/>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1">
                                            <p:graphicEl>
                                              <a:chart seriesIdx="-4" categoryIdx="0" bldStep="category"/>
                                            </p:graphicEl>
                                          </p:spTgt>
                                        </p:tgtEl>
                                        <p:attrNameLst>
                                          <p:attrName>style.visibility</p:attrName>
                                        </p:attrNameLst>
                                      </p:cBhvr>
                                      <p:to>
                                        <p:strVal val="visible"/>
                                      </p:to>
                                    </p:set>
                                    <p:animEffect transition="in" filter="wipe(down)">
                                      <p:cBhvr>
                                        <p:cTn id="57" dur="750"/>
                                        <p:tgtEl>
                                          <p:spTgt spid="21">
                                            <p:graphicEl>
                                              <a:chart seriesIdx="-4" categoryIdx="0" bldStep="category"/>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1">
                                            <p:graphicEl>
                                              <a:chart seriesIdx="-4" categoryIdx="1" bldStep="category"/>
                                            </p:graphicEl>
                                          </p:spTgt>
                                        </p:tgtEl>
                                        <p:attrNameLst>
                                          <p:attrName>style.visibility</p:attrName>
                                        </p:attrNameLst>
                                      </p:cBhvr>
                                      <p:to>
                                        <p:strVal val="visible"/>
                                      </p:to>
                                    </p:set>
                                    <p:animEffect transition="in" filter="wipe(down)">
                                      <p:cBhvr>
                                        <p:cTn id="62" dur="750"/>
                                        <p:tgtEl>
                                          <p:spTgt spid="21">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Chart bld="category"/>
        </p:bldSub>
      </p:bldGraphic>
      <p:bldGraphic spid="16" grpId="0">
        <p:bldSub>
          <a:bldChart bld="category"/>
        </p:bldSub>
      </p:bldGraphic>
      <p:bldGraphic spid="20" grpId="0">
        <p:bldSub>
          <a:bldChart bld="category"/>
        </p:bldSub>
      </p:bldGraphic>
      <p:bldGraphic spid="21" grpId="0">
        <p:bldSub>
          <a:bldChart bld="category"/>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7" name="Content Placeholder 2">
            <a:extLst>
              <a:ext uri="{FF2B5EF4-FFF2-40B4-BE49-F238E27FC236}">
                <a16:creationId xmlns:a16="http://schemas.microsoft.com/office/drawing/2014/main" id="{745CCD57-C4AE-45AE-A642-FB42BEF0E37F}"/>
              </a:ext>
            </a:extLst>
          </p:cNvPr>
          <p:cNvSpPr txBox="1">
            <a:spLocks/>
          </p:cNvSpPr>
          <p:nvPr/>
        </p:nvSpPr>
        <p:spPr>
          <a:xfrm>
            <a:off x="831967" y="3035357"/>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solidFill>
                <a:schemeClr val="bg1"/>
              </a:solidFill>
            </a:endParaRPr>
          </a:p>
          <a:p>
            <a:endParaRPr lang="en-GB">
              <a:solidFill>
                <a:schemeClr val="bg1"/>
              </a:solidFill>
            </a:endParaRPr>
          </a:p>
          <a:p>
            <a:endParaRPr lang="en-GB">
              <a:solidFill>
                <a:schemeClr val="bg1"/>
              </a:solidFill>
            </a:endParaRPr>
          </a:p>
        </p:txBody>
      </p:sp>
      <p:graphicFrame>
        <p:nvGraphicFramePr>
          <p:cNvPr id="3" name="Chart 2">
            <a:extLst>
              <a:ext uri="{FF2B5EF4-FFF2-40B4-BE49-F238E27FC236}">
                <a16:creationId xmlns:a16="http://schemas.microsoft.com/office/drawing/2014/main" id="{7932A068-1478-49B8-87BF-C56ABE5154CD}"/>
              </a:ext>
            </a:extLst>
          </p:cNvPr>
          <p:cNvGraphicFramePr>
            <a:graphicFrameLocks/>
          </p:cNvGraphicFramePr>
          <p:nvPr>
            <p:extLst>
              <p:ext uri="{D42A27DB-BD31-4B8C-83A1-F6EECF244321}">
                <p14:modId xmlns:p14="http://schemas.microsoft.com/office/powerpoint/2010/main" val="1053422511"/>
              </p:ext>
            </p:extLst>
          </p:nvPr>
        </p:nvGraphicFramePr>
        <p:xfrm>
          <a:off x="533399" y="438150"/>
          <a:ext cx="10826633" cy="6019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3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fade">
                                      <p:cBhvr>
                                        <p:cTn id="7" dur="2000"/>
                                        <p:tgtEl>
                                          <p:spTgt spid="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chart seriesIdx="-4" categoryIdx="0" bldStep="category"/>
                                            </p:graphicEl>
                                          </p:spTgt>
                                        </p:tgtEl>
                                        <p:attrNameLst>
                                          <p:attrName>style.visibility</p:attrName>
                                        </p:attrNameLst>
                                      </p:cBhvr>
                                      <p:to>
                                        <p:strVal val="visible"/>
                                      </p:to>
                                    </p:set>
                                    <p:animEffect transition="in" filter="fade">
                                      <p:cBhvr>
                                        <p:cTn id="12" dur="2000"/>
                                        <p:tgtEl>
                                          <p:spTgt spid="3">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graphicEl>
                                              <a:chart seriesIdx="-4" categoryIdx="1" bldStep="category"/>
                                            </p:graphicEl>
                                          </p:spTgt>
                                        </p:tgtEl>
                                        <p:attrNameLst>
                                          <p:attrName>style.visibility</p:attrName>
                                        </p:attrNameLst>
                                      </p:cBhvr>
                                      <p:to>
                                        <p:strVal val="visible"/>
                                      </p:to>
                                    </p:set>
                                    <p:animEffect transition="in" filter="fade">
                                      <p:cBhvr>
                                        <p:cTn id="17" dur="2000"/>
                                        <p:tgtEl>
                                          <p:spTgt spid="3">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graphicEl>
                                              <a:chart seriesIdx="-4" categoryIdx="2" bldStep="category"/>
                                            </p:graphicEl>
                                          </p:spTgt>
                                        </p:tgtEl>
                                        <p:attrNameLst>
                                          <p:attrName>style.visibility</p:attrName>
                                        </p:attrNameLst>
                                      </p:cBhvr>
                                      <p:to>
                                        <p:strVal val="visible"/>
                                      </p:to>
                                    </p:set>
                                    <p:animEffect transition="in" filter="fade">
                                      <p:cBhvr>
                                        <p:cTn id="22" dur="2000"/>
                                        <p:tgtEl>
                                          <p:spTgt spid="3">
                                            <p:graphicEl>
                                              <a:chart seriesIdx="-4" categoryIdx="2"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graphicEl>
                                              <a:chart seriesIdx="-4" categoryIdx="3" bldStep="category"/>
                                            </p:graphicEl>
                                          </p:spTgt>
                                        </p:tgtEl>
                                        <p:attrNameLst>
                                          <p:attrName>style.visibility</p:attrName>
                                        </p:attrNameLst>
                                      </p:cBhvr>
                                      <p:to>
                                        <p:strVal val="visible"/>
                                      </p:to>
                                    </p:set>
                                    <p:animEffect transition="in" filter="fade">
                                      <p:cBhvr>
                                        <p:cTn id="27" dur="2000"/>
                                        <p:tgtEl>
                                          <p:spTgt spid="3">
                                            <p:graphicEl>
                                              <a:chart seriesIdx="-4" categoryIdx="3" bldStep="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graphicEl>
                                              <a:chart seriesIdx="-4" categoryIdx="4" bldStep="category"/>
                                            </p:graphicEl>
                                          </p:spTgt>
                                        </p:tgtEl>
                                        <p:attrNameLst>
                                          <p:attrName>style.visibility</p:attrName>
                                        </p:attrNameLst>
                                      </p:cBhvr>
                                      <p:to>
                                        <p:strVal val="visible"/>
                                      </p:to>
                                    </p:set>
                                    <p:animEffect transition="in" filter="fade">
                                      <p:cBhvr>
                                        <p:cTn id="32" dur="2000"/>
                                        <p:tgtEl>
                                          <p:spTgt spid="3">
                                            <p:graphicEl>
                                              <a:chart seriesIdx="-4" categoryIdx="4" bldStep="category"/>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graphicEl>
                                              <a:chart seriesIdx="-4" categoryIdx="5" bldStep="category"/>
                                            </p:graphicEl>
                                          </p:spTgt>
                                        </p:tgtEl>
                                        <p:attrNameLst>
                                          <p:attrName>style.visibility</p:attrName>
                                        </p:attrNameLst>
                                      </p:cBhvr>
                                      <p:to>
                                        <p:strVal val="visible"/>
                                      </p:to>
                                    </p:set>
                                    <p:animEffect transition="in" filter="fade">
                                      <p:cBhvr>
                                        <p:cTn id="37" dur="2000"/>
                                        <p:tgtEl>
                                          <p:spTgt spid="3">
                                            <p:graphicEl>
                                              <a:chart seriesIdx="-4" categoryIdx="5" bldStep="category"/>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graphicEl>
                                              <a:chart seriesIdx="-4" categoryIdx="6" bldStep="category"/>
                                            </p:graphicEl>
                                          </p:spTgt>
                                        </p:tgtEl>
                                        <p:attrNameLst>
                                          <p:attrName>style.visibility</p:attrName>
                                        </p:attrNameLst>
                                      </p:cBhvr>
                                      <p:to>
                                        <p:strVal val="visible"/>
                                      </p:to>
                                    </p:set>
                                    <p:animEffect transition="in" filter="fade">
                                      <p:cBhvr>
                                        <p:cTn id="42" dur="2000"/>
                                        <p:tgtEl>
                                          <p:spTgt spid="3">
                                            <p:graphicEl>
                                              <a:chart seriesIdx="-4" categoryIdx="6" bldStep="category"/>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graphicEl>
                                              <a:chart seriesIdx="-4" categoryIdx="7" bldStep="category"/>
                                            </p:graphicEl>
                                          </p:spTgt>
                                        </p:tgtEl>
                                        <p:attrNameLst>
                                          <p:attrName>style.visibility</p:attrName>
                                        </p:attrNameLst>
                                      </p:cBhvr>
                                      <p:to>
                                        <p:strVal val="visible"/>
                                      </p:to>
                                    </p:set>
                                    <p:animEffect transition="in" filter="fade">
                                      <p:cBhvr>
                                        <p:cTn id="47" dur="2000"/>
                                        <p:tgtEl>
                                          <p:spTgt spid="3">
                                            <p:graphicEl>
                                              <a:chart seriesIdx="-4" categoryIdx="7"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category"/>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000" r="-4000"/>
          </a:stretch>
        </a:blipFill>
        <a:effectLst/>
      </p:bgPr>
    </p:bg>
    <p:spTree>
      <p:nvGrpSpPr>
        <p:cNvPr id="1" name=""/>
        <p:cNvGrpSpPr/>
        <p:nvPr/>
      </p:nvGrpSpPr>
      <p:grpSpPr>
        <a:xfrm>
          <a:off x="0" y="0"/>
          <a:ext cx="0" cy="0"/>
          <a:chOff x="0" y="0"/>
          <a:chExt cx="0" cy="0"/>
        </a:xfrm>
      </p:grpSpPr>
      <p:sp>
        <p:nvSpPr>
          <p:cNvPr id="2" name="Content Placeholder 2"/>
          <p:cNvSpPr>
            <a:spLocks noGrp="1"/>
          </p:cNvSpPr>
          <p:nvPr>
            <p:ph idx="1"/>
          </p:nvPr>
        </p:nvSpPr>
        <p:spPr>
          <a:xfrm>
            <a:off x="570490" y="692696"/>
            <a:ext cx="11358157" cy="4500016"/>
          </a:xfrm>
        </p:spPr>
        <p:txBody>
          <a:bodyPr>
            <a:normAutofit/>
          </a:bodyPr>
          <a:lstStyle/>
          <a:p>
            <a:pPr marL="0" lvl="1" indent="0">
              <a:lnSpc>
                <a:spcPct val="150000"/>
              </a:lnSpc>
              <a:buNone/>
            </a:pPr>
            <a:endParaRPr lang="en-GB" sz="2800">
              <a:latin typeface="+mj-lt"/>
            </a:endParaRPr>
          </a:p>
          <a:p>
            <a:pPr lvl="0"/>
            <a:endParaRPr lang="en-GB" sz="2800">
              <a:latin typeface="+mj-lt"/>
            </a:endParaRPr>
          </a:p>
          <a:p>
            <a:pPr lvl="1"/>
            <a:endParaRPr lang="en-GB" sz="2400">
              <a:latin typeface="+mj-lt"/>
            </a:endParaRPr>
          </a:p>
          <a:p>
            <a:pPr lvl="1"/>
            <a:endParaRPr lang="en-GB" sz="2800">
              <a:latin typeface="+mj-lt"/>
            </a:endParaRPr>
          </a:p>
          <a:p>
            <a:endParaRPr lang="en-US">
              <a:latin typeface="+mj-lt"/>
            </a:endParaRPr>
          </a:p>
          <a:p>
            <a:pPr marL="0" indent="0">
              <a:buNone/>
            </a:pPr>
            <a:endParaRPr lang="en-US">
              <a:latin typeface="+mj-lt"/>
            </a:endParaRPr>
          </a:p>
        </p:txBody>
      </p:sp>
    </p:spTree>
    <p:extLst>
      <p:ext uri="{BB962C8B-B14F-4D97-AF65-F5344CB8AC3E}">
        <p14:creationId xmlns:p14="http://schemas.microsoft.com/office/powerpoint/2010/main" val="615637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0A9D35DFDF884B82A4544ED45C08FD" ma:contentTypeVersion="17" ma:contentTypeDescription="Create a new document." ma:contentTypeScope="" ma:versionID="fb96e9aec4afb2fd5292ee224cdc0205">
  <xsd:schema xmlns:xsd="http://www.w3.org/2001/XMLSchema" xmlns:xs="http://www.w3.org/2001/XMLSchema" xmlns:p="http://schemas.microsoft.com/office/2006/metadata/properties" xmlns:ns2="dc2705bf-b7e0-47fd-a4d4-4aed414e9c7a" xmlns:ns3="b7d52d18-47bd-4c1b-a96a-18f9841661f3" targetNamespace="http://schemas.microsoft.com/office/2006/metadata/properties" ma:root="true" ma:fieldsID="65bf2ad64fcb877d162f0d52a4ae9870" ns2:_="" ns3:_="">
    <xsd:import namespace="dc2705bf-b7e0-47fd-a4d4-4aed414e9c7a"/>
    <xsd:import namespace="b7d52d18-47bd-4c1b-a96a-18f9841661f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705bf-b7e0-47fd-a4d4-4aed414e9c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e40734-eb5d-4f94-9707-53e349273c7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d52d18-47bd-4c1b-a96a-18f9841661f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ebda40f-1714-41e8-abbe-60a1e6b59ce0}" ma:internalName="TaxCatchAll" ma:showField="CatchAllData" ma:web="b7d52d18-47bd-4c1b-a96a-18f9841661f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c2705bf-b7e0-47fd-a4d4-4aed414e9c7a">
      <Terms xmlns="http://schemas.microsoft.com/office/infopath/2007/PartnerControls"/>
    </lcf76f155ced4ddcb4097134ff3c332f>
    <TaxCatchAll xmlns="b7d52d18-47bd-4c1b-a96a-18f9841661f3" xsi:nil="true"/>
  </documentManagement>
</p:properties>
</file>

<file path=customXml/itemProps1.xml><?xml version="1.0" encoding="utf-8"?>
<ds:datastoreItem xmlns:ds="http://schemas.openxmlformats.org/officeDocument/2006/customXml" ds:itemID="{F3707F40-55C4-4828-8F8F-DA9C6E071E47}"/>
</file>

<file path=customXml/itemProps2.xml><?xml version="1.0" encoding="utf-8"?>
<ds:datastoreItem xmlns:ds="http://schemas.openxmlformats.org/officeDocument/2006/customXml" ds:itemID="{148F16DA-1E0D-4308-88FB-5331875AF7E7}">
  <ds:schemaRefs>
    <ds:schemaRef ds:uri="http://schemas.microsoft.com/sharepoint/v3/contenttype/forms"/>
  </ds:schemaRefs>
</ds:datastoreItem>
</file>

<file path=customXml/itemProps3.xml><?xml version="1.0" encoding="utf-8"?>
<ds:datastoreItem xmlns:ds="http://schemas.openxmlformats.org/officeDocument/2006/customXml" ds:itemID="{BBF7205B-887E-4AC3-BFE5-B072F1737981}">
  <ds:schemaRefs>
    <ds:schemaRef ds:uri="b7d52d18-47bd-4c1b-a96a-18f9841661f3"/>
    <ds:schemaRef ds:uri="dc2705bf-b7e0-47fd-a4d4-4aed414e9c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462</TotalTime>
  <Words>1058</Words>
  <Application>Microsoft Office PowerPoint</Application>
  <PresentationFormat>Widescreen</PresentationFormat>
  <Paragraphs>53</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Aharoni</vt:lpstr>
      <vt:lpstr>akzidenz-grotesk</vt:lpstr>
      <vt:lpstr>Arial</vt:lpstr>
      <vt:lpstr>Calibri</vt:lpstr>
      <vt:lpstr>Calibri Light</vt:lpstr>
      <vt:lpstr>Segoe UI</vt:lpstr>
      <vt:lpstr>Söhne</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Lu</dc:creator>
  <cp:lastModifiedBy>Alicja Zalesinska</cp:lastModifiedBy>
  <cp:revision>24</cp:revision>
  <dcterms:created xsi:type="dcterms:W3CDTF">2023-02-10T10:49:12Z</dcterms:created>
  <dcterms:modified xsi:type="dcterms:W3CDTF">2023-05-24T21:08:40Z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0x010100B30A9D35DFDF884B82A4544ED45C08FD</vt:lpwstr>
  </property>
  <property fmtid="{D5CDD505-2E9C-101B-9397-08002B2CF9AE}" pid="3" name="MediaServiceImageTags">
    <vt:lpwstr/>
  </property>
</Properties>
</file>